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swald Regular"/>
      <p:regular r:id="rId21"/>
      <p:bold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Maven Pro"/>
      <p:regular r:id="rId27"/>
      <p:bold r:id="rId28"/>
    </p:embeddedFont>
    <p:embeddedFont>
      <p:font typeface="EB Garamond ExtraBold"/>
      <p:bold r:id="rId29"/>
      <p:boldItalic r:id="rId30"/>
    </p:embeddedFont>
    <p:embeddedFont>
      <p:font typeface="Comforta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swaldRegular-bold.fntdata"/><Relationship Id="rId21" Type="http://schemas.openxmlformats.org/officeDocument/2006/relationships/font" Target="fonts/OswaldRegular-regular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MavenPro-bold.fntdata"/><Relationship Id="rId27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regular.fntdata"/><Relationship Id="rId30" Type="http://schemas.openxmlformats.org/officeDocument/2006/relationships/font" Target="fonts/EBGaramondExtra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3d8efaa7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3d8efaa7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5c111e2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65c111e2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41ce3ed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741ce3ed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41ce3ed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41ce3ed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41ce3ed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41ce3ed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41ce3ed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741ce3ed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fa63163d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fa63163d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3d8efaa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3d8efaa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3d8efaa7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3d8efaa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fa63163d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fa63163d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fa63163d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fa63163d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fa63163d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fa63163d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fa63163d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fa63163d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fa63163db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6fa63163db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5"/>
            <a:ext cx="48852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THINKING: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INPUT AND OUTPUT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ROSHANDEV DANIEL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NUR LYNNDA BINTI ROSLIZAN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NG JING 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KOH XIN YI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/>
          <p:nvPr/>
        </p:nvSpPr>
        <p:spPr>
          <a:xfrm>
            <a:off x="3613475" y="1866825"/>
            <a:ext cx="1569700" cy="1076075"/>
          </a:xfrm>
          <a:prstGeom prst="flowChartOnlineStorag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9D9D9"/>
              </a:highlight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3771475" y="2153000"/>
            <a:ext cx="12537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Oswald Regular"/>
                <a:ea typeface="Oswald Regular"/>
                <a:cs typeface="Oswald Regular"/>
                <a:sym typeface="Oswald Regular"/>
              </a:rPr>
              <a:t>TEST</a:t>
            </a:r>
            <a:endParaRPr sz="30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819600" y="474800"/>
            <a:ext cx="2655666" cy="1984338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5430000" y="301100"/>
            <a:ext cx="2171934" cy="2270646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1431675" y="1007900"/>
            <a:ext cx="12933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To get feedbacks</a:t>
            </a:r>
            <a:endParaRPr b="1"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5731163" y="1007900"/>
            <a:ext cx="1569600" cy="1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To know what our project is lacking on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4699425" y="3817275"/>
            <a:ext cx="56865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3514750" y="3047250"/>
            <a:ext cx="2537190" cy="1944864"/>
          </a:xfrm>
          <a:prstGeom prst="irregularSeal1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2"/>
          <p:cNvSpPr txBox="1"/>
          <p:nvPr/>
        </p:nvSpPr>
        <p:spPr>
          <a:xfrm>
            <a:off x="4166325" y="3659325"/>
            <a:ext cx="12537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To know if it’s work or not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6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51950"/>
            <a:ext cx="6432474" cy="34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4301" y="3734800"/>
            <a:ext cx="2339700" cy="14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3"/>
          <p:cNvSpPr txBox="1"/>
          <p:nvPr/>
        </p:nvSpPr>
        <p:spPr>
          <a:xfrm rot="376732">
            <a:off x="974404" y="2473796"/>
            <a:ext cx="1640340" cy="743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ood feedback from friends!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4" name="Google Shape;374;p23"/>
          <p:cNvSpPr txBox="1"/>
          <p:nvPr/>
        </p:nvSpPr>
        <p:spPr>
          <a:xfrm rot="-1005240">
            <a:off x="3272002" y="2168849"/>
            <a:ext cx="1623516" cy="805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Some improvement could be made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" name="Google Shape;375;p23"/>
          <p:cNvSpPr txBox="1"/>
          <p:nvPr/>
        </p:nvSpPr>
        <p:spPr>
          <a:xfrm rot="-1070511">
            <a:off x="426977" y="3816896"/>
            <a:ext cx="1603835" cy="8553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All of us give cooperation in the project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6" name="Google Shape;376;p23"/>
          <p:cNvSpPr txBox="1"/>
          <p:nvPr/>
        </p:nvSpPr>
        <p:spPr>
          <a:xfrm>
            <a:off x="2627525" y="3953675"/>
            <a:ext cx="1338600" cy="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Calibri"/>
                <a:ea typeface="Calibri"/>
                <a:cs typeface="Calibri"/>
                <a:sym typeface="Calibri"/>
              </a:rPr>
              <a:t>Complete it in time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" name="Google Shape;377;p23"/>
          <p:cNvSpPr txBox="1"/>
          <p:nvPr/>
        </p:nvSpPr>
        <p:spPr>
          <a:xfrm rot="-1020251">
            <a:off x="4514587" y="3202066"/>
            <a:ext cx="1846524" cy="1215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Respondents surprised with our prototype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CC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"/>
          <p:cNvSpPr txBox="1"/>
          <p:nvPr/>
        </p:nvSpPr>
        <p:spPr>
          <a:xfrm>
            <a:off x="109025" y="129525"/>
            <a:ext cx="35412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217850" y="238325"/>
            <a:ext cx="31059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Nunito"/>
                <a:ea typeface="Nunito"/>
                <a:cs typeface="Nunito"/>
                <a:sym typeface="Nunito"/>
              </a:rPr>
              <a:t>IDEATE</a:t>
            </a:r>
            <a:endParaRPr b="1" sz="3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84" name="Google Shape;3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50" y="1494627"/>
            <a:ext cx="3689472" cy="27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972" y="874475"/>
            <a:ext cx="4710180" cy="353263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4"/>
          <p:cNvSpPr txBox="1"/>
          <p:nvPr/>
        </p:nvSpPr>
        <p:spPr>
          <a:xfrm>
            <a:off x="4045800" y="3235400"/>
            <a:ext cx="5697300" cy="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CC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 txBox="1"/>
          <p:nvPr/>
        </p:nvSpPr>
        <p:spPr>
          <a:xfrm>
            <a:off x="346425" y="208650"/>
            <a:ext cx="5826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Comfortaa"/>
                <a:ea typeface="Comfortaa"/>
                <a:cs typeface="Comfortaa"/>
                <a:sym typeface="Comfortaa"/>
              </a:rPr>
              <a:t>OUR PROTOTYPE</a:t>
            </a:r>
            <a:endParaRPr b="1" sz="4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2" name="Google Shape;3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250" y="1335875"/>
            <a:ext cx="4536324" cy="339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CCCC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6"/>
          <p:cNvSpPr txBox="1"/>
          <p:nvPr/>
        </p:nvSpPr>
        <p:spPr>
          <a:xfrm>
            <a:off x="296975" y="268000"/>
            <a:ext cx="53610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latin typeface="Nunito"/>
                <a:ea typeface="Nunito"/>
                <a:cs typeface="Nunito"/>
                <a:sym typeface="Nunito"/>
              </a:rPr>
              <a:t>TESTING OUR PROTOTYPE</a:t>
            </a:r>
            <a:endParaRPr b="1" sz="3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8" name="Google Shape;3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25" y="1115125"/>
            <a:ext cx="2152400" cy="382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2425" y="1801062"/>
            <a:ext cx="4363788" cy="24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INPUT?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1303800" y="1556525"/>
            <a:ext cx="70305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Any data or instruction used by a computer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Input devices translate data into a form that the system unit can process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Example input devices: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Keyboards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Mice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Scanner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400"/>
              <a:t>Mic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902" y="2609775"/>
            <a:ext cx="3686125" cy="21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3F3F3"/>
                </a:highlight>
              </a:rPr>
              <a:t>WHAT IS OUTPUT?</a:t>
            </a:r>
            <a:endParaRPr>
              <a:highlight>
                <a:srgbClr val="F3F3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303800" y="1512350"/>
            <a:ext cx="7030500" cy="32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Processed data or information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Types of output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-GB" sz="1800">
                <a:solidFill>
                  <a:srgbClr val="FFFFFF"/>
                </a:solidFill>
              </a:rPr>
              <a:t>Text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-GB" sz="1800">
                <a:solidFill>
                  <a:srgbClr val="FFFFFF"/>
                </a:solidFill>
              </a:rPr>
              <a:t>Graphic/photos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-GB" sz="1800">
                <a:solidFill>
                  <a:srgbClr val="FFFFFF"/>
                </a:solidFill>
              </a:rPr>
              <a:t>Audio &amp; video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Examples of output devices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-GB" sz="1800">
                <a:solidFill>
                  <a:srgbClr val="FFFFFF"/>
                </a:solidFill>
              </a:rPr>
              <a:t>Monitors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-GB" sz="1800">
                <a:solidFill>
                  <a:srgbClr val="FFFFFF"/>
                </a:solidFill>
              </a:rPr>
              <a:t>Printer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INPUT &amp; OUTPUT DEVICES</a:t>
            </a:r>
            <a:endParaRPr/>
          </a:p>
        </p:txBody>
      </p:sp>
      <p:sp>
        <p:nvSpPr>
          <p:cNvPr id="297" name="Google Shape;297;p16"/>
          <p:cNvSpPr txBox="1"/>
          <p:nvPr>
            <p:ph idx="1" type="body"/>
          </p:nvPr>
        </p:nvSpPr>
        <p:spPr>
          <a:xfrm>
            <a:off x="1303800" y="1225100"/>
            <a:ext cx="7030500" cy="3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The devices that can be used to perform both function. This devices are also called as Dual Purpose Device.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 Example of both input &amp; output devices: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Touch screen monitor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Headphone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Smartphones 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/>
          <p:nvPr/>
        </p:nvSpPr>
        <p:spPr>
          <a:xfrm rot="-3280322">
            <a:off x="3782156" y="1980972"/>
            <a:ext cx="1848489" cy="1899511"/>
          </a:xfrm>
          <a:prstGeom prst="ellipse">
            <a:avLst/>
          </a:prstGeom>
          <a:gradFill>
            <a:gsLst>
              <a:gs pos="0">
                <a:srgbClr val="FFFFFF"/>
              </a:gs>
              <a:gs pos="44000">
                <a:srgbClr val="FFFF00"/>
              </a:gs>
              <a:gs pos="100000">
                <a:srgbClr val="795B0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3" name="Google Shape;303;p17"/>
          <p:cNvGrpSpPr/>
          <p:nvPr/>
        </p:nvGrpSpPr>
        <p:grpSpPr>
          <a:xfrm>
            <a:off x="2980044" y="1233257"/>
            <a:ext cx="3452712" cy="3394924"/>
            <a:chOff x="2820225" y="891450"/>
            <a:chExt cx="3175200" cy="3175200"/>
          </a:xfrm>
        </p:grpSpPr>
        <p:sp>
          <p:nvSpPr>
            <p:cNvPr id="304" name="Google Shape;304;p17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799701" name="adj1"/>
                <a:gd fmla="val 3012680" name="adj2"/>
                <a:gd fmla="val 6939" name="adj3"/>
              </a:avLst>
            </a:prstGeom>
            <a:gradFill>
              <a:gsLst>
                <a:gs pos="0">
                  <a:srgbClr val="7DAFAF"/>
                </a:gs>
                <a:gs pos="100000">
                  <a:srgbClr val="46636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 rot="10800000">
              <a:off x="3011753" y="1179965"/>
              <a:ext cx="562500" cy="536700"/>
            </a:xfrm>
            <a:prstGeom prst="rtTriangle">
              <a:avLst/>
            </a:prstGeom>
            <a:gradFill>
              <a:gsLst>
                <a:gs pos="0">
                  <a:srgbClr val="7DAFAF"/>
                </a:gs>
                <a:gs pos="100000">
                  <a:srgbClr val="46636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4016400" y="793150"/>
            <a:ext cx="1573500" cy="6297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EMPATHIZE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7" name="Google Shape;307;p17"/>
          <p:cNvSpPr txBox="1"/>
          <p:nvPr>
            <p:ph type="title"/>
          </p:nvPr>
        </p:nvSpPr>
        <p:spPr>
          <a:xfrm>
            <a:off x="3760338" y="2333415"/>
            <a:ext cx="1892100" cy="11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Design Thinking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7"/>
          <p:cNvSpPr/>
          <p:nvPr/>
        </p:nvSpPr>
        <p:spPr>
          <a:xfrm>
            <a:off x="5981375" y="1908025"/>
            <a:ext cx="1550400" cy="5571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DEFINE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5889625" y="3528025"/>
            <a:ext cx="1573500" cy="6297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IDEATE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1968700" y="3721400"/>
            <a:ext cx="1683600" cy="6297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PROTOTYPE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1" name="Google Shape;311;p17"/>
          <p:cNvSpPr/>
          <p:nvPr/>
        </p:nvSpPr>
        <p:spPr>
          <a:xfrm>
            <a:off x="1968700" y="2122750"/>
            <a:ext cx="1332300" cy="629700"/>
          </a:xfrm>
          <a:prstGeom prst="rect">
            <a:avLst/>
          </a:prstGeom>
          <a:gradFill>
            <a:gsLst>
              <a:gs pos="0">
                <a:srgbClr val="E28DC6"/>
              </a:gs>
              <a:gs pos="100000">
                <a:srgbClr val="741B4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TEST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>
            <p:ph type="title"/>
          </p:nvPr>
        </p:nvSpPr>
        <p:spPr>
          <a:xfrm>
            <a:off x="1193275" y="575950"/>
            <a:ext cx="7528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EMPATHIZE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7" name="Google Shape;317;p18"/>
          <p:cNvSpPr txBox="1"/>
          <p:nvPr>
            <p:ph idx="1" type="body"/>
          </p:nvPr>
        </p:nvSpPr>
        <p:spPr>
          <a:xfrm>
            <a:off x="328696" y="1595775"/>
            <a:ext cx="84030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Empathize where the process we hear problems and understand the needs from our end-user.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We noted that most of the students spare most of their time on group discussion.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Basically they had most of time because of their display of devices is too small. Their discussion is limited.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18" name="Google Shape;3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1000" y="89262"/>
            <a:ext cx="1465025" cy="16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9"/>
          <p:cNvPicPr preferRelativeResize="0"/>
          <p:nvPr/>
        </p:nvPicPr>
        <p:blipFill rotWithShape="1">
          <a:blip r:embed="rId3">
            <a:alphaModFix/>
          </a:blip>
          <a:srcRect b="-770" l="0" r="0" t="770"/>
          <a:stretch/>
        </p:blipFill>
        <p:spPr>
          <a:xfrm>
            <a:off x="0" y="0"/>
            <a:ext cx="9144000" cy="52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325" y="250150"/>
            <a:ext cx="1898600" cy="18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9"/>
          <p:cNvSpPr txBox="1"/>
          <p:nvPr>
            <p:ph type="title"/>
          </p:nvPr>
        </p:nvSpPr>
        <p:spPr>
          <a:xfrm>
            <a:off x="1859525" y="786650"/>
            <a:ext cx="2155200" cy="99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DEFINE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4505800" y="2732300"/>
            <a:ext cx="1658400" cy="1700700"/>
          </a:xfrm>
          <a:prstGeom prst="snip1Rect">
            <a:avLst>
              <a:gd fmla="val 16667" name="adj"/>
            </a:avLst>
          </a:prstGeom>
          <a:gradFill>
            <a:gsLst>
              <a:gs pos="0">
                <a:srgbClr val="FFF2CC"/>
              </a:gs>
              <a:gs pos="44000">
                <a:srgbClr val="FFFF00"/>
              </a:gs>
              <a:gs pos="100000">
                <a:srgbClr val="FFD966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Inconvenient of sharing one screen with more than 2 people during discussion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6595663" y="1157575"/>
            <a:ext cx="1658400" cy="1700700"/>
          </a:xfrm>
          <a:prstGeom prst="snip1Rect">
            <a:avLst>
              <a:gd fmla="val 16667" name="adj"/>
            </a:avLst>
          </a:prstGeom>
          <a:gradFill>
            <a:gsLst>
              <a:gs pos="0">
                <a:srgbClr val="FFF2CC"/>
              </a:gs>
              <a:gs pos="44000">
                <a:srgbClr val="FFFF00"/>
              </a:gs>
              <a:gs pos="100000">
                <a:srgbClr val="FFD966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Feeling of uncomfortable during discussion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1450050" y="2613750"/>
            <a:ext cx="1814400" cy="1700700"/>
          </a:xfrm>
          <a:prstGeom prst="snip1Rect">
            <a:avLst>
              <a:gd fmla="val 16667" name="adj"/>
            </a:avLst>
          </a:prstGeom>
          <a:gradFill>
            <a:gsLst>
              <a:gs pos="0">
                <a:srgbClr val="FFF2CC"/>
              </a:gs>
              <a:gs pos="44000">
                <a:srgbClr val="FFFF00"/>
              </a:gs>
              <a:gs pos="100000">
                <a:srgbClr val="FFD966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Ineffectiveness of the using of projector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3794450" y="469250"/>
            <a:ext cx="1730100" cy="1634100"/>
          </a:xfrm>
          <a:prstGeom prst="snip1Rect">
            <a:avLst>
              <a:gd fmla="val 16667" name="adj"/>
            </a:avLst>
          </a:prstGeom>
          <a:gradFill>
            <a:gsLst>
              <a:gs pos="0">
                <a:srgbClr val="FFF2CC"/>
              </a:gs>
              <a:gs pos="44000">
                <a:srgbClr val="FFFF00"/>
              </a:gs>
              <a:gs pos="100000">
                <a:srgbClr val="FFD966"/>
              </a:gs>
            </a:gsLst>
            <a:path path="circle">
              <a:fillToRect b="50%" l="50%" r="50%" t="50%"/>
            </a:path>
            <a:tileRect/>
          </a:gra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ic Sans MS"/>
                <a:ea typeface="Comic Sans MS"/>
                <a:cs typeface="Comic Sans MS"/>
                <a:sym typeface="Comic Sans MS"/>
              </a:rPr>
              <a:t>Screen of the device too small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0"/>
          <p:cNvPicPr preferRelativeResize="0"/>
          <p:nvPr/>
        </p:nvPicPr>
        <p:blipFill rotWithShape="1">
          <a:blip r:embed="rId3">
            <a:alphaModFix amt="31000"/>
          </a:blip>
          <a:srcRect b="7106" l="0" r="0" t="0"/>
          <a:stretch/>
        </p:blipFill>
        <p:spPr>
          <a:xfrm>
            <a:off x="1700013" y="0"/>
            <a:ext cx="5313625" cy="51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>
            <p:ph type="title"/>
          </p:nvPr>
        </p:nvSpPr>
        <p:spPr>
          <a:xfrm>
            <a:off x="3398538" y="1965150"/>
            <a:ext cx="1998900" cy="7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IDEATE</a:t>
            </a:r>
            <a:endParaRPr sz="3500"/>
          </a:p>
        </p:txBody>
      </p:sp>
      <p:sp>
        <p:nvSpPr>
          <p:cNvPr id="336" name="Google Shape;336;p20"/>
          <p:cNvSpPr/>
          <p:nvPr/>
        </p:nvSpPr>
        <p:spPr>
          <a:xfrm>
            <a:off x="312575" y="2750275"/>
            <a:ext cx="2134800" cy="1545600"/>
          </a:xfrm>
          <a:prstGeom prst="wedgeEllipseCallout">
            <a:avLst>
              <a:gd fmla="val 70726" name="adj1"/>
              <a:gd fmla="val -18260" name="adj2"/>
            </a:avLst>
          </a:prstGeom>
          <a:gradFill>
            <a:gsLst>
              <a:gs pos="0">
                <a:schemeClr val="lt2"/>
              </a:gs>
              <a:gs pos="41000">
                <a:srgbClr val="6A9E9B"/>
              </a:gs>
              <a:gs pos="100000">
                <a:srgbClr val="46636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ic Sans MS"/>
                <a:ea typeface="Comic Sans MS"/>
                <a:cs typeface="Comic Sans MS"/>
                <a:sym typeface="Comic Sans MS"/>
              </a:rPr>
              <a:t>Simple design</a:t>
            </a:r>
            <a:r>
              <a:rPr b="1" lang="en-GB" sz="1800">
                <a:latin typeface="Comic Sans MS"/>
                <a:ea typeface="Comic Sans MS"/>
                <a:cs typeface="Comic Sans MS"/>
                <a:sym typeface="Comic Sans MS"/>
              </a:rPr>
              <a:t> to set up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6541100" y="2942000"/>
            <a:ext cx="2134800" cy="1545600"/>
          </a:xfrm>
          <a:prstGeom prst="wedgeEllipseCallout">
            <a:avLst>
              <a:gd fmla="val -69738" name="adj1"/>
              <a:gd fmla="val -18265" name="adj2"/>
            </a:avLst>
          </a:prstGeom>
          <a:gradFill>
            <a:gsLst>
              <a:gs pos="0">
                <a:schemeClr val="lt2"/>
              </a:gs>
              <a:gs pos="41000">
                <a:srgbClr val="6A9E9B"/>
              </a:gs>
              <a:gs pos="100000">
                <a:srgbClr val="46636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ic Sans MS"/>
                <a:ea typeface="Comic Sans MS"/>
                <a:cs typeface="Comic Sans MS"/>
                <a:sym typeface="Comic Sans MS"/>
              </a:rPr>
              <a:t>Turn any surface into a touchscreen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8" name="Google Shape;338;p20"/>
          <p:cNvSpPr/>
          <p:nvPr/>
        </p:nvSpPr>
        <p:spPr>
          <a:xfrm>
            <a:off x="370350" y="221000"/>
            <a:ext cx="2568000" cy="1403100"/>
          </a:xfrm>
          <a:prstGeom prst="wedgeEllipseCallout">
            <a:avLst>
              <a:gd fmla="val 61664" name="adj1"/>
              <a:gd fmla="val 51015" name="adj2"/>
            </a:avLst>
          </a:prstGeom>
          <a:gradFill>
            <a:gsLst>
              <a:gs pos="0">
                <a:schemeClr val="lt2"/>
              </a:gs>
              <a:gs pos="41000">
                <a:srgbClr val="6A9E9B"/>
              </a:gs>
              <a:gs pos="100000">
                <a:srgbClr val="46636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ic Sans MS"/>
                <a:ea typeface="Comic Sans MS"/>
                <a:cs typeface="Comic Sans MS"/>
                <a:sym typeface="Comic Sans MS"/>
              </a:rPr>
              <a:t>Larger screen to display the image or video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9" name="Google Shape;339;p20"/>
          <p:cNvSpPr txBox="1"/>
          <p:nvPr>
            <p:ph type="title"/>
          </p:nvPr>
        </p:nvSpPr>
        <p:spPr>
          <a:xfrm>
            <a:off x="3259887" y="1858938"/>
            <a:ext cx="2193900" cy="91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highlight>
                  <a:srgbClr val="FFE599"/>
                </a:highlight>
              </a:rPr>
              <a:t>SOLUTIONS</a:t>
            </a:r>
            <a:endParaRPr sz="2600">
              <a:highlight>
                <a:srgbClr val="FFE599"/>
              </a:highlight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6296350" y="313350"/>
            <a:ext cx="2379600" cy="1545600"/>
          </a:xfrm>
          <a:prstGeom prst="wedgeEllipseCallout">
            <a:avLst>
              <a:gd fmla="val -76087" name="adj1"/>
              <a:gd fmla="val 60975" name="adj2"/>
            </a:avLst>
          </a:prstGeom>
          <a:gradFill>
            <a:gsLst>
              <a:gs pos="0">
                <a:schemeClr val="lt2"/>
              </a:gs>
              <a:gs pos="41000">
                <a:srgbClr val="6A9E9B"/>
              </a:gs>
              <a:gs pos="100000">
                <a:srgbClr val="46636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mic Sans MS"/>
                <a:ea typeface="Comic Sans MS"/>
                <a:cs typeface="Comic Sans MS"/>
                <a:sym typeface="Comic Sans MS"/>
              </a:rPr>
              <a:t>Mi</a:t>
            </a:r>
            <a:r>
              <a:rPr b="1" lang="en-GB" sz="1800">
                <a:latin typeface="Comic Sans MS"/>
                <a:ea typeface="Comic Sans MS"/>
                <a:cs typeface="Comic Sans MS"/>
                <a:sym typeface="Comic Sans MS"/>
              </a:rPr>
              <a:t>nimize the size of the device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"/>
          <p:cNvSpPr txBox="1"/>
          <p:nvPr>
            <p:ph idx="4294967295" type="body"/>
          </p:nvPr>
        </p:nvSpPr>
        <p:spPr>
          <a:xfrm>
            <a:off x="707200" y="283700"/>
            <a:ext cx="30501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>
                <a:highlight>
                  <a:schemeClr val="lt2"/>
                </a:highlight>
                <a:latin typeface="EB Garamond ExtraBold"/>
                <a:ea typeface="EB Garamond ExtraBold"/>
                <a:cs typeface="EB Garamond ExtraBold"/>
                <a:sym typeface="EB Garamond ExtraBold"/>
              </a:rPr>
              <a:t>PROTOTYPE</a:t>
            </a:r>
            <a:endParaRPr sz="3600">
              <a:highlight>
                <a:schemeClr val="lt2"/>
              </a:highlight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720875" y="1550875"/>
            <a:ext cx="2468100" cy="16683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094325" y="830200"/>
            <a:ext cx="2339700" cy="16683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3949150" y="3308175"/>
            <a:ext cx="2409000" cy="17178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1"/>
          <p:cNvSpPr txBox="1"/>
          <p:nvPr/>
        </p:nvSpPr>
        <p:spPr>
          <a:xfrm>
            <a:off x="5247325" y="1227400"/>
            <a:ext cx="20337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Deliver our idea publically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938075" y="1876675"/>
            <a:ext cx="20337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60435"/>
                </a:solidFill>
                <a:latin typeface="Nunito"/>
                <a:ea typeface="Nunito"/>
                <a:cs typeface="Nunito"/>
                <a:sym typeface="Nunito"/>
              </a:rPr>
              <a:t>Briefly explain how the prototype works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4067600" y="3515475"/>
            <a:ext cx="21621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4107100" y="3535225"/>
            <a:ext cx="20436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Have a clear picture on of how our project looks like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