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97" r:id="rId2"/>
    <p:sldId id="454" r:id="rId3"/>
    <p:sldId id="455" r:id="rId4"/>
    <p:sldId id="456" r:id="rId5"/>
    <p:sldId id="371" r:id="rId6"/>
    <p:sldId id="372" r:id="rId7"/>
    <p:sldId id="449" r:id="rId8"/>
    <p:sldId id="450" r:id="rId9"/>
    <p:sldId id="375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10" r:id="rId42"/>
    <p:sldId id="409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9" r:id="rId51"/>
    <p:sldId id="420" r:id="rId52"/>
    <p:sldId id="341" r:id="rId53"/>
    <p:sldId id="423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35" r:id="rId66"/>
    <p:sldId id="437" r:id="rId67"/>
    <p:sldId id="438" r:id="rId68"/>
    <p:sldId id="439" r:id="rId69"/>
    <p:sldId id="440" r:id="rId70"/>
    <p:sldId id="441" r:id="rId71"/>
    <p:sldId id="442" r:id="rId72"/>
    <p:sldId id="443" r:id="rId73"/>
    <p:sldId id="444" r:id="rId74"/>
    <p:sldId id="445" r:id="rId75"/>
    <p:sldId id="446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125" autoAdjust="0"/>
  </p:normalViewPr>
  <p:slideViewPr>
    <p:cSldViewPr>
      <p:cViewPr varScale="1">
        <p:scale>
          <a:sx n="63" d="100"/>
          <a:sy n="63" d="100"/>
        </p:scale>
        <p:origin x="128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FCF0-FCCF-4F88-9885-17B1134DD135}" type="datetimeFigureOut">
              <a:rPr lang="en-GB" smtClean="0"/>
              <a:t>08/12/2017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A09CD-B7C0-4118-A72E-84DA608A8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2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ctr" anchorCtr="0"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5645" y="4495800"/>
            <a:ext cx="8229600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5645" y="5502679"/>
            <a:ext cx="82296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72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MY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MY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08: STRUCTURED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Programming Technique I</a:t>
            </a:r>
          </a:p>
          <a:p>
            <a:r>
              <a:rPr lang="en-US" dirty="0" smtClean="0"/>
              <a:t>(SCSJ1013)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3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Structure Members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dirty="0"/>
              <a:t/>
            </a: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Accessing Structure Members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2514600"/>
          </a:xfrm>
          <a:prstGeom prst="roundRect">
            <a:avLst>
              <a:gd name="adj" fmla="val 15130"/>
            </a:avLst>
          </a:prstGeom>
          <a:solidFill>
            <a:srgbClr val="0070C0"/>
          </a:solidFill>
        </p:spPr>
        <p:txBody>
          <a:bodyPr/>
          <a:lstStyle/>
          <a:p>
            <a:r>
              <a:rPr lang="en-GB" altLang="en-US" dirty="0"/>
              <a:t>Use the dot </a:t>
            </a:r>
            <a:r>
              <a:rPr lang="en-GB" altLang="en-US" dirty="0">
                <a:latin typeface="Courier New" panose="02070309020205020404" pitchFamily="49" charset="0"/>
              </a:rPr>
              <a:t>(.)</a:t>
            </a:r>
            <a:r>
              <a:rPr lang="en-GB" altLang="en-US" dirty="0"/>
              <a:t> operator to refer to members of </a:t>
            </a:r>
            <a:r>
              <a:rPr lang="en-GB" altLang="en-US" dirty="0" err="1">
                <a:latin typeface="Courier New" panose="02070309020205020404" pitchFamily="49" charset="0"/>
              </a:rPr>
              <a:t>struct</a:t>
            </a:r>
            <a:r>
              <a:rPr lang="en-GB" altLang="en-US" dirty="0"/>
              <a:t> variables</a:t>
            </a:r>
            <a:r>
              <a:rPr lang="en-GB" altLang="en-US" dirty="0" smtClean="0"/>
              <a:t>:</a:t>
            </a:r>
          </a:p>
          <a:p>
            <a:pPr lvl="1">
              <a:buClr>
                <a:srgbClr val="3333CC"/>
              </a:buCl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>
                <a:latin typeface="Courier New" panose="02070309020205020404" pitchFamily="49" charset="0"/>
              </a:rPr>
              <a:t>	</a:t>
            </a:r>
            <a:r>
              <a:rPr lang="en-GB" altLang="en-US" dirty="0" err="1" smtClean="0">
                <a:latin typeface="Courier New" panose="02070309020205020404" pitchFamily="49" charset="0"/>
              </a:rPr>
              <a:t>cin</a:t>
            </a:r>
            <a:r>
              <a:rPr lang="en-GB" altLang="en-US" dirty="0" smtClean="0">
                <a:latin typeface="Courier New" panose="02070309020205020404" pitchFamily="49" charset="0"/>
              </a:rPr>
              <a:t> </a:t>
            </a:r>
            <a:r>
              <a:rPr lang="en-GB" altLang="en-US" dirty="0">
                <a:latin typeface="Courier New" panose="02070309020205020404" pitchFamily="49" charset="0"/>
              </a:rPr>
              <a:t>&gt;&gt; stu1.studentID;</a:t>
            </a:r>
          </a:p>
          <a:p>
            <a:pPr lvl="1">
              <a:buClr>
                <a:srgbClr val="3333CC"/>
              </a:buCl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	</a:t>
            </a:r>
            <a:r>
              <a:rPr lang="en-GB" altLang="en-US" dirty="0" smtClean="0"/>
              <a:t>	</a:t>
            </a:r>
            <a:r>
              <a:rPr lang="en-GB" altLang="en-US" dirty="0" err="1" smtClean="0">
                <a:latin typeface="Courier New" panose="02070309020205020404" pitchFamily="49" charset="0"/>
              </a:rPr>
              <a:t>getline</a:t>
            </a:r>
            <a:r>
              <a:rPr lang="en-GB" altLang="en-US" dirty="0" smtClean="0">
                <a:latin typeface="Courier New" panose="02070309020205020404" pitchFamily="49" charset="0"/>
              </a:rPr>
              <a:t>(</a:t>
            </a:r>
            <a:r>
              <a:rPr lang="en-GB" altLang="en-US" dirty="0" err="1" smtClean="0">
                <a:latin typeface="Courier New" panose="02070309020205020404" pitchFamily="49" charset="0"/>
              </a:rPr>
              <a:t>cin</a:t>
            </a:r>
            <a:r>
              <a:rPr lang="en-GB" altLang="en-US" dirty="0">
                <a:latin typeface="Courier New" panose="02070309020205020404" pitchFamily="49" charset="0"/>
              </a:rPr>
              <a:t>, stu1.name);</a:t>
            </a:r>
          </a:p>
          <a:p>
            <a:pPr lvl="1">
              <a:buClr>
                <a:srgbClr val="3333CC"/>
              </a:buCl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smtClean="0">
                <a:latin typeface="Courier New" panose="02070309020205020404" pitchFamily="49" charset="0"/>
              </a:rPr>
              <a:t>	stu1.gpa </a:t>
            </a:r>
            <a:r>
              <a:rPr lang="en-GB" altLang="en-US" dirty="0">
                <a:latin typeface="Courier New" panose="02070309020205020404" pitchFamily="49" charset="0"/>
              </a:rPr>
              <a:t>= 3.75</a:t>
            </a:r>
            <a:r>
              <a:rPr lang="en-GB" altLang="en-US" dirty="0" smtClean="0">
                <a:latin typeface="Courier New" panose="02070309020205020404" pitchFamily="49" charset="0"/>
              </a:rPr>
              <a:t>;</a:t>
            </a:r>
            <a:endParaRPr lang="en-GB" altLang="en-US" dirty="0">
              <a:latin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5445" y="4267200"/>
            <a:ext cx="8229600" cy="1219200"/>
          </a:xfrm>
          <a:prstGeom prst="roundRect">
            <a:avLst>
              <a:gd name="adj" fmla="val 27723"/>
            </a:avLst>
          </a:prstGeom>
          <a:solidFill>
            <a:schemeClr val="accent2"/>
          </a:solidFill>
        </p:spPr>
        <p:txBody>
          <a:bodyPr anchor="ctr" anchorCtr="0"/>
          <a:lstStyle/>
          <a:p>
            <a:r>
              <a:rPr lang="en-US" dirty="0"/>
              <a:t>General Format</a:t>
            </a:r>
            <a:r>
              <a:rPr lang="en-US" dirty="0" smtClean="0"/>
              <a:t>: Member </a:t>
            </a:r>
            <a:r>
              <a:rPr lang="en-US" dirty="0"/>
              <a:t>variables can be used in any manner appropriate for their data </a:t>
            </a:r>
            <a:r>
              <a:rPr lang="en-US" dirty="0" smtClean="0"/>
              <a:t>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1143000"/>
          </a:xfrm>
        </p:spPr>
        <p:txBody>
          <a:bodyPr/>
          <a:lstStyle/>
          <a:p>
            <a:r>
              <a:rPr lang="en-GB" altLang="en-US" dirty="0"/>
              <a:t>Accessing Structure Members - example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940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9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914400"/>
          </a:xfrm>
        </p:spPr>
        <p:txBody>
          <a:bodyPr/>
          <a:lstStyle/>
          <a:p>
            <a:r>
              <a:rPr lang="en-GB" altLang="en-US" dirty="0" smtClean="0"/>
              <a:t>Program 11-1 (Continued)</a:t>
            </a:r>
            <a:endParaRPr lang="en-GB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6294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1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914400"/>
          </a:xfrm>
        </p:spPr>
        <p:txBody>
          <a:bodyPr/>
          <a:lstStyle/>
          <a:p>
            <a:r>
              <a:rPr lang="en-GB" altLang="en-US" dirty="0" smtClean="0"/>
              <a:t>Program 11-1 (Continued)</a:t>
            </a:r>
            <a:endParaRPr lang="en-GB" alt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5532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3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Displaying a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GB" altLang="en-US" dirty="0"/>
              <a:t> Variable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1000" y="1447800"/>
            <a:ext cx="8229600" cy="32004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To display the contents of a </a:t>
            </a:r>
            <a:r>
              <a:rPr lang="en-GB" altLang="en-US" dirty="0" err="1">
                <a:latin typeface="Courier New" panose="02070309020205020404" pitchFamily="49" charset="0"/>
              </a:rPr>
              <a:t>struct</a:t>
            </a:r>
            <a:r>
              <a:rPr lang="en-GB" altLang="en-US" dirty="0"/>
              <a:t> variable, must display each field separately, using the dot operator</a:t>
            </a:r>
            <a:r>
              <a:rPr lang="en-GB" altLang="en-US" dirty="0" smtClean="0"/>
              <a:t>: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bill; // won’t work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</a:t>
            </a:r>
            <a:r>
              <a:rPr lang="en-GB" altLang="en-US" dirty="0" err="1">
                <a:latin typeface="Courier New" panose="02070309020205020404" pitchFamily="49" charset="0"/>
              </a:rPr>
              <a:t>bill.studentID</a:t>
            </a:r>
            <a:r>
              <a:rPr lang="en-GB" altLang="en-US" dirty="0">
                <a:latin typeface="Courier New" panose="02070309020205020404" pitchFamily="49" charset="0"/>
              </a:rPr>
              <a:t> &lt;&lt; </a:t>
            </a:r>
            <a:r>
              <a:rPr lang="en-GB" altLang="en-US" dirty="0" err="1">
                <a:latin typeface="Courier New" panose="02070309020205020404" pitchFamily="49" charset="0"/>
              </a:rPr>
              <a:t>endl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bill.name &lt;&lt; </a:t>
            </a:r>
            <a:r>
              <a:rPr lang="en-GB" altLang="en-US" dirty="0" err="1">
                <a:latin typeface="Courier New" panose="02070309020205020404" pitchFamily="49" charset="0"/>
              </a:rPr>
              <a:t>endl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</a:t>
            </a:r>
            <a:r>
              <a:rPr lang="en-GB" altLang="en-US" dirty="0" err="1">
                <a:latin typeface="Courier New" panose="02070309020205020404" pitchFamily="49" charset="0"/>
              </a:rPr>
              <a:t>bill.yearInSchool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" " &lt;&lt; </a:t>
            </a:r>
            <a:r>
              <a:rPr lang="en-GB" altLang="en-US" dirty="0" err="1">
                <a:latin typeface="Courier New" panose="02070309020205020404" pitchFamily="49" charset="0"/>
              </a:rPr>
              <a:t>bill.gpa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Comparing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GB" altLang="en-US" dirty="0"/>
              <a:t>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676400"/>
          </a:xfrm>
          <a:prstGeom prst="roundRect">
            <a:avLst>
              <a:gd name="adj" fmla="val 1513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en-US" altLang="en-US" dirty="0">
                <a:latin typeface="Courier New" panose="02070309020205020404" pitchFamily="49" charset="0"/>
              </a:rPr>
              <a:t>Cannot compare </a:t>
            </a:r>
            <a:r>
              <a:rPr lang="en-US" altLang="en-US" dirty="0" err="1"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latin typeface="Courier New" panose="02070309020205020404" pitchFamily="49" charset="0"/>
              </a:rPr>
              <a:t> variables directly:</a:t>
            </a:r>
          </a:p>
          <a:p>
            <a:pPr marL="0" indent="0"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	if </a:t>
            </a:r>
            <a:r>
              <a:rPr lang="en-US" altLang="en-US" dirty="0">
                <a:latin typeface="Courier New" panose="02070309020205020404" pitchFamily="49" charset="0"/>
              </a:rPr>
              <a:t>(bill == </a:t>
            </a:r>
            <a:r>
              <a:rPr lang="en-US" altLang="en-US" dirty="0" err="1">
                <a:latin typeface="Courier New" panose="02070309020205020404" pitchFamily="49" charset="0"/>
              </a:rPr>
              <a:t>william</a:t>
            </a:r>
            <a:r>
              <a:rPr lang="en-US" altLang="en-US" dirty="0">
                <a:latin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	// </a:t>
            </a:r>
            <a:r>
              <a:rPr lang="en-US" altLang="en-US" dirty="0">
                <a:latin typeface="Courier New" panose="02070309020205020404" pitchFamily="49" charset="0"/>
              </a:rPr>
              <a:t>won’t </a:t>
            </a:r>
            <a:r>
              <a:rPr lang="en-US" altLang="en-US" dirty="0" smtClean="0">
                <a:latin typeface="Courier New" panose="02070309020205020404" pitchFamily="49" charset="0"/>
              </a:rPr>
              <a:t>work</a:t>
            </a:r>
            <a:endParaRPr lang="en-US" altLang="en-US" dirty="0">
              <a:latin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9346" y="3505200"/>
            <a:ext cx="8229600" cy="1905000"/>
          </a:xfrm>
          <a:prstGeom prst="roundRect">
            <a:avLst>
              <a:gd name="adj" fmla="val 18258"/>
            </a:avLst>
          </a:prstGeom>
          <a:solidFill>
            <a:schemeClr val="accent6"/>
          </a:solidFill>
        </p:spPr>
        <p:txBody>
          <a:bodyPr anchor="ctr" anchorCtr="0"/>
          <a:lstStyle/>
          <a:p>
            <a:r>
              <a:rPr lang="en-US" dirty="0"/>
              <a:t>Instead, must compare on a field basis: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bill.studentID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		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william.studentID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4724400" cy="7921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Exercise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7526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Refer to Exercise 1 No. 2 </a:t>
            </a:r>
            <a:r>
              <a:rPr lang="en-GB" altLang="en-US" sz="2800" dirty="0" smtClean="0"/>
              <a:t>pg</a:t>
            </a:r>
            <a:r>
              <a:rPr lang="en-GB" altLang="en-US" sz="2800" dirty="0"/>
              <a:t>. </a:t>
            </a:r>
            <a:r>
              <a:rPr lang="en-GB" altLang="en-US" sz="2800" dirty="0" smtClean="0"/>
              <a:t>185 </a:t>
            </a:r>
            <a:r>
              <a:rPr lang="en-GB" altLang="en-US" sz="2800" dirty="0"/>
              <a:t>Lab </a:t>
            </a:r>
            <a:r>
              <a:rPr lang="en-GB" altLang="en-US" sz="2800" dirty="0" smtClean="0"/>
              <a:t>10.</a:t>
            </a:r>
            <a:endParaRPr lang="en-GB" altLang="en-US" sz="2800" dirty="0"/>
          </a:p>
          <a:p>
            <a:pP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800" dirty="0"/>
          </a:p>
          <a:p>
            <a:pPr marL="285750" indent="-28575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 smtClean="0"/>
              <a:t> Solve </a:t>
            </a:r>
            <a:r>
              <a:rPr lang="en-GB" altLang="en-US" sz="2800" dirty="0"/>
              <a:t>the problem. </a:t>
            </a:r>
          </a:p>
        </p:txBody>
      </p:sp>
    </p:spTree>
    <p:extLst>
      <p:ext uri="{BB962C8B-B14F-4D97-AF65-F5344CB8AC3E}">
        <p14:creationId xmlns:p14="http://schemas.microsoft.com/office/powerpoint/2010/main" val="30688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Initializing a Structure</a:t>
            </a:r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dirty="0"/>
              <a:t/>
            </a: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6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Initializing a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676400"/>
          </a:xfrm>
          <a:prstGeom prst="roundRect">
            <a:avLst>
              <a:gd name="adj" fmla="val 1513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en-US" altLang="en-US" dirty="0" err="1"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latin typeface="Courier New" panose="02070309020205020404" pitchFamily="49" charset="0"/>
              </a:rPr>
              <a:t> variable can be initialized when defined:</a:t>
            </a:r>
          </a:p>
          <a:p>
            <a:pPr marL="0" indent="0">
              <a:buNone/>
            </a:pPr>
            <a:r>
              <a:rPr lang="en-US" altLang="en-US" dirty="0" smtClean="0">
                <a:latin typeface="Courier New" panose="02070309020205020404" pitchFamily="49" charset="0"/>
              </a:rPr>
              <a:t>	Student </a:t>
            </a:r>
            <a:r>
              <a:rPr lang="en-US" altLang="en-US" dirty="0">
                <a:latin typeface="Courier New" panose="02070309020205020404" pitchFamily="49" charset="0"/>
              </a:rPr>
              <a:t>s = {11465, "Joan", 2, 3.75</a:t>
            </a:r>
            <a:r>
              <a:rPr lang="en-US" altLang="en-US" dirty="0" smtClean="0">
                <a:latin typeface="Courier New" panose="02070309020205020404" pitchFamily="49" charset="0"/>
              </a:rPr>
              <a:t>};</a:t>
            </a:r>
            <a:endParaRPr lang="en-US" altLang="en-US" dirty="0">
              <a:latin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9346" y="3505200"/>
            <a:ext cx="8229600" cy="2057400"/>
          </a:xfrm>
          <a:prstGeom prst="roundRect">
            <a:avLst>
              <a:gd name="adj" fmla="val 18258"/>
            </a:avLst>
          </a:prstGeom>
          <a:solidFill>
            <a:schemeClr val="accent2"/>
          </a:solidFill>
        </p:spPr>
        <p:txBody>
          <a:bodyPr anchor="ctr" anchorCtr="0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Can also be initialized member-by-member after definition: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s.name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"Joan";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s.gpa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3.75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 Data Types </a:t>
            </a:r>
            <a:r>
              <a:rPr lang="en-GB" cap="none" dirty="0"/>
              <a:t/>
            </a:r>
            <a:br>
              <a:rPr lang="en-GB" cap="none" dirty="0"/>
            </a:br>
            <a:r>
              <a:rPr lang="en-GB" dirty="0"/>
              <a:t/>
            </a: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2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010400" cy="609600"/>
          </a:xfrm>
        </p:spPr>
        <p:txBody>
          <a:bodyPr/>
          <a:lstStyle/>
          <a:p>
            <a:r>
              <a:rPr lang="en-US" dirty="0"/>
              <a:t>More on Initializing a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altLang="en-US" dirty="0"/>
              <a:t>May initialize only some members:</a:t>
            </a:r>
          </a:p>
          <a:p>
            <a:pPr marL="0" indent="0"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bill = {14579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819400"/>
            <a:ext cx="8229600" cy="1524000"/>
          </a:xfrm>
        </p:spPr>
        <p:txBody>
          <a:bodyPr anchor="ctr" anchorCtr="0"/>
          <a:lstStyle/>
          <a:p>
            <a:r>
              <a:rPr lang="en-US" dirty="0"/>
              <a:t>Cannot skip over members: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 = {1234, "John", ,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2.83}; //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illegal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193443"/>
          </a:xfrm>
        </p:spPr>
        <p:txBody>
          <a:bodyPr anchor="ctr" anchorCtr="0"/>
          <a:lstStyle/>
          <a:p>
            <a:r>
              <a:rPr lang="en-US" dirty="0">
                <a:cs typeface="Courier New" panose="02070309020205020404" pitchFamily="49" charset="0"/>
              </a:rPr>
              <a:t>Cannot initialize in the structure declaration, since this does not allocate </a:t>
            </a:r>
            <a:r>
              <a:rPr lang="en-US" dirty="0" smtClean="0">
                <a:cs typeface="Courier New" panose="02070309020205020404" pitchFamily="49" charset="0"/>
              </a:rPr>
              <a:t>memory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838200"/>
          </a:xfrm>
        </p:spPr>
        <p:txBody>
          <a:bodyPr/>
          <a:lstStyle/>
          <a:p>
            <a:r>
              <a:rPr lang="en-GB" altLang="en-US" dirty="0"/>
              <a:t>Excerpts From Program 11-4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1600200"/>
            <a:ext cx="7542213" cy="3351213"/>
            <a:chOff x="986" y="1344"/>
            <a:chExt cx="4751" cy="201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1344"/>
              <a:ext cx="3905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3036"/>
              <a:ext cx="470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07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4724400" cy="7921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Exercise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752600"/>
            <a:ext cx="77724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Refer to Program </a:t>
            </a:r>
            <a:r>
              <a:rPr lang="en-GB" altLang="en-US" sz="2800" dirty="0" smtClean="0"/>
              <a:t>10.1 </a:t>
            </a:r>
            <a:r>
              <a:rPr lang="en-GB" altLang="en-US" sz="2800" dirty="0"/>
              <a:t>pg. </a:t>
            </a:r>
            <a:r>
              <a:rPr lang="en-GB" altLang="en-US" sz="2800" dirty="0" smtClean="0"/>
              <a:t>185 </a:t>
            </a:r>
            <a:r>
              <a:rPr lang="en-GB" altLang="en-US" sz="2800" dirty="0"/>
              <a:t>Lab </a:t>
            </a:r>
            <a:r>
              <a:rPr lang="en-GB" altLang="en-US" sz="2800" dirty="0" smtClean="0"/>
              <a:t>10</a:t>
            </a:r>
            <a:endParaRPr lang="en-GB" altLang="en-US" sz="2800" dirty="0"/>
          </a:p>
          <a:p>
            <a:pPr marL="457200" indent="-457200">
              <a:spcBef>
                <a:spcPts val="900"/>
              </a:spcBef>
              <a:buFont typeface="Wingdings" panose="05000000000000000000" pitchFamily="2" charset="2"/>
              <a:buChar char="v"/>
              <a:tabLst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</a:pPr>
            <a:r>
              <a:rPr lang="en-GB" altLang="en-US" sz="2800" dirty="0" smtClean="0"/>
              <a:t> </a:t>
            </a:r>
            <a:r>
              <a:rPr lang="en-GB" altLang="en-US" sz="2800" dirty="0"/>
              <a:t>Write a complete program  to: </a:t>
            </a:r>
          </a:p>
          <a:p>
            <a:pPr marL="835025" lvl="1" indent="-377825">
              <a:spcBef>
                <a:spcPts val="900"/>
              </a:spcBef>
              <a:buFont typeface="Calibri" panose="020F0502020204030204" pitchFamily="34" charset="0"/>
              <a:buChar char="–"/>
              <a:tabLst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</a:pPr>
            <a:r>
              <a:rPr lang="en-GB" altLang="en-US" sz="2800" dirty="0"/>
              <a:t>Initialize structure variables </a:t>
            </a:r>
            <a:r>
              <a:rPr lang="en-GB" altLang="en-US" sz="2800" dirty="0">
                <a:latin typeface="Courier New" panose="02070309020205020404" pitchFamily="49" charset="0"/>
              </a:rPr>
              <a:t>radius</a:t>
            </a:r>
            <a:r>
              <a:rPr lang="en-GB" altLang="en-US" sz="2800" dirty="0"/>
              <a:t> and </a:t>
            </a:r>
            <a:r>
              <a:rPr lang="en-GB" altLang="en-US" sz="2800" dirty="0" err="1">
                <a:latin typeface="Courier New" panose="02070309020205020404" pitchFamily="49" charset="0"/>
              </a:rPr>
              <a:t>rumbia</a:t>
            </a:r>
            <a:r>
              <a:rPr lang="en-GB" altLang="en-US" sz="2800" dirty="0"/>
              <a:t> to the value listed in Table </a:t>
            </a:r>
            <a:r>
              <a:rPr lang="en-GB" altLang="en-US" sz="2800" dirty="0" smtClean="0"/>
              <a:t>10.1</a:t>
            </a:r>
            <a:r>
              <a:rPr lang="en-GB" altLang="en-US" sz="2800" dirty="0"/>
              <a:t>. </a:t>
            </a:r>
          </a:p>
          <a:p>
            <a:pPr marL="835025" lvl="1" indent="-377825">
              <a:spcBef>
                <a:spcPts val="900"/>
              </a:spcBef>
              <a:buFont typeface="Calibri" panose="020F0502020204030204" pitchFamily="34" charset="0"/>
              <a:buChar char="–"/>
              <a:tabLst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</a:pPr>
            <a:r>
              <a:rPr lang="en-GB" altLang="en-US" sz="2800" dirty="0"/>
              <a:t>Display all the values in both variables to </a:t>
            </a:r>
            <a:r>
              <a:rPr lang="en-GB" altLang="en-US" sz="2800" dirty="0" smtClean="0"/>
              <a:t>screen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982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 of Structures</a:t>
            </a:r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dirty="0"/>
              <a:t/>
            </a: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7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9527"/>
            <a:ext cx="4648200" cy="715962"/>
          </a:xfrm>
        </p:spPr>
        <p:txBody>
          <a:bodyPr/>
          <a:lstStyle/>
          <a:p>
            <a:r>
              <a:rPr lang="en-GB" dirty="0"/>
              <a:t>Arrays of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756846"/>
          </a:xfrm>
        </p:spPr>
        <p:txBody>
          <a:bodyPr/>
          <a:lstStyle/>
          <a:p>
            <a:r>
              <a:rPr lang="en-US" dirty="0"/>
              <a:t>Structures can be defined in </a:t>
            </a:r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3639" y="2466835"/>
            <a:ext cx="8229600" cy="1300554"/>
          </a:xfrm>
        </p:spPr>
        <p:txBody>
          <a:bodyPr/>
          <a:lstStyle/>
          <a:p>
            <a:r>
              <a:rPr lang="en-US" dirty="0"/>
              <a:t>Can be used in place of parallel arrays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NUM_STUDENTS = 20;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[NUM_STUDENTS];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920756"/>
            <a:ext cx="8229600" cy="609600"/>
          </a:xfrm>
        </p:spPr>
        <p:txBody>
          <a:bodyPr/>
          <a:lstStyle/>
          <a:p>
            <a:r>
              <a:rPr lang="en-GB" dirty="0"/>
              <a:t>Individual structures accessible using subscript </a:t>
            </a:r>
            <a:r>
              <a:rPr lang="en-GB" dirty="0" smtClean="0"/>
              <a:t>notation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4683723"/>
            <a:ext cx="8229600" cy="1107801"/>
          </a:xfrm>
        </p:spPr>
        <p:txBody>
          <a:bodyPr/>
          <a:lstStyle/>
          <a:p>
            <a:r>
              <a:rPr lang="en-US" dirty="0"/>
              <a:t>Fields within structures accessible using dot notation: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[5].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838200"/>
          </a:xfrm>
        </p:spPr>
        <p:txBody>
          <a:bodyPr/>
          <a:lstStyle/>
          <a:p>
            <a:r>
              <a:rPr lang="en-GB" altLang="en-US" dirty="0"/>
              <a:t>Arrays of </a:t>
            </a:r>
            <a:r>
              <a:rPr lang="en-GB" altLang="en-US" dirty="0" smtClean="0"/>
              <a:t>Structures-Example</a:t>
            </a:r>
            <a:endParaRPr lang="en-GB" alt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396162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3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609600"/>
          </a:xfrm>
        </p:spPr>
        <p:txBody>
          <a:bodyPr/>
          <a:lstStyle/>
          <a:p>
            <a:r>
              <a:rPr lang="en-GB" altLang="en-US" dirty="0"/>
              <a:t>Arrays of </a:t>
            </a:r>
            <a:r>
              <a:rPr lang="en-GB" altLang="en-US" dirty="0" smtClean="0"/>
              <a:t>Structures- Example</a:t>
            </a:r>
            <a:endParaRPr lang="en-GB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3124"/>
            <a:ext cx="6005584" cy="57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9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609600"/>
          </a:xfrm>
        </p:spPr>
        <p:txBody>
          <a:bodyPr/>
          <a:lstStyle/>
          <a:p>
            <a:r>
              <a:rPr lang="en-GB" altLang="en-US" dirty="0"/>
              <a:t>Arrays of </a:t>
            </a:r>
            <a:r>
              <a:rPr lang="en-GB" altLang="en-US" dirty="0" smtClean="0"/>
              <a:t>Structures- Example</a:t>
            </a:r>
            <a:endParaRPr lang="en-GB" alt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69373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4724400" cy="7921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Exercise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752600"/>
            <a:ext cx="7772400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/>
              <a:t>Recall your solution in Exercise </a:t>
            </a:r>
            <a:r>
              <a:rPr lang="en-US" altLang="en-US" sz="2800" dirty="0" smtClean="0"/>
              <a:t>2 </a:t>
            </a:r>
            <a:r>
              <a:rPr lang="en-US" altLang="en-US" sz="2800" dirty="0"/>
              <a:t>(pg. </a:t>
            </a:r>
            <a:r>
              <a:rPr lang="en-US" altLang="en-US" sz="2800" dirty="0" smtClean="0"/>
              <a:t>185)</a:t>
            </a:r>
            <a:endParaRPr lang="en-US" altLang="en-US" sz="2800" dirty="0"/>
          </a:p>
          <a:p>
            <a:pPr marL="457200" indent="-457200">
              <a:spcBef>
                <a:spcPts val="900"/>
              </a:spcBef>
              <a:buFont typeface="Wingdings" panose="05000000000000000000" pitchFamily="2" charset="2"/>
              <a:buChar char="v"/>
              <a:tabLst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</a:pPr>
            <a:r>
              <a:rPr lang="en-GB" altLang="en-US" sz="2800" dirty="0" smtClean="0"/>
              <a:t> </a:t>
            </a:r>
            <a:r>
              <a:rPr lang="en-GB" altLang="en-US" sz="2800" dirty="0"/>
              <a:t>Add the following solution to the program: </a:t>
            </a:r>
          </a:p>
          <a:p>
            <a:pPr marL="835025" lvl="1" indent="-377825">
              <a:spcBef>
                <a:spcPts val="900"/>
              </a:spcBef>
              <a:buFont typeface="Calibri" panose="020F0502020204030204" pitchFamily="34" charset="0"/>
              <a:buChar char="–"/>
              <a:tabLst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</a:pPr>
            <a:r>
              <a:rPr lang="en-GB" altLang="en-US" sz="2800" dirty="0"/>
              <a:t>Initialize structure variables </a:t>
            </a:r>
            <a:r>
              <a:rPr lang="en-GB" altLang="en-US" sz="2800" dirty="0" err="1">
                <a:latin typeface="Courier New" panose="02070309020205020404" pitchFamily="49" charset="0"/>
              </a:rPr>
              <a:t>kemayan</a:t>
            </a:r>
            <a:r>
              <a:rPr lang="en-GB" altLang="en-US" sz="2800" dirty="0">
                <a:latin typeface="Courier New" panose="02070309020205020404" pitchFamily="49" charset="0"/>
              </a:rPr>
              <a:t> </a:t>
            </a:r>
            <a:r>
              <a:rPr lang="en-GB" altLang="en-US" sz="2800" dirty="0"/>
              <a:t>to the value listed in Table 7.1. </a:t>
            </a:r>
          </a:p>
          <a:p>
            <a:pPr marL="835025" lvl="1" indent="-377825">
              <a:spcBef>
                <a:spcPts val="900"/>
              </a:spcBef>
              <a:buFont typeface="Calibri" panose="020F0502020204030204" pitchFamily="34" charset="0"/>
              <a:buChar char="–"/>
              <a:tabLst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</a:pPr>
            <a:r>
              <a:rPr lang="en-GB" altLang="en-US" sz="2800" dirty="0"/>
              <a:t>Display all the values in the variable to screen</a:t>
            </a:r>
          </a:p>
        </p:txBody>
      </p:sp>
    </p:spTree>
    <p:extLst>
      <p:ext uri="{BB962C8B-B14F-4D97-AF65-F5344CB8AC3E}">
        <p14:creationId xmlns:p14="http://schemas.microsoft.com/office/powerpoint/2010/main" val="12056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Structures</a:t>
            </a:r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dirty="0"/>
              <a:t/>
            </a: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9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371600"/>
            <a:ext cx="8229600" cy="1752600"/>
          </a:xfrm>
          <a:solidFill>
            <a:schemeClr val="accent6"/>
          </a:solidFill>
        </p:spPr>
        <p:txBody>
          <a:bodyPr/>
          <a:lstStyle/>
          <a:p>
            <a:r>
              <a:rPr lang="en-US" altLang="en-US" dirty="0"/>
              <a:t>A data type that </a:t>
            </a:r>
            <a:r>
              <a:rPr lang="en-US" altLang="en-US" dirty="0" smtClean="0"/>
              <a:t>specifies:</a:t>
            </a:r>
            <a:endParaRPr lang="en-US" altLang="en-US" dirty="0"/>
          </a:p>
          <a:p>
            <a:pPr lvl="1"/>
            <a:r>
              <a:rPr lang="en-US" altLang="en-US" dirty="0"/>
              <a:t>values that can be stored</a:t>
            </a:r>
          </a:p>
          <a:p>
            <a:pPr lvl="1"/>
            <a:r>
              <a:rPr lang="en-US" altLang="en-US" dirty="0"/>
              <a:t>operations that can be done on the values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3352800"/>
            <a:ext cx="8229600" cy="1219200"/>
          </a:xfrm>
          <a:prstGeom prst="roundRect">
            <a:avLst>
              <a:gd name="adj" fmla="val 7653"/>
            </a:avLst>
          </a:prstGeom>
          <a:solidFill>
            <a:schemeClr val="accent5"/>
          </a:solidFill>
        </p:spPr>
        <p:txBody>
          <a:bodyPr anchor="ctr" anchorCtr="0"/>
          <a:lstStyle/>
          <a:p>
            <a:r>
              <a:rPr lang="en-US" dirty="0"/>
              <a:t>User of an abstract data type does not need to know the implementation of the data type, e.g., how the data is stored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dirty="0"/>
              <a:t>Abstract Data Types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1774" y="4800600"/>
            <a:ext cx="8229600" cy="762000"/>
          </a:xfrm>
          <a:prstGeom prst="roundRect">
            <a:avLst>
              <a:gd name="adj" fmla="val 7653"/>
            </a:avLst>
          </a:prstGeom>
          <a:solidFill>
            <a:schemeClr val="accent3"/>
          </a:solidFill>
        </p:spPr>
        <p:txBody>
          <a:bodyPr anchor="ctr" anchorCtr="0"/>
          <a:lstStyle/>
          <a:p>
            <a:r>
              <a:rPr lang="en-GB" dirty="0"/>
              <a:t>ADTs are created by </a:t>
            </a:r>
            <a:r>
              <a:rPr lang="en-GB" dirty="0" smtClean="0"/>
              <a:t>programmers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Nested Structures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1066800"/>
            <a:ext cx="8077200" cy="5257800"/>
          </a:xfrm>
          <a:prstGeom prst="roundRect">
            <a:avLst>
              <a:gd name="adj" fmla="val 765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/>
          <a:lstStyle/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400" dirty="0">
                <a:solidFill>
                  <a:schemeClr val="tx1"/>
                </a:solidFill>
              </a:rPr>
              <a:t>A structure can contain another structure as a member: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endParaRPr lang="en-US" altLang="en-US" sz="1800" dirty="0" smtClean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PersonInfo</a:t>
            </a:r>
            <a:endParaRPr lang="en-US" altLang="en-US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{   	string name, 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			  address, 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			  city;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};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Student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{	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studentID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		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PersonInfo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pData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		short 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yearInSchool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		double 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gpa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};		</a:t>
            </a:r>
            <a:endParaRPr lang="en-GB" altLang="en-US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9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Members of Nested Structures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676400"/>
            <a:ext cx="8229600" cy="2895600"/>
          </a:xfrm>
          <a:prstGeom prst="roundRect">
            <a:avLst>
              <a:gd name="adj" fmla="val 765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/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400" dirty="0" smtClean="0">
                <a:solidFill>
                  <a:schemeClr val="tx1"/>
                </a:solidFill>
              </a:rPr>
              <a:t>	Use </a:t>
            </a:r>
            <a:r>
              <a:rPr lang="en-US" altLang="en-US" sz="2400" dirty="0">
                <a:solidFill>
                  <a:schemeClr val="tx1"/>
                </a:solidFill>
              </a:rPr>
              <a:t>the dot operator multiple times to refer to fields </a:t>
            </a:r>
            <a:r>
              <a:rPr lang="en-US" altLang="en-US" sz="2400" dirty="0" smtClean="0">
                <a:solidFill>
                  <a:schemeClr val="tx1"/>
                </a:solidFill>
              </a:rPr>
              <a:t>of nested </a:t>
            </a:r>
            <a:r>
              <a:rPr lang="en-US" altLang="en-US" sz="2400" dirty="0">
                <a:solidFill>
                  <a:schemeClr val="tx1"/>
                </a:solidFill>
              </a:rPr>
              <a:t>structures: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endParaRPr lang="en-US" altLang="en-US" sz="1800" dirty="0" smtClean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Student s;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s.pData.name = "Joanne";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s.pData.city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= "Tulsa";</a:t>
            </a:r>
            <a:endParaRPr lang="en-GB" altLang="en-US" sz="24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4724400" cy="7921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Exercise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7526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altLang="en-US" sz="2800" dirty="0" smtClean="0"/>
              <a:t> Refer </a:t>
            </a:r>
            <a:r>
              <a:rPr lang="pt-BR" altLang="en-US" sz="2800" dirty="0"/>
              <a:t>to Exercise 1 No. 5 </a:t>
            </a:r>
            <a:r>
              <a:rPr lang="pt-BR" altLang="en-US" sz="2800" dirty="0" smtClean="0"/>
              <a:t>pg. 188 </a:t>
            </a:r>
            <a:r>
              <a:rPr lang="pt-BR" altLang="en-US" sz="2800" dirty="0"/>
              <a:t>Lab </a:t>
            </a:r>
            <a:r>
              <a:rPr lang="pt-BR" altLang="en-US" sz="2800" dirty="0" smtClean="0"/>
              <a:t>10</a:t>
            </a: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pt-BR" altLang="en-US" sz="2800" dirty="0" smtClean="0"/>
          </a:p>
          <a:p>
            <a:pPr marL="457200" indent="-45720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 Solve the problem</a:t>
            </a:r>
          </a:p>
        </p:txBody>
      </p:sp>
    </p:spTree>
    <p:extLst>
      <p:ext uri="{BB962C8B-B14F-4D97-AF65-F5344CB8AC3E}">
        <p14:creationId xmlns:p14="http://schemas.microsoft.com/office/powerpoint/2010/main" val="386641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as Function Arguments</a:t>
            </a:r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dirty="0"/>
              <a:t/>
            </a: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25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3187"/>
            <a:ext cx="7315200" cy="715962"/>
          </a:xfrm>
        </p:spPr>
        <p:txBody>
          <a:bodyPr/>
          <a:lstStyle/>
          <a:p>
            <a:r>
              <a:rPr lang="en-GB" dirty="0"/>
              <a:t>Structures as Function Arguments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600200"/>
            <a:ext cx="8229600" cy="1163274"/>
          </a:xfrm>
        </p:spPr>
        <p:txBody>
          <a:bodyPr/>
          <a:lstStyle/>
          <a:p>
            <a:r>
              <a:rPr lang="en-US" dirty="0"/>
              <a:t>May pass members of  </a:t>
            </a:r>
            <a:r>
              <a:rPr lang="en-US" dirty="0" err="1"/>
              <a:t>struct</a:t>
            </a:r>
            <a:r>
              <a:rPr lang="en-US" dirty="0"/>
              <a:t> variables to functions: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computeGPA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stu.gpa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17301" y="2924035"/>
            <a:ext cx="8229600" cy="1114565"/>
          </a:xfrm>
        </p:spPr>
        <p:txBody>
          <a:bodyPr/>
          <a:lstStyle/>
          <a:p>
            <a:r>
              <a:rPr lang="en-US" dirty="0"/>
              <a:t>May pass entire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variables to functions: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showData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17301" y="4204740"/>
            <a:ext cx="8229600" cy="1032244"/>
          </a:xfrm>
        </p:spPr>
        <p:txBody>
          <a:bodyPr/>
          <a:lstStyle/>
          <a:p>
            <a:r>
              <a:rPr lang="en-US" dirty="0"/>
              <a:t>Can use reference parameter if function needs to modify contents of structure variable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05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609600"/>
          </a:xfrm>
        </p:spPr>
        <p:txBody>
          <a:bodyPr/>
          <a:lstStyle/>
          <a:p>
            <a:r>
              <a:rPr lang="en-GB" altLang="en-US" dirty="0"/>
              <a:t>Excerpts from Program 11-7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57200" y="1676400"/>
            <a:ext cx="6343650" cy="4181475"/>
            <a:chOff x="1519" y="992"/>
            <a:chExt cx="3996" cy="263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992"/>
              <a:ext cx="3879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463"/>
              <a:ext cx="3985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135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377" y="157421"/>
            <a:ext cx="6629400" cy="1109673"/>
          </a:xfrm>
        </p:spPr>
        <p:txBody>
          <a:bodyPr/>
          <a:lstStyle/>
          <a:p>
            <a:r>
              <a:rPr lang="en-GB" dirty="0" smtClean="0"/>
              <a:t>Structures as Function Arguments - Notes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2276" y="1905000"/>
            <a:ext cx="8229600" cy="116327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Using value parameter for structure can slow down a program, waste </a:t>
            </a:r>
            <a:r>
              <a:rPr lang="en-US" dirty="0" smtClean="0">
                <a:cs typeface="Courier New" panose="02070309020205020404" pitchFamily="49" charset="0"/>
              </a:rPr>
              <a:t>space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6177" y="3228835"/>
            <a:ext cx="8229600" cy="1114565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Using a reference parameter will speed up program, but function may change data in </a:t>
            </a:r>
            <a:r>
              <a:rPr lang="en-US" dirty="0" smtClean="0">
                <a:cs typeface="Courier New" panose="02070309020205020404" pitchFamily="49" charset="0"/>
              </a:rPr>
              <a:t>structure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6177" y="4509540"/>
            <a:ext cx="8229600" cy="1357860"/>
          </a:xfrm>
        </p:spPr>
        <p:txBody>
          <a:bodyPr/>
          <a:lstStyle/>
          <a:p>
            <a:r>
              <a:rPr lang="en-US" dirty="0"/>
              <a:t>Using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reference parameter allows read-only access to reference parameter, does not waste space, </a:t>
            </a:r>
            <a:r>
              <a:rPr lang="en-US" dirty="0" smtClean="0"/>
              <a:t>speed up program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42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162800" cy="609600"/>
          </a:xfrm>
        </p:spPr>
        <p:txBody>
          <a:bodyPr/>
          <a:lstStyle/>
          <a:p>
            <a:r>
              <a:rPr lang="en-GB" altLang="en-US" dirty="0"/>
              <a:t>Revised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showItem</a:t>
            </a:r>
            <a:r>
              <a:rPr lang="en-GB" altLang="en-US" dirty="0"/>
              <a:t> Function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5438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9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47244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Exercise 5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7526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altLang="en-US" sz="2800" dirty="0" smtClean="0"/>
              <a:t> </a:t>
            </a:r>
            <a:r>
              <a:rPr lang="en-GB" altLang="en-US" sz="2800" dirty="0"/>
              <a:t>Refer to Exercise 1 No. 6 pg</a:t>
            </a:r>
            <a:r>
              <a:rPr lang="en-GB" altLang="en-US" sz="2800" dirty="0" smtClean="0"/>
              <a:t>. 189 </a:t>
            </a:r>
            <a:r>
              <a:rPr lang="en-GB" altLang="en-US" sz="2800" dirty="0"/>
              <a:t>Lab </a:t>
            </a:r>
            <a:r>
              <a:rPr lang="en-GB" altLang="en-US" sz="2800" dirty="0" smtClean="0"/>
              <a:t>10</a:t>
            </a: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pt-BR" altLang="en-US" sz="2800" dirty="0" smtClean="0"/>
          </a:p>
          <a:p>
            <a:pPr marL="457200" indent="-45720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 Solve the problem</a:t>
            </a:r>
          </a:p>
        </p:txBody>
      </p:sp>
    </p:spTree>
    <p:extLst>
      <p:ext uri="{BB962C8B-B14F-4D97-AF65-F5344CB8AC3E}">
        <p14:creationId xmlns:p14="http://schemas.microsoft.com/office/powerpoint/2010/main" val="205307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Returning a Structure from a Function</a:t>
            </a:r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dirty="0"/>
              <a:t/>
            </a: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26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371600"/>
            <a:ext cx="8229600" cy="1752600"/>
          </a:xfrm>
          <a:solidFill>
            <a:schemeClr val="accent2"/>
          </a:solidFill>
        </p:spPr>
        <p:txBody>
          <a:bodyPr/>
          <a:lstStyle/>
          <a:p>
            <a:r>
              <a:rPr lang="en-US" altLang="en-US" b="1" u="sng" dirty="0"/>
              <a:t>Abstraction</a:t>
            </a:r>
            <a:r>
              <a:rPr lang="en-US" altLang="en-US" dirty="0"/>
              <a:t>: a definition that captures general characteristics without </a:t>
            </a:r>
            <a:r>
              <a:rPr lang="en-US" altLang="en-US" dirty="0" smtClean="0"/>
              <a:t>details.</a:t>
            </a:r>
            <a:endParaRPr lang="en-US" altLang="en-US" dirty="0"/>
          </a:p>
          <a:p>
            <a:pPr lvl="1"/>
            <a:r>
              <a:rPr lang="en-US" altLang="en-US" dirty="0"/>
              <a:t>Ex: An abstract triangle is a 3-sided polygon.  A specific triangle may be scalene, isosceles, or equilateral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3352800"/>
            <a:ext cx="8229600" cy="1219200"/>
          </a:xfrm>
          <a:prstGeom prst="roundRect">
            <a:avLst>
              <a:gd name="adj" fmla="val 7653"/>
            </a:avLst>
          </a:prstGeom>
          <a:solidFill>
            <a:schemeClr val="accent5"/>
          </a:solidFill>
        </p:spPr>
        <p:txBody>
          <a:bodyPr anchor="ctr" anchorCtr="0"/>
          <a:lstStyle/>
          <a:p>
            <a:r>
              <a:rPr lang="en-GB" b="1" u="sng" dirty="0"/>
              <a:t>Data </a:t>
            </a:r>
            <a:r>
              <a:rPr lang="en-GB" b="1" u="sng" dirty="0" smtClean="0"/>
              <a:t>Type</a:t>
            </a:r>
            <a:r>
              <a:rPr lang="en-GB" dirty="0" smtClean="0"/>
              <a:t>: </a:t>
            </a:r>
            <a:r>
              <a:rPr lang="en-GB" dirty="0"/>
              <a:t>defines the values that can be stored in a variable and the operations that can be performed on it</a:t>
            </a:r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dirty="0"/>
              <a:t>Abstraction and Data Types</a:t>
            </a:r>
          </a:p>
        </p:txBody>
      </p:sp>
    </p:spTree>
    <p:extLst>
      <p:ext uri="{BB962C8B-B14F-4D97-AF65-F5344CB8AC3E}">
        <p14:creationId xmlns:p14="http://schemas.microsoft.com/office/powerpoint/2010/main" val="2932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6629400" cy="1109673"/>
          </a:xfrm>
        </p:spPr>
        <p:txBody>
          <a:bodyPr/>
          <a:lstStyle/>
          <a:p>
            <a:r>
              <a:rPr lang="en-US" dirty="0"/>
              <a:t>Returning a Structure from a Function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2276" y="2166799"/>
            <a:ext cx="8229600" cy="1635040"/>
          </a:xfrm>
          <a:solidFill>
            <a:schemeClr val="accent3"/>
          </a:solidFill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Function can return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getStudentData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  // prototype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stu1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getStudentData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   //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6177" y="3962400"/>
            <a:ext cx="8229600" cy="1419365"/>
          </a:xfrm>
          <a:solidFill>
            <a:schemeClr val="accent5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Function must define a local structure 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for internal use 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for use with </a:t>
            </a:r>
            <a:r>
              <a:rPr lang="en-GB" altLang="en-US" dirty="0">
                <a:latin typeface="Courier New" panose="02070309020205020404" pitchFamily="49" charset="0"/>
              </a:rPr>
              <a:t>return</a:t>
            </a:r>
            <a:r>
              <a:rPr lang="en-GB" altLang="en-US" dirty="0"/>
              <a:t> statement</a:t>
            </a:r>
          </a:p>
          <a:p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77000" cy="1143000"/>
          </a:xfrm>
        </p:spPr>
        <p:txBody>
          <a:bodyPr/>
          <a:lstStyle/>
          <a:p>
            <a:r>
              <a:rPr lang="en-US" altLang="en-US" dirty="0"/>
              <a:t>Returning a Structure from a Function - Example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305800" cy="4484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Student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getStudentData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()</a:t>
            </a:r>
            <a:r>
              <a:rPr lang="ar-SA" altLang="en-US" sz="2400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‏</a:t>
            </a:r>
            <a:endParaRPr lang="en-US" altLang="en-US" sz="2400" dirty="0" smtClean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endParaRPr lang="en-GB" altLang="en-US" sz="24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{	  Student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	 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&gt;&gt;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tempStu.studentID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	 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, tempStu.pData.name);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	 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,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tempStu.pData.address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,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tempStu.pData.city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&gt;&gt;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tempStu.yearInSchool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&gt;&gt;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tempStu.gpa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return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689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03312"/>
          </a:xfrm>
        </p:spPr>
        <p:txBody>
          <a:bodyPr/>
          <a:lstStyle/>
          <a:p>
            <a:r>
              <a:rPr lang="en-US" altLang="en-US" dirty="0"/>
              <a:t>Returning a Structure from a Function - Example</a:t>
            </a:r>
            <a:endParaRPr lang="en-GB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03312"/>
            <a:ext cx="6514709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17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03312"/>
          </a:xfrm>
        </p:spPr>
        <p:txBody>
          <a:bodyPr/>
          <a:lstStyle/>
          <a:p>
            <a:r>
              <a:rPr lang="en-US" altLang="en-US" dirty="0"/>
              <a:t>Program 11-8 (Continued)‏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378224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43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838200"/>
          </a:xfrm>
        </p:spPr>
        <p:txBody>
          <a:bodyPr/>
          <a:lstStyle/>
          <a:p>
            <a:r>
              <a:rPr lang="en-US" altLang="en-US" dirty="0"/>
              <a:t>Program 11-8 (Continued)‏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39196"/>
            <a:ext cx="7086600" cy="54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7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4724400" cy="7921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Exercise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7526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altLang="en-US" sz="2800" dirty="0"/>
              <a:t> Refer to Exercise 3 No. 1 page </a:t>
            </a:r>
            <a:r>
              <a:rPr lang="pt-BR" altLang="en-US" sz="2800" dirty="0" smtClean="0"/>
              <a:t>197 </a:t>
            </a:r>
            <a:r>
              <a:rPr lang="pt-BR" altLang="en-US" sz="2800" dirty="0"/>
              <a:t>Lab </a:t>
            </a:r>
            <a:r>
              <a:rPr lang="pt-BR" altLang="en-US" sz="2800" dirty="0" smtClean="0"/>
              <a:t>10</a:t>
            </a: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pt-BR" altLang="en-US" sz="2800" dirty="0" smtClean="0"/>
          </a:p>
          <a:p>
            <a:pPr marL="457200" indent="-457200">
              <a:buFont typeface="Wingdings" panose="05000000000000000000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 Solve the problem</a:t>
            </a:r>
          </a:p>
        </p:txBody>
      </p:sp>
    </p:spTree>
    <p:extLst>
      <p:ext uri="{BB962C8B-B14F-4D97-AF65-F5344CB8AC3E}">
        <p14:creationId xmlns:p14="http://schemas.microsoft.com/office/powerpoint/2010/main" val="302175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Pointer to Structure</a:t>
            </a:r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dirty="0"/>
              <a:t/>
            </a: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93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5562600" cy="715962"/>
          </a:xfrm>
        </p:spPr>
        <p:txBody>
          <a:bodyPr/>
          <a:lstStyle/>
          <a:p>
            <a:r>
              <a:rPr lang="en-GB" dirty="0"/>
              <a:t>Pointers to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756846"/>
          </a:xfrm>
        </p:spPr>
        <p:txBody>
          <a:bodyPr/>
          <a:lstStyle/>
          <a:p>
            <a:r>
              <a:rPr lang="en-US" dirty="0"/>
              <a:t>A structure variable has an </a:t>
            </a:r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3639" y="2543034"/>
            <a:ext cx="8229600" cy="1300555"/>
          </a:xfrm>
        </p:spPr>
        <p:txBody>
          <a:bodyPr/>
          <a:lstStyle/>
          <a:p>
            <a:r>
              <a:rPr lang="en-US" dirty="0"/>
              <a:t>Pointers to structures are variables that can hold the address of a structure: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996956"/>
            <a:ext cx="8229600" cy="956044"/>
          </a:xfrm>
        </p:spPr>
        <p:txBody>
          <a:bodyPr/>
          <a:lstStyle/>
          <a:p>
            <a:r>
              <a:rPr lang="en-US" dirty="0"/>
              <a:t>Can use &amp; operator to assign address: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&amp; stu1;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5114788"/>
            <a:ext cx="8229600" cy="737422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Structure pointer can be a function </a:t>
            </a:r>
            <a:r>
              <a:rPr lang="en-US" dirty="0" smtClean="0">
                <a:cs typeface="Courier New" panose="02070309020205020404" pitchFamily="49" charset="0"/>
              </a:rPr>
              <a:t>parameter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6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934200" cy="1043235"/>
          </a:xfrm>
        </p:spPr>
        <p:txBody>
          <a:bodyPr/>
          <a:lstStyle/>
          <a:p>
            <a:r>
              <a:rPr lang="en-US" dirty="0"/>
              <a:t>Accessing Structure Members via Pointer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8229600" cy="1905000"/>
          </a:xfrm>
        </p:spPr>
        <p:txBody>
          <a:bodyPr/>
          <a:lstStyle/>
          <a:p>
            <a:r>
              <a:rPr lang="en-US" dirty="0"/>
              <a:t>Must use () to dereference pointer variable, not field within structure: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 (*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3962400"/>
            <a:ext cx="8229600" cy="1661210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Can use structure pointer operator to eliminate () and use clearer notation: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3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03312"/>
          </a:xfrm>
        </p:spPr>
        <p:txBody>
          <a:bodyPr/>
          <a:lstStyle/>
          <a:p>
            <a:r>
              <a:rPr lang="en-US" altLang="en-US" dirty="0"/>
              <a:t>From Program 11-9</a:t>
            </a:r>
            <a:endParaRPr lang="en-GB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57308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7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Data into Structures</a:t>
            </a:r>
            <a:r>
              <a:rPr lang="en-GB" cap="none" dirty="0"/>
              <a:t/>
            </a:r>
            <a:br>
              <a:rPr lang="en-GB" cap="none" dirty="0"/>
            </a:br>
            <a:r>
              <a:rPr lang="en-GB" dirty="0"/>
              <a:t/>
            </a: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5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Unions</a:t>
            </a:r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dirty="0"/>
              <a:t/>
            </a: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69753"/>
            <a:ext cx="2590800" cy="792162"/>
          </a:xfrm>
        </p:spPr>
        <p:txBody>
          <a:bodyPr/>
          <a:lstStyle/>
          <a:p>
            <a:r>
              <a:rPr lang="en-GB" dirty="0"/>
              <a:t>Unions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3642519"/>
            <a:ext cx="8229600" cy="685800"/>
          </a:xfrm>
        </p:spPr>
        <p:txBody>
          <a:bodyPr/>
          <a:lstStyle/>
          <a:p>
            <a:r>
              <a:rPr lang="en-US" dirty="0"/>
              <a:t>Declared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, otherwise the same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2057400"/>
            <a:ext cx="8229600" cy="1356519"/>
          </a:xfrm>
        </p:spPr>
        <p:txBody>
          <a:bodyPr/>
          <a:lstStyle/>
          <a:p>
            <a:r>
              <a:rPr lang="en-US" dirty="0"/>
              <a:t>Similar to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, but</a:t>
            </a:r>
          </a:p>
          <a:p>
            <a:pPr lvl="1">
              <a:lnSpc>
                <a:spcPct val="8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all members share a single memory location, and</a:t>
            </a:r>
          </a:p>
          <a:p>
            <a:pPr lvl="1">
              <a:lnSpc>
                <a:spcPct val="8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only one member of the union can be used at a </a:t>
            </a:r>
            <a:r>
              <a:rPr lang="en-GB" altLang="en-US" dirty="0" smtClean="0"/>
              <a:t>time</a:t>
            </a:r>
            <a:endParaRPr lang="en-GB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8273" y="4556919"/>
            <a:ext cx="8229600" cy="685800"/>
          </a:xfrm>
        </p:spPr>
        <p:txBody>
          <a:bodyPr/>
          <a:lstStyle/>
          <a:p>
            <a:r>
              <a:rPr lang="en-US" dirty="0"/>
              <a:t>Variables defined as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</a:t>
            </a:r>
            <a:r>
              <a:rPr lang="en-US" dirty="0" smtClean="0"/>
              <a:t>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9527"/>
            <a:ext cx="5029200" cy="715962"/>
          </a:xfrm>
        </p:spPr>
        <p:txBody>
          <a:bodyPr/>
          <a:lstStyle/>
          <a:p>
            <a:r>
              <a:rPr lang="en-GB" dirty="0"/>
              <a:t>Anonymous  Union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14815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 without a union tag: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...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797186"/>
            <a:ext cx="8229600" cy="762000"/>
          </a:xfrm>
        </p:spPr>
        <p:txBody>
          <a:bodyPr/>
          <a:lstStyle/>
          <a:p>
            <a:r>
              <a:rPr lang="en-US" dirty="0"/>
              <a:t>Must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/>
              <a:t> if declared outside of a function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3684218"/>
            <a:ext cx="8229600" cy="767154"/>
          </a:xfrm>
        </p:spPr>
        <p:txBody>
          <a:bodyPr/>
          <a:lstStyle/>
          <a:p>
            <a:r>
              <a:rPr lang="en-US" dirty="0"/>
              <a:t>Allocates memory at declaration time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8473" y="4575118"/>
            <a:ext cx="8229600" cy="609600"/>
          </a:xfrm>
        </p:spPr>
        <p:txBody>
          <a:bodyPr/>
          <a:lstStyle/>
          <a:p>
            <a:r>
              <a:rPr lang="en-US" dirty="0"/>
              <a:t>Can refer to members directly without dot </a:t>
            </a:r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2374" y="5308464"/>
            <a:ext cx="8229600" cy="6096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Uses only one memory location, saves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Enumerated Data Types</a:t>
            </a:r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dirty="0"/>
              <a:t/>
            </a: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4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 smtClean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219200"/>
            <a:ext cx="8229600" cy="1371600"/>
          </a:xfr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An enumerated data type is a programmer-defined data type. It consists of values known as </a:t>
            </a:r>
            <a:r>
              <a:rPr lang="en-GB" altLang="en-US" i="1" dirty="0"/>
              <a:t>enumerators</a:t>
            </a:r>
            <a:r>
              <a:rPr lang="en-GB" altLang="en-US" dirty="0"/>
              <a:t>, which represent integer constants. 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743200"/>
            <a:ext cx="8229600" cy="175260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Example:</a:t>
            </a:r>
            <a:br>
              <a:rPr lang="en-US" altLang="en-US" dirty="0"/>
            </a:b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Day { MONDAY, TUESDAY,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WEDNESDAY, THURSDAY,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FRIDAY };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648200"/>
            <a:ext cx="8229600" cy="1752600"/>
          </a:xfrm>
          <a:solidFill>
            <a:schemeClr val="accent4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The identifiers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MONDAY, TUESDAY, WEDNESDAY, THURSDAY, </a:t>
            </a:r>
            <a:r>
              <a:rPr lang="en-US" altLang="en-US" dirty="0"/>
              <a:t>and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  <a:r>
              <a:rPr lang="en-US" altLang="en-US" dirty="0"/>
              <a:t>, which are listed inside the braces, are enumerators. They represent the values that belong to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en-US" altLang="en-US" dirty="0"/>
              <a:t> data type.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57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 smtClean="0"/>
              <a:t>Enumerated Data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7526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accent3"/>
          </a:solidFill>
        </p:spPr>
        <p:txBody>
          <a:bodyPr anchor="ctr" anchorCtr="0"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>
                <a:latin typeface="Courier New" panose="02070309020205020404" pitchFamily="49" charset="0"/>
              </a:rPr>
              <a:t> Day { MONDAY, TUESDAY,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    WEDNESDAY,THURSDAY,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    FRIDAY </a:t>
            </a:r>
            <a:r>
              <a:rPr lang="en-GB" altLang="en-US" dirty="0" smtClean="0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37338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accent2"/>
          </a:solidFill>
        </p:spPr>
        <p:txBody>
          <a:bodyPr anchor="ctr" anchorCtr="0"/>
          <a:lstStyle/>
          <a:p>
            <a:pPr marL="0" indent="0" eaLnBrk="1" hangingPunct="1">
              <a:spcBef>
                <a:spcPts val="1750"/>
              </a:spcBef>
              <a:buNone/>
            </a:pPr>
            <a:r>
              <a:rPr lang="en-GB" altLang="en-US" dirty="0"/>
              <a:t>Note that the enumerators are not strings, </a:t>
            </a:r>
            <a:r>
              <a:rPr lang="en-GB" altLang="en-US" dirty="0" smtClean="0"/>
              <a:t>so </a:t>
            </a:r>
            <a:r>
              <a:rPr lang="en-GB" altLang="en-US" dirty="0"/>
              <a:t>they aren’t enclosed in quotes.                              </a:t>
            </a:r>
            <a:endParaRPr lang="en-GB" altLang="en-US" dirty="0" smtClean="0"/>
          </a:p>
          <a:p>
            <a:pPr marL="0" indent="0" eaLnBrk="1" hangingPunct="1">
              <a:spcBef>
                <a:spcPts val="1750"/>
              </a:spcBef>
              <a:buNone/>
            </a:pPr>
            <a:r>
              <a:rPr lang="en-GB" altLang="en-US" dirty="0" smtClean="0"/>
              <a:t>They </a:t>
            </a:r>
            <a:r>
              <a:rPr lang="en-GB" altLang="en-US" dirty="0"/>
              <a:t>are </a:t>
            </a:r>
            <a:r>
              <a:rPr lang="en-GB" altLang="en-US" b="1" dirty="0"/>
              <a:t>identifiers</a:t>
            </a:r>
            <a:r>
              <a:rPr lang="en-GB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9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 smtClean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371600"/>
            <a:ext cx="8229600" cy="1452630"/>
          </a:xfrm>
          <a:prstGeom prst="roundRect">
            <a:avLst>
              <a:gd name="adj" fmla="val 13121"/>
            </a:avLst>
          </a:prstGeo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Once you have created an enumerated data type in your program, you can define variables of that type. Example</a:t>
            </a:r>
            <a:r>
              <a:rPr lang="en-GB" altLang="en-US" dirty="0" smtClean="0"/>
              <a:t>: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>
                <a:latin typeface="Courier New" panose="02070309020205020404" pitchFamily="49" charset="0"/>
              </a:rPr>
              <a:t>		Day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 smtClean="0">
                <a:latin typeface="Courier New" panose="02070309020205020404" pitchFamily="49" charset="0"/>
              </a:rPr>
              <a:t>;</a:t>
            </a:r>
            <a:endParaRPr lang="en-GB" alt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38530"/>
            <a:ext cx="8229600" cy="99060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This statement defines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/>
              <a:t> as a variable of the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 type</a:t>
            </a:r>
            <a:r>
              <a:rPr lang="en-GB" altLang="en-US" dirty="0" smtClean="0"/>
              <a:t>.</a:t>
            </a:r>
            <a:endParaRPr lang="en-GB" alt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2225" y="4043430"/>
            <a:ext cx="8229600" cy="2209800"/>
          </a:xfrm>
          <a:prstGeom prst="roundRect">
            <a:avLst>
              <a:gd name="adj" fmla="val 10839"/>
            </a:avLst>
          </a:prstGeom>
          <a:solidFill>
            <a:schemeClr val="accent4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We may assign any of the enumerators </a:t>
            </a:r>
            <a:r>
              <a:rPr lang="en-GB" altLang="en-US" dirty="0">
                <a:latin typeface="Courier New" panose="02070309020205020404" pitchFamily="49" charset="0"/>
              </a:rPr>
              <a:t>MONDAY</a:t>
            </a:r>
            <a:r>
              <a:rPr lang="en-GB" altLang="en-US" dirty="0"/>
              <a:t>, </a:t>
            </a:r>
            <a:r>
              <a:rPr lang="en-GB" altLang="en-US" dirty="0">
                <a:latin typeface="Courier New" panose="02070309020205020404" pitchFamily="49" charset="0"/>
              </a:rPr>
              <a:t>TUESDAY</a:t>
            </a:r>
            <a:r>
              <a:rPr lang="en-GB" altLang="en-US" dirty="0"/>
              <a:t>, </a:t>
            </a:r>
            <a:r>
              <a:rPr lang="en-GB" altLang="en-US" dirty="0">
                <a:latin typeface="Courier New" panose="02070309020205020404" pitchFamily="49" charset="0"/>
              </a:rPr>
              <a:t>WEDNESDAY</a:t>
            </a:r>
            <a:r>
              <a:rPr lang="en-GB" altLang="en-US" dirty="0"/>
              <a:t>, </a:t>
            </a:r>
            <a:r>
              <a:rPr lang="en-GB" altLang="en-US" dirty="0">
                <a:latin typeface="Courier New" panose="02070309020205020404" pitchFamily="49" charset="0"/>
              </a:rPr>
              <a:t>THURSDAY</a:t>
            </a:r>
            <a:r>
              <a:rPr lang="en-GB" altLang="en-US" dirty="0"/>
              <a:t>, or </a:t>
            </a:r>
            <a:r>
              <a:rPr lang="en-GB" altLang="en-US" dirty="0">
                <a:latin typeface="Courier New" panose="02070309020205020404" pitchFamily="49" charset="0"/>
              </a:rPr>
              <a:t>FRIDAY</a:t>
            </a:r>
            <a:r>
              <a:rPr lang="en-GB" altLang="en-US" dirty="0"/>
              <a:t> to a variable of the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 type. Example: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     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 = WEDNESDAY;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379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 smtClean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6127" y="2133600"/>
            <a:ext cx="8229600" cy="685800"/>
          </a:xfrm>
          <a:prstGeom prst="roundRect">
            <a:avLst>
              <a:gd name="adj" fmla="val 13121"/>
            </a:avLst>
          </a:prstGeo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So, what is an </a:t>
            </a:r>
            <a:r>
              <a:rPr lang="en-GB" altLang="en-US" i="1" dirty="0"/>
              <a:t>enumerator</a:t>
            </a:r>
            <a:r>
              <a:rPr lang="en-GB" altLang="en-US" dirty="0"/>
              <a:t>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38530"/>
            <a:ext cx="8229600" cy="64287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Think of it as an integer named constant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6127" y="3700530"/>
            <a:ext cx="8229600" cy="1061970"/>
          </a:xfrm>
          <a:prstGeom prst="roundRect">
            <a:avLst>
              <a:gd name="adj" fmla="val 10839"/>
            </a:avLst>
          </a:prstGeom>
          <a:solidFill>
            <a:schemeClr val="accent4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Internally, the compiler assigns integer values to the enumerators, beginning at 0</a:t>
            </a:r>
            <a:r>
              <a:rPr lang="en-GB" altLang="en-US" dirty="0" smtClean="0"/>
              <a:t>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85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 smtClean="0"/>
              <a:t>Enumerated Data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6002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Day { MONDAY, TUESDAY,</a:t>
            </a:r>
            <a:b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          WEDNESDAY,THURSDAY,</a:t>
            </a:r>
            <a:b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          FRIDAY </a:t>
            </a:r>
            <a:r>
              <a:rPr lang="en-GB" altLang="en-US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3429000"/>
            <a:ext cx="8077200" cy="2590800"/>
          </a:xfrm>
          <a:prstGeom prst="roundRect">
            <a:avLst>
              <a:gd name="adj" fmla="val 13212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 anchorCtr="0"/>
          <a:lstStyle/>
          <a:p>
            <a:pPr marL="0" indent="0" eaLnBrk="1" hangingPunct="1">
              <a:spcBef>
                <a:spcPts val="1750"/>
              </a:spcBef>
              <a:buNone/>
            </a:pPr>
            <a:r>
              <a:rPr lang="en-GB" altLang="en-US" dirty="0">
                <a:solidFill>
                  <a:srgbClr val="000000"/>
                </a:solidFill>
              </a:rPr>
              <a:t>In memory...</a:t>
            </a:r>
          </a:p>
          <a:p>
            <a:pPr eaLnBrk="1" hangingPunct="1">
              <a:spcBef>
                <a:spcPts val="1750"/>
              </a:spcBef>
              <a:buFont typeface="Courier New" panose="02070309020205020404" pitchFamily="49" charset="0"/>
              <a:buNone/>
            </a:pPr>
            <a:r>
              <a:rPr lang="en-GB" alt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MONDAY </a:t>
            </a:r>
            <a:r>
              <a:rPr lang="en-GB" altLang="en-US" dirty="0">
                <a:solidFill>
                  <a:srgbClr val="000000"/>
                </a:solidFill>
              </a:rPr>
              <a:t>= 0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TUESDAY </a:t>
            </a:r>
            <a:r>
              <a:rPr lang="en-GB" altLang="en-US" dirty="0">
                <a:solidFill>
                  <a:srgbClr val="000000"/>
                </a:solidFill>
              </a:rPr>
              <a:t>= 1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WEDNESDAY </a:t>
            </a:r>
            <a:r>
              <a:rPr lang="en-GB" altLang="en-US" dirty="0">
                <a:solidFill>
                  <a:srgbClr val="000000"/>
                </a:solidFill>
              </a:rPr>
              <a:t>= 2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THURSDAY </a:t>
            </a:r>
            <a:r>
              <a:rPr lang="en-GB" altLang="en-US" dirty="0">
                <a:solidFill>
                  <a:srgbClr val="000000"/>
                </a:solidFill>
              </a:rPr>
              <a:t>= 3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FRIDAY </a:t>
            </a:r>
            <a:r>
              <a:rPr lang="en-GB" altLang="en-US" dirty="0">
                <a:solidFill>
                  <a:srgbClr val="000000"/>
                </a:solidFill>
              </a:rPr>
              <a:t>= 4</a:t>
            </a:r>
          </a:p>
        </p:txBody>
      </p:sp>
    </p:spTree>
    <p:extLst>
      <p:ext uri="{BB962C8B-B14F-4D97-AF65-F5344CB8AC3E}">
        <p14:creationId xmlns:p14="http://schemas.microsoft.com/office/powerpoint/2010/main" val="26856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 smtClean="0"/>
              <a:t>Enumerated Data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19050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 anchorCtr="0"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Using the 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Day</a:t>
            </a:r>
            <a:r>
              <a:rPr lang="en-GB" altLang="en-US" dirty="0">
                <a:solidFill>
                  <a:schemeClr val="tx1"/>
                </a:solidFill>
              </a:rPr>
              <a:t> declaration, the following code...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&lt;&lt; MONDAY &lt;&lt; </a:t>
            </a:r>
            <a:r>
              <a:rPr lang="en-GB" altLang="en-US" dirty="0">
                <a:solidFill>
                  <a:schemeClr val="tx1"/>
                </a:solidFill>
              </a:rPr>
              <a:t>"  " 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/>
            </a:r>
            <a:b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    &lt;&lt; WEDNESDAY &lt;&lt; </a:t>
            </a:r>
            <a:r>
              <a:rPr lang="en-GB" altLang="en-US" dirty="0">
                <a:solidFill>
                  <a:schemeClr val="tx1"/>
                </a:solidFill>
              </a:rPr>
              <a:t>"  “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           </a:t>
            </a:r>
            <a:r>
              <a:rPr lang="en-GB" altLang="en-US" dirty="0" smtClean="0">
                <a:solidFill>
                  <a:schemeClr val="tx1"/>
                </a:solidFill>
              </a:rPr>
              <a:t>  </a:t>
            </a:r>
            <a:r>
              <a:rPr lang="en-GB" altLang="en-US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&lt;&lt; 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FRIDAY &lt;&lt; </a:t>
            </a:r>
            <a:r>
              <a:rPr lang="en-GB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endl</a:t>
            </a:r>
            <a:r>
              <a:rPr lang="en-GB" altLang="en-US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3810000"/>
            <a:ext cx="8077200" cy="1676400"/>
          </a:xfrm>
          <a:prstGeom prst="roundRect">
            <a:avLst>
              <a:gd name="adj" fmla="val 13212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 anchorCtr="0"/>
          <a:lstStyle/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solidFill>
                  <a:schemeClr val="tx1"/>
                </a:solidFill>
              </a:rPr>
              <a:t>will produce this output</a:t>
            </a:r>
            <a:r>
              <a:rPr lang="en-GB" alt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solidFill>
                  <a:schemeClr val="tx1"/>
                </a:solidFill>
              </a:rPr>
              <a:t/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0 2 4</a:t>
            </a:r>
          </a:p>
        </p:txBody>
      </p:sp>
    </p:spTree>
    <p:extLst>
      <p:ext uri="{BB962C8B-B14F-4D97-AF65-F5344CB8AC3E}">
        <p14:creationId xmlns:p14="http://schemas.microsoft.com/office/powerpoint/2010/main" val="42815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371600"/>
            <a:ext cx="8229600" cy="1219200"/>
          </a:xfrm>
        </p:spPr>
        <p:txBody>
          <a:bodyPr/>
          <a:lstStyle/>
          <a:p>
            <a:r>
              <a:rPr lang="en-US" altLang="en-US" dirty="0"/>
              <a:t>Structure: C++ construct that allows </a:t>
            </a:r>
            <a:r>
              <a:rPr lang="en-US" altLang="en-US" b="1" u="sng" dirty="0"/>
              <a:t>multiple variables</a:t>
            </a:r>
            <a:r>
              <a:rPr lang="en-US" altLang="en-US" dirty="0"/>
              <a:t> to be </a:t>
            </a:r>
            <a:r>
              <a:rPr lang="en-US" altLang="en-US" b="1" u="sng" dirty="0"/>
              <a:t>grouped </a:t>
            </a:r>
            <a:r>
              <a:rPr lang="en-US" altLang="en-US" b="1" u="sng" dirty="0" smtClean="0"/>
              <a:t>together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2743200"/>
            <a:ext cx="8229600" cy="3429000"/>
          </a:xfrm>
          <a:prstGeom prst="roundRect">
            <a:avLst>
              <a:gd name="adj" fmla="val 7653"/>
            </a:avLst>
          </a:prstGeom>
          <a:solidFill>
            <a:schemeClr val="accent4"/>
          </a:solidFill>
        </p:spPr>
        <p:txBody>
          <a:bodyPr anchor="ctr" anchorCtr="0"/>
          <a:lstStyle/>
          <a:p>
            <a:r>
              <a:rPr lang="en-US" dirty="0"/>
              <a:t>General </a:t>
            </a:r>
            <a:r>
              <a:rPr lang="en-US" dirty="0" smtClean="0"/>
              <a:t>format: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 err="1">
                <a:latin typeface="Courier New" panose="02070309020205020404" pitchFamily="49" charset="0"/>
              </a:rPr>
              <a:t>struct</a:t>
            </a:r>
            <a:r>
              <a:rPr lang="en-GB" altLang="en-US" sz="2200" b="1" dirty="0">
                <a:latin typeface="Courier New" panose="02070309020205020404" pitchFamily="49" charset="0"/>
              </a:rPr>
              <a:t> &lt;</a:t>
            </a:r>
            <a:r>
              <a:rPr lang="en-GB" altLang="en-US" sz="2200" b="1" i="1" dirty="0" err="1">
                <a:latin typeface="Courier New" panose="02070309020205020404" pitchFamily="49" charset="0"/>
              </a:rPr>
              <a:t>structName</a:t>
            </a:r>
            <a:r>
              <a:rPr lang="en-GB" altLang="en-US" sz="2200" b="1" dirty="0">
                <a:latin typeface="Courier New" panose="02070309020205020404" pitchFamily="49" charset="0"/>
              </a:rPr>
              <a:t>&gt;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{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	</a:t>
            </a:r>
            <a:r>
              <a:rPr lang="en-GB" altLang="en-US" sz="2200" b="1" i="1" dirty="0">
                <a:latin typeface="Courier New" panose="02070309020205020404" pitchFamily="49" charset="0"/>
              </a:rPr>
              <a:t>type1 field1</a:t>
            </a:r>
            <a:r>
              <a:rPr lang="en-GB" altLang="en-US" sz="2200" b="1" dirty="0">
                <a:latin typeface="Courier New" panose="02070309020205020404" pitchFamily="49" charset="0"/>
              </a:rPr>
              <a:t>;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	</a:t>
            </a:r>
            <a:r>
              <a:rPr lang="en-GB" altLang="en-US" sz="2200" b="1" i="1" dirty="0">
                <a:latin typeface="Courier New" panose="02070309020205020404" pitchFamily="49" charset="0"/>
              </a:rPr>
              <a:t>type2 field2</a:t>
            </a:r>
            <a:r>
              <a:rPr lang="en-GB" altLang="en-US" sz="2200" b="1" dirty="0">
                <a:latin typeface="Courier New" panose="02070309020205020404" pitchFamily="49" charset="0"/>
              </a:rPr>
              <a:t>;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	. . .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 smtClean="0">
                <a:latin typeface="Courier New" panose="02070309020205020404" pitchFamily="49" charset="0"/>
              </a:rPr>
              <a:t>};</a:t>
            </a:r>
            <a:endParaRPr lang="en-GB" altLang="en-US" sz="2200" b="1" dirty="0">
              <a:latin typeface="Courier New" panose="02070309020205020404" pitchFamily="49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dirty="0" smtClean="0"/>
              <a:t>Introduction </a:t>
            </a:r>
            <a:r>
              <a:rPr lang="en-GB" altLang="en-US" dirty="0"/>
              <a:t>to 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8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GB" altLang="en-US" dirty="0"/>
              <a:t>Assigning an integer to an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GB" altLang="en-US" dirty="0"/>
              <a:t> Variable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2133600"/>
            <a:ext cx="8229600" cy="1371600"/>
          </a:xfrm>
          <a:prstGeom prst="roundRect">
            <a:avLst>
              <a:gd name="adj" fmla="val 13121"/>
            </a:avLst>
          </a:prstGeom>
        </p:spPr>
        <p:txBody>
          <a:bodyPr/>
          <a:lstStyle/>
          <a:p>
            <a:pPr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>You cannot directly assign an integer value to an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variable. This will not work:</a:t>
            </a:r>
            <a:br>
              <a:rPr lang="en-GB" altLang="en-US" dirty="0"/>
            </a:b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 = 3;	// Error!</a:t>
            </a:r>
            <a:r>
              <a:rPr lang="en-GB" altLang="en-US" dirty="0"/>
              <a:t> 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2073" y="3624330"/>
            <a:ext cx="8229600" cy="94767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>Instead, you must cast the integer:</a:t>
            </a:r>
            <a:br>
              <a:rPr lang="en-GB" altLang="en-US" dirty="0"/>
            </a:b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 = </a:t>
            </a:r>
            <a:r>
              <a:rPr lang="en-GB" altLang="en-US" dirty="0" err="1">
                <a:latin typeface="Courier New" panose="02070309020205020404" pitchFamily="49" charset="0"/>
              </a:rPr>
              <a:t>static_cast</a:t>
            </a:r>
            <a:r>
              <a:rPr lang="en-GB" altLang="en-US" dirty="0">
                <a:latin typeface="Courier New" panose="02070309020205020404" pitchFamily="49" charset="0"/>
              </a:rPr>
              <a:t>&lt;Day&gt;(3); </a:t>
            </a:r>
          </a:p>
        </p:txBody>
      </p:sp>
    </p:spTree>
    <p:extLst>
      <p:ext uri="{BB962C8B-B14F-4D97-AF65-F5344CB8AC3E}">
        <p14:creationId xmlns:p14="http://schemas.microsoft.com/office/powerpoint/2010/main" val="5296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Assigning an Enumerator to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Variable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2133600"/>
            <a:ext cx="8229600" cy="2209800"/>
          </a:xfrm>
          <a:prstGeom prst="roundRect">
            <a:avLst>
              <a:gd name="adj" fmla="val 9042"/>
            </a:avLst>
          </a:prstGeom>
          <a:solidFill>
            <a:schemeClr val="accent4"/>
          </a:solidFill>
        </p:spPr>
        <p:txBody>
          <a:bodyPr/>
          <a:lstStyle/>
          <a:p>
            <a:pPr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>You CAN assign an enumerator to an </a:t>
            </a:r>
            <a:r>
              <a:rPr lang="en-GB" altLang="en-US" dirty="0" err="1">
                <a:latin typeface="Courier New" panose="02070309020205020404" pitchFamily="49" charset="0"/>
              </a:rPr>
              <a:t>int</a:t>
            </a:r>
            <a:r>
              <a:rPr lang="en-GB" altLang="en-US" dirty="0"/>
              <a:t> variable. For example</a:t>
            </a:r>
            <a:r>
              <a:rPr lang="en-GB" altLang="en-US" dirty="0" smtClean="0"/>
              <a:t>:</a:t>
            </a:r>
          </a:p>
          <a:p>
            <a:pPr marL="0" indent="0"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 smtClean="0"/>
              <a:t>	</a:t>
            </a:r>
            <a:r>
              <a:rPr lang="en-GB" altLang="en-US" dirty="0" err="1" smtClean="0">
                <a:latin typeface="Courier New" panose="02070309020205020404" pitchFamily="49" charset="0"/>
              </a:rPr>
              <a:t>int</a:t>
            </a:r>
            <a:r>
              <a:rPr lang="en-GB" altLang="en-US" dirty="0" smtClean="0">
                <a:latin typeface="Courier New" panose="02070309020205020404" pitchFamily="49" charset="0"/>
              </a:rPr>
              <a:t> </a:t>
            </a:r>
            <a:r>
              <a:rPr lang="en-GB" altLang="en-US" dirty="0">
                <a:latin typeface="Courier New" panose="02070309020205020404" pitchFamily="49" charset="0"/>
              </a:rPr>
              <a:t>x;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 smtClean="0">
                <a:latin typeface="Courier New" panose="02070309020205020404" pitchFamily="49" charset="0"/>
              </a:rPr>
              <a:t>	x </a:t>
            </a:r>
            <a:r>
              <a:rPr lang="en-GB" altLang="en-US" dirty="0">
                <a:latin typeface="Courier New" panose="02070309020205020404" pitchFamily="49" charset="0"/>
              </a:rPr>
              <a:t>= THURSDAY;</a:t>
            </a:r>
            <a:br>
              <a:rPr lang="en-GB" altLang="en-US" dirty="0">
                <a:latin typeface="Courier New" panose="02070309020205020404" pitchFamily="49" charset="0"/>
              </a:rPr>
            </a:br>
            <a:endParaRPr lang="en-GB" alt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3437" y="4572000"/>
            <a:ext cx="8229600" cy="685800"/>
          </a:xfrm>
          <a:prstGeom prst="roundRect">
            <a:avLst>
              <a:gd name="adj" fmla="val 27935"/>
            </a:avLst>
          </a:prstGeom>
          <a:solidFill>
            <a:schemeClr val="accent5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This code assigns 3 to </a:t>
            </a:r>
            <a:r>
              <a:rPr lang="en-GB" altLang="en-US" dirty="0">
                <a:latin typeface="Courier New" panose="02070309020205020404" pitchFamily="49" charset="0"/>
              </a:rPr>
              <a:t>x</a:t>
            </a:r>
            <a:r>
              <a:rPr lang="en-GB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8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Comparing Enumerator Values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752600"/>
            <a:ext cx="8229600" cy="3733800"/>
          </a:xfrm>
          <a:prstGeom prst="roundRect">
            <a:avLst>
              <a:gd name="adj" fmla="val 9042"/>
            </a:avLst>
          </a:prstGeom>
          <a:solidFill>
            <a:schemeClr val="accent3"/>
          </a:solidFill>
        </p:spPr>
        <p:txBody>
          <a:bodyPr/>
          <a:lstStyle/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Enumerator values can be compared using the relational operators. For example, using the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 data type the following code will display the message "Friday is greater than Monday.“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2000" dirty="0">
                <a:latin typeface="Courier New" panose="02070309020205020404" pitchFamily="49" charset="0"/>
              </a:rPr>
              <a:t>if (FRIDAY &gt; MONDAY)</a:t>
            </a:r>
            <a:br>
              <a:rPr lang="en-GB" altLang="en-US" sz="2000" dirty="0">
                <a:latin typeface="Courier New" panose="02070309020205020404" pitchFamily="49" charset="0"/>
              </a:rPr>
            </a:br>
            <a:r>
              <a:rPr lang="en-GB" altLang="en-US" sz="2000" dirty="0">
                <a:latin typeface="Courier New" panose="02070309020205020404" pitchFamily="49" charset="0"/>
              </a:rPr>
              <a:t>{</a:t>
            </a:r>
            <a:br>
              <a:rPr lang="en-GB" altLang="en-US" sz="2000" dirty="0">
                <a:latin typeface="Courier New" panose="02070309020205020404" pitchFamily="49" charset="0"/>
              </a:rPr>
            </a:br>
            <a:r>
              <a:rPr lang="en-GB" altLang="en-US" sz="2000" dirty="0"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latin typeface="Courier New" panose="02070309020205020404" pitchFamily="49" charset="0"/>
              </a:rPr>
              <a:t>cout</a:t>
            </a:r>
            <a:r>
              <a:rPr lang="en-GB" altLang="en-US" sz="2000" dirty="0">
                <a:latin typeface="Courier New" panose="02070309020205020404" pitchFamily="49" charset="0"/>
              </a:rPr>
              <a:t> &lt;&lt; "Friday is greater "</a:t>
            </a:r>
            <a:br>
              <a:rPr lang="en-GB" altLang="en-US" sz="2000" dirty="0">
                <a:latin typeface="Courier New" panose="02070309020205020404" pitchFamily="49" charset="0"/>
              </a:rPr>
            </a:br>
            <a:r>
              <a:rPr lang="en-GB" altLang="en-US" sz="2000" dirty="0">
                <a:latin typeface="Courier New" panose="02070309020205020404" pitchFamily="49" charset="0"/>
              </a:rPr>
              <a:t>        &lt;&lt; "than Monday.\n";</a:t>
            </a:r>
            <a:r>
              <a:rPr lang="en-GB" altLang="en-US" sz="2000" dirty="0"/>
              <a:t> </a:t>
            </a:r>
            <a:br>
              <a:rPr lang="en-GB" altLang="en-US" sz="2000" dirty="0"/>
            </a:br>
            <a:r>
              <a:rPr lang="en-GB" altLang="en-US" sz="2000" dirty="0"/>
              <a:t> </a:t>
            </a:r>
            <a:r>
              <a:rPr lang="en-GB" altLang="en-US" sz="20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429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2088"/>
            <a:ext cx="7162800" cy="1103312"/>
          </a:xfrm>
        </p:spPr>
        <p:txBody>
          <a:bodyPr/>
          <a:lstStyle/>
          <a:p>
            <a:r>
              <a:rPr lang="en-US" altLang="en-US" dirty="0"/>
              <a:t>Comparing Enumerator Values - example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7887"/>
            <a:ext cx="7010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2088"/>
            <a:ext cx="7162800" cy="1103312"/>
          </a:xfrm>
        </p:spPr>
        <p:txBody>
          <a:bodyPr/>
          <a:lstStyle/>
          <a:p>
            <a:r>
              <a:rPr lang="en-US" altLang="en-US" dirty="0" smtClean="0"/>
              <a:t>Program 11-12 (Continued)</a:t>
            </a:r>
            <a:endParaRPr lang="en-US" alt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3694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685800"/>
          </a:xfrm>
        </p:spPr>
        <p:txBody>
          <a:bodyPr/>
          <a:lstStyle/>
          <a:p>
            <a:r>
              <a:rPr lang="en-US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1447800"/>
            <a:ext cx="8229600" cy="4038600"/>
          </a:xfrm>
          <a:prstGeom prst="roundRect">
            <a:avLst>
              <a:gd name="adj" fmla="val 9042"/>
            </a:avLst>
          </a:prstGeom>
          <a:solidFill>
            <a:schemeClr val="accent2"/>
          </a:solidFill>
        </p:spPr>
        <p:txBody>
          <a:bodyPr/>
          <a:lstStyle/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Program 11-12 shows enumerators used to control a loop: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>
                <a:latin typeface="Courier New" panose="02070309020205020404" pitchFamily="49" charset="0"/>
              </a:rPr>
              <a:t>// Get the sales for each day.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for (index = MONDAY; index &lt;= FRIDAY; index++)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{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"Enter the sales for day " 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    &lt;&lt; index &lt;&lt; ": ";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</a:t>
            </a:r>
            <a:r>
              <a:rPr lang="en-GB" altLang="en-US" dirty="0" err="1">
                <a:latin typeface="Courier New" panose="02070309020205020404" pitchFamily="49" charset="0"/>
              </a:rPr>
              <a:t>cin</a:t>
            </a:r>
            <a:r>
              <a:rPr lang="en-GB" altLang="en-US" dirty="0">
                <a:latin typeface="Courier New" panose="02070309020205020404" pitchFamily="49" charset="0"/>
              </a:rPr>
              <a:t> &gt;&gt; sales[index];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750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Anonymous Enumerated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2057400"/>
            <a:ext cx="8229600" cy="2819400"/>
          </a:xfrm>
          <a:prstGeom prst="roundRect">
            <a:avLst>
              <a:gd name="adj" fmla="val 9042"/>
            </a:avLst>
          </a:prstGeom>
          <a:solidFill>
            <a:schemeClr val="accent3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An </a:t>
            </a:r>
            <a:r>
              <a:rPr lang="en-GB" altLang="en-US" i="1" dirty="0"/>
              <a:t>anonymous</a:t>
            </a:r>
            <a:r>
              <a:rPr lang="en-GB" altLang="en-US" dirty="0"/>
              <a:t> </a:t>
            </a:r>
            <a:r>
              <a:rPr lang="en-GB" altLang="en-US" i="1" dirty="0"/>
              <a:t>enumerated</a:t>
            </a:r>
            <a:r>
              <a:rPr lang="en-GB" altLang="en-US" dirty="0"/>
              <a:t> </a:t>
            </a:r>
            <a:r>
              <a:rPr lang="en-GB" altLang="en-US" i="1" dirty="0"/>
              <a:t>type</a:t>
            </a:r>
            <a:r>
              <a:rPr lang="en-GB" altLang="en-US" dirty="0"/>
              <a:t> is simply one that does not have a name. For example, in Program 11-13 we could have declared the enumerated type as: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>
                <a:latin typeface="Courier New" panose="02070309020205020404" pitchFamily="49" charset="0"/>
              </a:rPr>
              <a:t> { MONDAY, TUESDAY,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WEDNESDAY, THURSDAY,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FRIDAY };</a:t>
            </a:r>
          </a:p>
        </p:txBody>
      </p:sp>
    </p:spTree>
    <p:extLst>
      <p:ext uri="{BB962C8B-B14F-4D97-AF65-F5344CB8AC3E}">
        <p14:creationId xmlns:p14="http://schemas.microsoft.com/office/powerpoint/2010/main" val="19586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Using Math Operators with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6468" y="1752600"/>
            <a:ext cx="8229600" cy="2971800"/>
          </a:xfrm>
          <a:prstGeom prst="roundRect">
            <a:avLst>
              <a:gd name="adj" fmla="val 9042"/>
            </a:avLst>
          </a:prstGeom>
          <a:solidFill>
            <a:schemeClr val="accent4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can run into problems when trying to perform math operations with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variables. For example: </a:t>
            </a:r>
            <a:br>
              <a:rPr lang="en-GB" altLang="en-US" dirty="0"/>
            </a:br>
            <a:r>
              <a:rPr lang="en-GB" altLang="en-US" dirty="0" smtClean="0"/>
              <a:t>		</a:t>
            </a:r>
            <a:r>
              <a:rPr lang="en-GB" altLang="en-US" sz="2000" b="1" dirty="0" smtClean="0">
                <a:latin typeface="Courier New" panose="02070309020205020404" pitchFamily="49" charset="0"/>
              </a:rPr>
              <a:t>Day </a:t>
            </a:r>
            <a:r>
              <a:rPr lang="en-GB" altLang="en-US" sz="2000" b="1" dirty="0">
                <a:latin typeface="Courier New" panose="02070309020205020404" pitchFamily="49" charset="0"/>
              </a:rPr>
              <a:t>day1, day2;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1" dirty="0">
                <a:latin typeface="Courier New" panose="02070309020205020404" pitchFamily="49" charset="0"/>
              </a:rPr>
              <a:t>  </a:t>
            </a:r>
            <a:r>
              <a:rPr lang="en-GB" altLang="en-US" sz="2000" b="1" dirty="0" smtClean="0">
                <a:latin typeface="Courier New" panose="02070309020205020404" pitchFamily="49" charset="0"/>
              </a:rPr>
              <a:t>			// </a:t>
            </a:r>
            <a:r>
              <a:rPr lang="en-GB" altLang="en-US" sz="2000" b="1" dirty="0">
                <a:latin typeface="Courier New" panose="02070309020205020404" pitchFamily="49" charset="0"/>
              </a:rPr>
              <a:t>Define two Day variables.</a:t>
            </a:r>
            <a:br>
              <a:rPr lang="en-GB" altLang="en-US" sz="2000" b="1" dirty="0">
                <a:latin typeface="Courier New" panose="02070309020205020404" pitchFamily="49" charset="0"/>
              </a:rPr>
            </a:br>
            <a:r>
              <a:rPr lang="en-GB" altLang="en-US" sz="2000" b="1" dirty="0" smtClean="0">
                <a:latin typeface="Courier New" panose="02070309020205020404" pitchFamily="49" charset="0"/>
              </a:rPr>
              <a:t>		day1 </a:t>
            </a:r>
            <a:r>
              <a:rPr lang="en-GB" altLang="en-US" sz="2000" b="1" dirty="0">
                <a:latin typeface="Courier New" panose="02070309020205020404" pitchFamily="49" charset="0"/>
              </a:rPr>
              <a:t>= TUESDAY;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1" dirty="0" smtClean="0">
                <a:latin typeface="Courier New" panose="02070309020205020404" pitchFamily="49" charset="0"/>
              </a:rPr>
              <a:t>  			// Assign TUESDAY to day1.</a:t>
            </a:r>
            <a:br>
              <a:rPr lang="en-GB" altLang="en-US" sz="2000" b="1" dirty="0" smtClean="0">
                <a:latin typeface="Courier New" panose="02070309020205020404" pitchFamily="49" charset="0"/>
              </a:rPr>
            </a:br>
            <a:r>
              <a:rPr lang="en-GB" altLang="en-US" sz="2000" b="1" dirty="0" smtClean="0">
                <a:latin typeface="Courier New" panose="02070309020205020404" pitchFamily="49" charset="0"/>
              </a:rPr>
              <a:t>		day2 = day1 + 1;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1" dirty="0" smtClean="0">
                <a:latin typeface="Courier New" panose="02070309020205020404" pitchFamily="49" charset="0"/>
              </a:rPr>
              <a:t> 			// </a:t>
            </a:r>
            <a:r>
              <a:rPr lang="en-GB" altLang="en-US" sz="2000" b="1" dirty="0">
                <a:latin typeface="Courier New" panose="02070309020205020404" pitchFamily="49" charset="0"/>
              </a:rPr>
              <a:t>ERROR! Will not work!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6468" y="4876800"/>
            <a:ext cx="8229600" cy="1295400"/>
          </a:xfrm>
          <a:prstGeom prst="roundRect">
            <a:avLst>
              <a:gd name="adj" fmla="val 17990"/>
            </a:avLst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The third statement will not work because the expression </a:t>
            </a:r>
            <a:r>
              <a:rPr lang="en-GB" altLang="en-US" dirty="0">
                <a:latin typeface="Courier New" panose="02070309020205020404" pitchFamily="49" charset="0"/>
              </a:rPr>
              <a:t>day1 + 1</a:t>
            </a:r>
            <a:r>
              <a:rPr lang="en-GB" altLang="en-US" dirty="0"/>
              <a:t> results in the integer value 2, and you cannot store an </a:t>
            </a:r>
            <a:r>
              <a:rPr lang="en-GB" altLang="en-US" dirty="0" err="1"/>
              <a:t>int</a:t>
            </a:r>
            <a:r>
              <a:rPr lang="en-GB" altLang="en-US" dirty="0"/>
              <a:t> in an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</a:t>
            </a:r>
            <a:endParaRPr lang="en-GB" altLang="en-US" sz="20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Using Math Operators with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4865" y="1981200"/>
            <a:ext cx="8229600" cy="2133600"/>
          </a:xfrm>
          <a:prstGeom prst="roundRect">
            <a:avLst>
              <a:gd name="adj" fmla="val 9042"/>
            </a:avLst>
          </a:prstGeom>
          <a:solidFill>
            <a:schemeClr val="accent2"/>
          </a:solidFill>
        </p:spPr>
        <p:txBody>
          <a:bodyPr/>
          <a:lstStyle/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can fix this by using a cast to explicitly convert the result to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, as shown here: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1800" b="1" dirty="0">
                <a:latin typeface="Courier New" panose="02070309020205020404" pitchFamily="49" charset="0"/>
              </a:rPr>
              <a:t>// This will work.</a:t>
            </a:r>
            <a:br>
              <a:rPr lang="en-GB" altLang="en-US" sz="1800" b="1" dirty="0">
                <a:latin typeface="Courier New" panose="02070309020205020404" pitchFamily="49" charset="0"/>
              </a:rPr>
            </a:br>
            <a:r>
              <a:rPr lang="en-GB" altLang="en-US" sz="1800" b="1" dirty="0">
                <a:latin typeface="Courier New" panose="02070309020205020404" pitchFamily="49" charset="0"/>
              </a:rPr>
              <a:t>day2 = </a:t>
            </a:r>
            <a:r>
              <a:rPr lang="en-GB" altLang="en-US" sz="1800" b="1" dirty="0" err="1">
                <a:latin typeface="Courier New" panose="02070309020205020404" pitchFamily="49" charset="0"/>
              </a:rPr>
              <a:t>static_cast</a:t>
            </a:r>
            <a:r>
              <a:rPr lang="en-GB" altLang="en-US" sz="1800" b="1" dirty="0">
                <a:latin typeface="Courier New" panose="02070309020205020404" pitchFamily="49" charset="0"/>
              </a:rPr>
              <a:t>&lt;Day&gt;(day1 + 1); </a:t>
            </a:r>
          </a:p>
        </p:txBody>
      </p:sp>
    </p:spTree>
    <p:extLst>
      <p:ext uri="{BB962C8B-B14F-4D97-AF65-F5344CB8AC3E}">
        <p14:creationId xmlns:p14="http://schemas.microsoft.com/office/powerpoint/2010/main" val="6530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Using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 to Step through an Array's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1752600"/>
            <a:ext cx="8229600" cy="990600"/>
          </a:xfrm>
          <a:prstGeom prst="roundRect">
            <a:avLst>
              <a:gd name="adj" fmla="val 22043"/>
            </a:avLst>
          </a:prstGeom>
          <a:solidFill>
            <a:schemeClr val="accent5"/>
          </a:solidFill>
        </p:spPr>
        <p:txBody>
          <a:bodyPr/>
          <a:lstStyle/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Because enumerators are stored in memory as integers, you can use them as array subscripts. For example</a:t>
            </a:r>
            <a:r>
              <a:rPr lang="en-GB" altLang="en-US" dirty="0" smtClean="0"/>
              <a:t>: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4865" y="2819400"/>
            <a:ext cx="8229600" cy="3581400"/>
          </a:xfrm>
          <a:prstGeom prst="roundRect">
            <a:avLst>
              <a:gd name="adj" fmla="val 9042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chemeClr val="tx1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Day { MONDAY, TUESDAY, WEDNESDAY,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          THURSDAY, FRIDAY };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chemeClr val="tx1"/>
                </a:solidFill>
                <a:latin typeface="Courier New" panose="02070309020205020404" pitchFamily="49" charset="0"/>
              </a:rPr>
              <a:t>const</a:t>
            </a: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dirty="0" err="1">
                <a:solidFill>
                  <a:schemeClr val="tx1"/>
                </a:solidFill>
                <a:latin typeface="Courier New" panose="02070309020205020404" pitchFamily="49" charset="0"/>
              </a:rPr>
              <a:t>int</a:t>
            </a: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NUM_DAYS = 5;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double sales[NUM_DAYS];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sales[MONDAY] = 1525.0;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sales[TUESDAY] = 1896.5;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sales[WEDNESDAY] = 1975.63;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sales[THURSDAY] = 1678.33;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sales[FRIDAY] = 1498.52;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300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r>
              <a:rPr lang="en-GB" dirty="0"/>
              <a:t>: </a:t>
            </a:r>
            <a:r>
              <a:rPr lang="en-GB" dirty="0" err="1"/>
              <a:t>struct</a:t>
            </a:r>
            <a:r>
              <a:rPr lang="en-GB" dirty="0"/>
              <a:t> Declaration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077200" cy="301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1950"/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Student</a:t>
            </a:r>
          </a:p>
          <a:p>
            <a:pPr marL="361950"/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name;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yearInSchool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/>
            <a:r>
              <a:rPr lang="en-US" sz="2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66608" y="1828800"/>
            <a:ext cx="180579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400" dirty="0" smtClean="0">
                <a:solidFill>
                  <a:srgbClr val="FFFF00"/>
                </a:solidFill>
                <a:latin typeface="+mn-lt"/>
              </a:rPr>
              <a:t>Structure </a:t>
            </a:r>
            <a:r>
              <a:rPr lang="en-GB" altLang="en-US" sz="2400" dirty="0">
                <a:solidFill>
                  <a:srgbClr val="FFFF00"/>
                </a:solidFill>
                <a:latin typeface="+mn-lt"/>
              </a:rPr>
              <a:t>tag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 flipV="1">
            <a:off x="3352800" y="2057400"/>
            <a:ext cx="2438399" cy="0"/>
          </a:xfrm>
          <a:prstGeom prst="line">
            <a:avLst/>
          </a:prstGeom>
          <a:noFill/>
          <a:ln w="22225">
            <a:solidFill>
              <a:srgbClr val="FFFF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66608" y="2900622"/>
            <a:ext cx="17192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FF00"/>
                </a:solidFill>
                <a:latin typeface="+mn-lt"/>
              </a:rPr>
              <a:t>S</a:t>
            </a:r>
            <a:r>
              <a:rPr lang="en-GB" altLang="en-US" sz="2400" dirty="0" smtClean="0">
                <a:solidFill>
                  <a:srgbClr val="FFFF00"/>
                </a:solidFill>
                <a:latin typeface="+mn-lt"/>
              </a:rPr>
              <a:t>tructure </a:t>
            </a:r>
            <a:r>
              <a:rPr lang="en-GB" altLang="en-US" sz="2400" dirty="0">
                <a:solidFill>
                  <a:srgbClr val="FFFF00"/>
                </a:solidFill>
                <a:latin typeface="+mn-lt"/>
              </a:rPr>
              <a:t>members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562600" y="2514601"/>
            <a:ext cx="152400" cy="1519865"/>
          </a:xfrm>
          <a:prstGeom prst="rightBrace">
            <a:avLst>
              <a:gd name="adj1" fmla="val 51849"/>
              <a:gd name="adj2" fmla="val 53297"/>
            </a:avLst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Using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 to Step through an Array's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1752600"/>
            <a:ext cx="8229600" cy="990600"/>
          </a:xfrm>
          <a:prstGeom prst="roundRect">
            <a:avLst>
              <a:gd name="adj" fmla="val 22043"/>
            </a:avLst>
          </a:prstGeo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Remember, though, you cannot use the ++ operator on an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variable. So, the following loop will NOT work.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4865" y="2819400"/>
            <a:ext cx="8229600" cy="3581400"/>
          </a:xfrm>
          <a:prstGeom prst="roundRect">
            <a:avLst>
              <a:gd name="adj" fmla="val 9042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Day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// Define a Day variable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// ERROR!!! This code will NOT work.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for (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MONDAY;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&lt;= FRIDAY;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  <a:r>
              <a:rPr lang="ar-SA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‏</a:t>
            </a: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"Enter the sales for day "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&lt;&lt;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": ";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&gt;&gt; sales[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Using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 to Step through an Array's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1981200"/>
            <a:ext cx="8229600" cy="990600"/>
          </a:xfrm>
          <a:prstGeom prst="roundRect">
            <a:avLst>
              <a:gd name="adj" fmla="val 22043"/>
            </a:avLst>
          </a:prstGeom>
          <a:solidFill>
            <a:schemeClr val="accent3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must rewrite the loop’s update expression using a cast instead of ++: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3161763"/>
            <a:ext cx="8229600" cy="2819400"/>
          </a:xfrm>
          <a:prstGeom prst="roundRect">
            <a:avLst>
              <a:gd name="adj" fmla="val 9042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for (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MONDAY;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&lt;= FRIDAY;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static_cast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&lt;Day&gt;(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ar-SA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‏</a:t>
            </a: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"Enter the sales for day "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&lt;&lt;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": ";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&gt;&gt; sales[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62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372" y="152400"/>
            <a:ext cx="7162800" cy="990600"/>
          </a:xfrm>
        </p:spPr>
        <p:txBody>
          <a:bodyPr/>
          <a:lstStyle/>
          <a:p>
            <a:r>
              <a:rPr lang="en-US" altLang="en-US" sz="3200" dirty="0"/>
              <a:t>Using an </a:t>
            </a:r>
            <a:r>
              <a:rPr lang="en-US" alt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sz="3200" dirty="0"/>
              <a:t> Variable to Step through an Array's Elements - example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09055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5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372" y="152400"/>
            <a:ext cx="7162800" cy="990600"/>
          </a:xfrm>
        </p:spPr>
        <p:txBody>
          <a:bodyPr/>
          <a:lstStyle/>
          <a:p>
            <a:r>
              <a:rPr lang="en-US" altLang="en-US" sz="3200" dirty="0"/>
              <a:t>Using an </a:t>
            </a:r>
            <a:r>
              <a:rPr lang="en-US" alt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sz="3200" dirty="0"/>
              <a:t> Variable to Step through an Array's Elements - example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675172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Enumerators Must Be Unique Within the same Scope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1600200"/>
            <a:ext cx="8229600" cy="1371600"/>
          </a:xfrm>
          <a:prstGeom prst="roundRect">
            <a:avLst>
              <a:gd name="adj" fmla="val 22043"/>
            </a:avLst>
          </a:prstGeom>
          <a:solidFill>
            <a:schemeClr val="accent4"/>
          </a:solidFill>
        </p:spPr>
        <p:txBody>
          <a:bodyPr/>
          <a:lstStyle/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Enumerators must be unique within the same scope. For example, an error will result if both of the following enumerated types are declared within the same scope: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3161763"/>
            <a:ext cx="8229600" cy="1715037"/>
          </a:xfrm>
          <a:prstGeom prst="roundRect">
            <a:avLst>
              <a:gd name="adj" fmla="val 1580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Presidents { MCKINLEY,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ROOSEVELT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 TAFT };</a:t>
            </a:r>
          </a:p>
          <a:p>
            <a:pPr eaLnBrk="1" hangingPunct="1">
              <a:buFont typeface="Courier New" panose="02070309020205020404" pitchFamily="49" charset="0"/>
              <a:buNone/>
            </a:pP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VicePresidents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{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ROOSEVELT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 FAIRBANKS,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SHERMAN };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334000" y="3657600"/>
            <a:ext cx="915987" cy="1525587"/>
            <a:chOff x="3551" y="2495"/>
            <a:chExt cx="577" cy="961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H="1" flipV="1">
              <a:off x="3550" y="2926"/>
              <a:ext cx="580" cy="532"/>
            </a:xfrm>
            <a:prstGeom prst="line">
              <a:avLst/>
            </a:prstGeom>
            <a:noFill/>
            <a:ln w="9360">
              <a:solidFill>
                <a:srgbClr val="FF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H="1" flipV="1">
              <a:off x="3934" y="2494"/>
              <a:ext cx="196" cy="964"/>
            </a:xfrm>
            <a:prstGeom prst="line">
              <a:avLst/>
            </a:prstGeom>
            <a:noFill/>
            <a:ln w="9360">
              <a:solidFill>
                <a:srgbClr val="FF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657600" y="5302249"/>
            <a:ext cx="5105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6600"/>
              </a:buClr>
              <a:buFont typeface="Courier New" panose="02070309020205020404" pitchFamily="49" charset="0"/>
              <a:buNone/>
            </a:pPr>
            <a:r>
              <a:rPr lang="en-GB" altLang="en-US" sz="2800" b="1" dirty="0">
                <a:solidFill>
                  <a:srgbClr val="FF6600"/>
                </a:solidFill>
                <a:latin typeface="Courier New" panose="02070309020205020404" pitchFamily="49" charset="0"/>
              </a:rPr>
              <a:t>ROOSEVELT</a:t>
            </a:r>
            <a:r>
              <a:rPr lang="en-GB" altLang="en-US" sz="2800" dirty="0">
                <a:solidFill>
                  <a:srgbClr val="FF6600"/>
                </a:solidFill>
              </a:rPr>
              <a:t> is declared twice. </a:t>
            </a:r>
          </a:p>
        </p:txBody>
      </p:sp>
    </p:spTree>
    <p:extLst>
      <p:ext uri="{BB962C8B-B14F-4D97-AF65-F5344CB8AC3E}">
        <p14:creationId xmlns:p14="http://schemas.microsoft.com/office/powerpoint/2010/main" val="20598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71719"/>
            <a:ext cx="6934200" cy="1143000"/>
          </a:xfrm>
        </p:spPr>
        <p:txBody>
          <a:bodyPr/>
          <a:lstStyle/>
          <a:p>
            <a:r>
              <a:rPr lang="en-US" altLang="en-US" dirty="0"/>
              <a:t>Declaring the Type and Defining the Variables in One Statement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2057400"/>
            <a:ext cx="8229600" cy="1295400"/>
          </a:xfrm>
          <a:prstGeom prst="roundRect">
            <a:avLst>
              <a:gd name="adj" fmla="val 22043"/>
            </a:avLst>
          </a:prstGeo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can declare an enumerated data type and define one or more variables of the type in the same statement. For example: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3581400"/>
            <a:ext cx="8229600" cy="2057400"/>
          </a:xfrm>
          <a:prstGeom prst="roundRect">
            <a:avLst>
              <a:gd name="adj" fmla="val 16811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spcBef>
                <a:spcPts val="1438"/>
              </a:spcBef>
              <a:buFont typeface="Courier New" panose="02070309020205020404" pitchFamily="49" charset="0"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GB" alt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Car { PORSCHE, FERRARI, JAGUAR }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sportsCar</a:t>
            </a:r>
            <a:r>
              <a:rPr lang="en-GB" alt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ts val="1438"/>
              </a:spcBef>
              <a:buNone/>
            </a:pPr>
            <a:r>
              <a:rPr lang="en-GB" altLang="en-US" dirty="0" smtClean="0">
                <a:solidFill>
                  <a:srgbClr val="000000"/>
                </a:solidFill>
              </a:rPr>
              <a:t>	This </a:t>
            </a:r>
            <a:r>
              <a:rPr lang="en-GB" altLang="en-US" dirty="0">
                <a:solidFill>
                  <a:srgbClr val="000000"/>
                </a:solidFill>
              </a:rPr>
              <a:t>code declares the 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Car</a:t>
            </a:r>
            <a:r>
              <a:rPr lang="en-GB" altLang="en-US" dirty="0">
                <a:solidFill>
                  <a:srgbClr val="000000"/>
                </a:solidFill>
              </a:rPr>
              <a:t> data type and defines a </a:t>
            </a:r>
            <a:r>
              <a:rPr lang="en-GB" altLang="en-US" dirty="0" smtClean="0">
                <a:solidFill>
                  <a:srgbClr val="000000"/>
                </a:solidFill>
              </a:rPr>
              <a:t>variable named </a:t>
            </a:r>
          </a:p>
          <a:p>
            <a:pPr eaLnBrk="1" hangingPunct="1">
              <a:spcBef>
                <a:spcPts val="1438"/>
              </a:spcBef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GB" altLang="en-US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sportsCar</a:t>
            </a:r>
            <a:r>
              <a:rPr lang="en-GB" altLang="en-US" sz="20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1438"/>
              </a:spcBef>
              <a:buFont typeface="Courier New" panose="02070309020205020404" pitchFamily="49" charset="0"/>
              <a:buNone/>
            </a:pP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struct</a:t>
            </a:r>
            <a:r>
              <a:rPr lang="en-GB" dirty="0"/>
              <a:t> Declaration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Must have </a:t>
            </a:r>
            <a:r>
              <a:rPr lang="en-GB" b="1" dirty="0"/>
              <a:t>;</a:t>
            </a:r>
            <a:r>
              <a:rPr lang="en-GB" dirty="0"/>
              <a:t> after </a:t>
            </a:r>
            <a:r>
              <a:rPr lang="en-GB" dirty="0" smtClean="0"/>
              <a:t>closing  </a:t>
            </a:r>
            <a:r>
              <a:rPr lang="en-GB" b="1" dirty="0" smtClean="0"/>
              <a:t>}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en-US" dirty="0" err="1"/>
              <a:t>struct</a:t>
            </a:r>
            <a:r>
              <a:rPr lang="en-US" dirty="0"/>
              <a:t> names commonly begin with </a:t>
            </a:r>
            <a:r>
              <a:rPr lang="en-US" b="1" u="sng" dirty="0"/>
              <a:t>uppercase </a:t>
            </a:r>
            <a:r>
              <a:rPr lang="en-US" b="1" u="sng" dirty="0" smtClean="0"/>
              <a:t>letter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Multiple fields of same type can be in comma-separated list:</a:t>
            </a:r>
          </a:p>
          <a:p>
            <a:pPr marL="712788" lvl="1" indent="0">
              <a:buNone/>
            </a:pP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name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declaration </a:t>
            </a:r>
            <a:r>
              <a:rPr lang="en-US" b="1" u="sng" dirty="0"/>
              <a:t>does not</a:t>
            </a:r>
            <a:r>
              <a:rPr lang="en-US" dirty="0"/>
              <a:t> allocate memory or create </a:t>
            </a:r>
            <a:r>
              <a:rPr lang="en-US" dirty="0" smtClean="0"/>
              <a:t>variables.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To define variables, use structure tag as type name:</a:t>
            </a:r>
          </a:p>
          <a:p>
            <a:pPr marL="712788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smtClean="0">
                <a:latin typeface="Courier New" panose="02070309020205020404" pitchFamily="49" charset="0"/>
              </a:rPr>
              <a:t>Student </a:t>
            </a:r>
            <a:r>
              <a:rPr lang="en-GB" altLang="en-US" sz="2200" b="1" dirty="0">
                <a:latin typeface="Courier New" panose="02070309020205020404" pitchFamily="49" charset="0"/>
              </a:rPr>
              <a:t>bill;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42452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943600" cy="609600"/>
          </a:xfrm>
        </p:spPr>
        <p:txBody>
          <a:bodyPr/>
          <a:lstStyle/>
          <a:p>
            <a:r>
              <a:rPr lang="en-GB" altLang="en-US" dirty="0"/>
              <a:t>Defining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42279"/>
            <a:ext cx="8229600" cy="990600"/>
          </a:xfrm>
          <a:solidFill>
            <a:schemeClr val="accent5"/>
          </a:solidFill>
        </p:spPr>
        <p:txBody>
          <a:bodyPr/>
          <a:lstStyle/>
          <a:p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declaration does not allocate memory or create variables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14600" y="3742953"/>
            <a:ext cx="4267200" cy="2643981"/>
          </a:xfrm>
          <a:prstGeom prst="roundRect">
            <a:avLst>
              <a:gd name="adj" fmla="val 984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512989"/>
            <a:ext cx="8229600" cy="1026599"/>
          </a:xfrm>
          <a:solidFill>
            <a:schemeClr val="accent4"/>
          </a:solidFill>
        </p:spPr>
        <p:txBody>
          <a:bodyPr anchor="ctr" anchorCtr="0"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To define variables, use structure tag as type name</a:t>
            </a:r>
            <a:r>
              <a:rPr lang="en-GB" altLang="en-US" dirty="0" smtClean="0"/>
              <a:t>: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>
                <a:latin typeface="Courier New" panose="02070309020205020404" pitchFamily="49" charset="0"/>
              </a:rPr>
              <a:t>		Student </a:t>
            </a:r>
            <a:r>
              <a:rPr lang="en-GB" altLang="en-US" dirty="0">
                <a:latin typeface="Courier New" panose="02070309020205020404" pitchFamily="49" charset="0"/>
              </a:rPr>
              <a:t>bill</a:t>
            </a:r>
            <a:r>
              <a:rPr lang="en-GB" altLang="en-US" dirty="0" smtClean="0"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95600" y="4243388"/>
            <a:ext cx="3505200" cy="20050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30456" y="4276405"/>
            <a:ext cx="15525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studentID</a:t>
            </a: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57512" y="4735513"/>
            <a:ext cx="7905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name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73387" y="5157788"/>
            <a:ext cx="20097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yearInSchool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57512" y="5726113"/>
            <a:ext cx="6381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gpa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572000" y="4319588"/>
            <a:ext cx="1143000" cy="27655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733800" y="4776788"/>
            <a:ext cx="2057400" cy="27655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953000" y="5157788"/>
            <a:ext cx="838200" cy="27655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581400" y="5767388"/>
            <a:ext cx="1600200" cy="27655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857701" y="3804902"/>
            <a:ext cx="7905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bill</a:t>
            </a:r>
          </a:p>
        </p:txBody>
      </p:sp>
    </p:spTree>
    <p:extLst>
      <p:ext uri="{BB962C8B-B14F-4D97-AF65-F5344CB8AC3E}">
        <p14:creationId xmlns:p14="http://schemas.microsoft.com/office/powerpoint/2010/main" val="20529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1742</Words>
  <Application>Microsoft Office PowerPoint</Application>
  <PresentationFormat>On-screen Show (4:3)</PresentationFormat>
  <Paragraphs>307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ＭＳ Ｐゴシック</vt:lpstr>
      <vt:lpstr>Arial</vt:lpstr>
      <vt:lpstr>Calibri</vt:lpstr>
      <vt:lpstr>Courier New</vt:lpstr>
      <vt:lpstr>Wingdings</vt:lpstr>
      <vt:lpstr>Wingdings 2</vt:lpstr>
      <vt:lpstr>1_Office Theme</vt:lpstr>
      <vt:lpstr>08: STRUCTURED DATA</vt:lpstr>
      <vt:lpstr>Abstract Data Types   </vt:lpstr>
      <vt:lpstr>Abstract Data Types</vt:lpstr>
      <vt:lpstr>Abstraction and Data Types</vt:lpstr>
      <vt:lpstr>Combining Data into Structures  </vt:lpstr>
      <vt:lpstr>Introduction to Structures</vt:lpstr>
      <vt:lpstr>Example: struct Declaration</vt:lpstr>
      <vt:lpstr>struct Declaration Notes</vt:lpstr>
      <vt:lpstr>Defining Variables</vt:lpstr>
      <vt:lpstr>Accessing Structure Members   </vt:lpstr>
      <vt:lpstr>Accessing Structure Members</vt:lpstr>
      <vt:lpstr>Accessing Structure Members - example</vt:lpstr>
      <vt:lpstr>Program 11-1 (Continued)</vt:lpstr>
      <vt:lpstr>Program 11-1 (Continued)</vt:lpstr>
      <vt:lpstr>Displaying a struct Variable</vt:lpstr>
      <vt:lpstr>Comparing struct Variables</vt:lpstr>
      <vt:lpstr>Exercise 1</vt:lpstr>
      <vt:lpstr>Initializing a Structure   </vt:lpstr>
      <vt:lpstr>Initializing a Structure</vt:lpstr>
      <vt:lpstr>More on Initializing a Structure</vt:lpstr>
      <vt:lpstr>Excerpts From Program 11-4</vt:lpstr>
      <vt:lpstr>Exercise 2</vt:lpstr>
      <vt:lpstr>Array of Structures   </vt:lpstr>
      <vt:lpstr>Arrays of Structures</vt:lpstr>
      <vt:lpstr>Arrays of Structures-Example</vt:lpstr>
      <vt:lpstr>Arrays of Structures- Example</vt:lpstr>
      <vt:lpstr>Arrays of Structures- Example</vt:lpstr>
      <vt:lpstr>Exercise 3</vt:lpstr>
      <vt:lpstr>Nested Structures   </vt:lpstr>
      <vt:lpstr>Nested Structures</vt:lpstr>
      <vt:lpstr>Members of Nested Structures</vt:lpstr>
      <vt:lpstr>Exercise 4</vt:lpstr>
      <vt:lpstr>Structures as Function Arguments   </vt:lpstr>
      <vt:lpstr>Structures as Function Arguments</vt:lpstr>
      <vt:lpstr>Excerpts from Program 11-7</vt:lpstr>
      <vt:lpstr>Structures as Function Arguments - Notes</vt:lpstr>
      <vt:lpstr>Revised showItem Function</vt:lpstr>
      <vt:lpstr>Exercise 5</vt:lpstr>
      <vt:lpstr>Returning a Structure from a Function   </vt:lpstr>
      <vt:lpstr>Returning a Structure from a Function</vt:lpstr>
      <vt:lpstr>Returning a Structure from a Function - Example</vt:lpstr>
      <vt:lpstr>Returning a Structure from a Function - Example</vt:lpstr>
      <vt:lpstr>Program 11-8 (Continued)‏</vt:lpstr>
      <vt:lpstr>Program 11-8 (Continued)‏</vt:lpstr>
      <vt:lpstr>Exercise 6</vt:lpstr>
      <vt:lpstr>Pointer to Structure   </vt:lpstr>
      <vt:lpstr>Pointers to Structures</vt:lpstr>
      <vt:lpstr>Accessing Structure Members via Pointer Variables</vt:lpstr>
      <vt:lpstr>From Program 11-9</vt:lpstr>
      <vt:lpstr>Unions   </vt:lpstr>
      <vt:lpstr>Unions</vt:lpstr>
      <vt:lpstr>Anonymous  Union</vt:lpstr>
      <vt:lpstr>Enumerated Data Types   </vt:lpstr>
      <vt:lpstr>Enumerated Data Types</vt:lpstr>
      <vt:lpstr>Enumerated Data Types</vt:lpstr>
      <vt:lpstr>Enumerated Data Types</vt:lpstr>
      <vt:lpstr>Enumerated Data Types</vt:lpstr>
      <vt:lpstr>Enumerated Data Types</vt:lpstr>
      <vt:lpstr>Enumerated Data Types</vt:lpstr>
      <vt:lpstr>Assigning an integer to an enum Variable</vt:lpstr>
      <vt:lpstr>Assigning an Enumerator to an int Variable</vt:lpstr>
      <vt:lpstr>Comparing Enumerator Values</vt:lpstr>
      <vt:lpstr>Comparing Enumerator Values - example</vt:lpstr>
      <vt:lpstr>Program 11-12 (Continued)</vt:lpstr>
      <vt:lpstr>Enumerated Data Types</vt:lpstr>
      <vt:lpstr>Anonymous Enumerated Types</vt:lpstr>
      <vt:lpstr>Using Math Operators with enum Variables</vt:lpstr>
      <vt:lpstr>Using Math Operators with enum Variables</vt:lpstr>
      <vt:lpstr>Using an enum Variable to Step through an Array's Elements</vt:lpstr>
      <vt:lpstr>Using an enum Variable to Step through an Array's Elements</vt:lpstr>
      <vt:lpstr>Using an enum Variable to Step through an Array's Elements</vt:lpstr>
      <vt:lpstr>Using an enum Variable to Step through an Array's Elements - example</vt:lpstr>
      <vt:lpstr>Using an enum Variable to Step through an Array's Elements - example</vt:lpstr>
      <vt:lpstr>Enumerators Must Be Unique Within the same Scope</vt:lpstr>
      <vt:lpstr>Declaring the Type and Defining the Variables in One Statement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95</cp:revision>
  <dcterms:created xsi:type="dcterms:W3CDTF">2014-02-24T04:16:52Z</dcterms:created>
  <dcterms:modified xsi:type="dcterms:W3CDTF">2017-12-08T04:31:15Z</dcterms:modified>
</cp:coreProperties>
</file>