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embeddedFontLst>
    <p:embeddedFont>
      <p:font typeface="Poppins"/>
      <p:regular r:id="rId32"/>
      <p:bold r:id="rId33"/>
      <p:italic r:id="rId34"/>
      <p:boldItalic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ijoEq557tVa7BFRzJdaHLtRTlR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50BCD5-787F-483C-9FA6-26EACCECE848}">
  <a:tblStyle styleId="{8450BCD5-787F-483C-9FA6-26EACCECE84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4E6"/>
          </a:solidFill>
        </a:fill>
      </a:tcStyle>
    </a:wholeTbl>
    <a:band1H>
      <a:tcTxStyle b="off" i="off"/>
      <a:tcStyle>
        <a:fill>
          <a:solidFill>
            <a:srgbClr val="FFE8C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FE8C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</a:neCell>
    <a:nwCell>
      <a:tcTxStyle b="off" i="off"/>
    </a:nwCell>
  </a:tblStyle>
  <a:tblStyle styleId="{75A580AA-8935-4AFB-BC01-B8243866924E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oppins-bold.fntdata"/><Relationship Id="rId10" Type="http://schemas.openxmlformats.org/officeDocument/2006/relationships/slide" Target="slides/slide4.xml"/><Relationship Id="rId32" Type="http://schemas.openxmlformats.org/officeDocument/2006/relationships/font" Target="fonts/Poppins-regular.fntdata"/><Relationship Id="rId13" Type="http://schemas.openxmlformats.org/officeDocument/2006/relationships/slide" Target="slides/slide7.xml"/><Relationship Id="rId35" Type="http://schemas.openxmlformats.org/officeDocument/2006/relationships/font" Target="fonts/Poppins-boldItalic.fntdata"/><Relationship Id="rId12" Type="http://schemas.openxmlformats.org/officeDocument/2006/relationships/slide" Target="slides/slide6.xml"/><Relationship Id="rId34" Type="http://schemas.openxmlformats.org/officeDocument/2006/relationships/font" Target="fonts/Poppins-italic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8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1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0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MY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230f58250_2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10230f58250_2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03c3af5114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103c3af5114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230f58250_3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10230f58250_3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10230f58250_3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3c3af4f05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103c3af4f05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103c3af4f05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0972e290ce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10972e290ce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10972e290ce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3c3af4f05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103c3af4f05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g103c3af4f05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230f58250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10230f58250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g10230f58250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0d27a492b2_3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g10d27a492b2_3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d27a492b2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10d27a492b2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d27a492b2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g10d27a492b2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0230f5825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g10230f5825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3c3af4f05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103c3af4f05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103c3af4f05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Relationship Id="rId4" Type="http://schemas.openxmlformats.org/officeDocument/2006/relationships/image" Target="../media/image17.jpg"/><Relationship Id="rId5" Type="http://schemas.openxmlformats.org/officeDocument/2006/relationships/image" Target="../media/image1.jpg"/><Relationship Id="rId6" Type="http://schemas.openxmlformats.org/officeDocument/2006/relationships/image" Target="../media/image9.jpg"/><Relationship Id="rId7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311975" y="2368950"/>
            <a:ext cx="97137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MY" sz="2500"/>
              <a:t>Project Name: Web Application for Period Poverty Crowdfund (HELPSHI) </a:t>
            </a:r>
            <a:br>
              <a:rPr b="1" lang="en-MY" sz="2500"/>
            </a:br>
            <a:r>
              <a:rPr b="1" lang="en-MY" sz="2500"/>
              <a:t>Software House: GIT Group</a:t>
            </a:r>
            <a:endParaRPr b="1" sz="2500"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11975" y="3757438"/>
            <a:ext cx="91440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MY" sz="2000"/>
              <a:t>Sprint Review Meeting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MY" sz="2000"/>
              <a:t>Date: 11 Dec. 2021 (Sprint #4)</a:t>
            </a:r>
            <a:endParaRPr sz="2000"/>
          </a:p>
        </p:txBody>
      </p:sp>
      <p:sp>
        <p:nvSpPr>
          <p:cNvPr id="90" name="Google Shape;90;p1"/>
          <p:cNvSpPr/>
          <p:nvPr/>
        </p:nvSpPr>
        <p:spPr>
          <a:xfrm>
            <a:off x="0" y="1"/>
            <a:ext cx="5920619" cy="2130951"/>
          </a:xfrm>
          <a:custGeom>
            <a:rect b="b" l="l" r="r" t="t"/>
            <a:pathLst>
              <a:path extrusionOk="0" h="2130951" w="5920619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5097839" y="0"/>
            <a:ext cx="7094160" cy="2130952"/>
          </a:xfrm>
          <a:custGeom>
            <a:rect b="b" l="l" r="r" t="t"/>
            <a:pathLst>
              <a:path extrusionOk="0" h="2130952" w="7094160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flipH="1">
            <a:off x="6149721" y="4682920"/>
            <a:ext cx="4522796" cy="2175080"/>
          </a:xfrm>
          <a:custGeom>
            <a:rect b="b" l="l" r="r" t="t"/>
            <a:pathLst>
              <a:path extrusionOk="0" h="2175080" w="4522796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266810" y="4682920"/>
            <a:ext cx="5925190" cy="2175080"/>
          </a:xfrm>
          <a:custGeom>
            <a:rect b="b" l="l" r="r" t="t"/>
            <a:pathLst>
              <a:path extrusionOk="0" h="2175080" w="592519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0" y="4682920"/>
            <a:ext cx="7114535" cy="2175080"/>
          </a:xfrm>
          <a:custGeom>
            <a:rect b="b" l="l" r="r" t="t"/>
            <a:pathLst>
              <a:path extrusionOk="0" h="2175080" w="7114535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8411119" y="785159"/>
            <a:ext cx="261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8325" y="3253598"/>
            <a:ext cx="2177175" cy="10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69385" y="4886823"/>
            <a:ext cx="1767275" cy="17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76823" y="4886823"/>
            <a:ext cx="1767275" cy="176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230f58250_2_66"/>
          <p:cNvSpPr txBox="1"/>
          <p:nvPr>
            <p:ph type="title"/>
          </p:nvPr>
        </p:nvSpPr>
        <p:spPr>
          <a:xfrm>
            <a:off x="841249" y="365760"/>
            <a:ext cx="99120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Siti Fatimah </a:t>
            </a:r>
            <a:endParaRPr/>
          </a:p>
        </p:txBody>
      </p:sp>
      <p:sp>
        <p:nvSpPr>
          <p:cNvPr id="217" name="Google Shape;217;g10230f58250_2_66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0230f58250_2_66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0230f58250_2_66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10230f58250_2_66"/>
          <p:cNvSpPr txBox="1"/>
          <p:nvPr>
            <p:ph idx="1" type="body"/>
          </p:nvPr>
        </p:nvSpPr>
        <p:spPr>
          <a:xfrm>
            <a:off x="841251" y="2174350"/>
            <a:ext cx="10611900" cy="4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21" name="Google Shape;221;g10230f58250_2_6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22" name="Google Shape;222;g10230f58250_2_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23" name="Google Shape;223;g10230f58250_2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050" y="1554050"/>
            <a:ext cx="10254190" cy="48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/>
          <p:nvPr>
            <p:ph type="title"/>
          </p:nvPr>
        </p:nvSpPr>
        <p:spPr>
          <a:xfrm>
            <a:off x="1412388" y="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2: Aqilah Hanim</a:t>
            </a:r>
            <a:endParaRPr/>
          </a:p>
        </p:txBody>
      </p:sp>
      <p:sp>
        <p:nvSpPr>
          <p:cNvPr id="229" name="Google Shape;229;p10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"/>
          <p:cNvSpPr txBox="1"/>
          <p:nvPr>
            <p:ph idx="1" type="body"/>
          </p:nvPr>
        </p:nvSpPr>
        <p:spPr>
          <a:xfrm>
            <a:off x="3129900" y="6058500"/>
            <a:ext cx="60021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MY" sz="1700"/>
              <a:t>HSS-11(US011: View List of Donation)  report.php</a:t>
            </a:r>
            <a:endParaRPr sz="1700"/>
          </a:p>
        </p:txBody>
      </p:sp>
      <p:sp>
        <p:nvSpPr>
          <p:cNvPr id="233" name="Google Shape;233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34" name="Google Shape;234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35" name="Google Shape;23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500" y="1026713"/>
            <a:ext cx="9661008" cy="50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3c3af5114_0_8"/>
          <p:cNvSpPr txBox="1"/>
          <p:nvPr>
            <p:ph type="title"/>
          </p:nvPr>
        </p:nvSpPr>
        <p:spPr>
          <a:xfrm>
            <a:off x="1412388" y="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2: Aqilah Hanim</a:t>
            </a:r>
            <a:endParaRPr/>
          </a:p>
        </p:txBody>
      </p:sp>
      <p:sp>
        <p:nvSpPr>
          <p:cNvPr id="241" name="Google Shape;241;g103c3af5114_0_8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03c3af5114_0_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103c3af5114_0_8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03c3af5114_0_8"/>
          <p:cNvSpPr txBox="1"/>
          <p:nvPr>
            <p:ph idx="1" type="body"/>
          </p:nvPr>
        </p:nvSpPr>
        <p:spPr>
          <a:xfrm>
            <a:off x="3774150" y="6128625"/>
            <a:ext cx="46437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Table donation</a:t>
            </a:r>
            <a:endParaRPr sz="1700"/>
          </a:p>
        </p:txBody>
      </p:sp>
      <p:sp>
        <p:nvSpPr>
          <p:cNvPr id="245" name="Google Shape;245;g103c3af5114_0_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46" name="Google Shape;246;g103c3af5114_0_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47" name="Google Shape;247;g103c3af5114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50" y="1865550"/>
            <a:ext cx="11497301" cy="247981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8" name="Google Shape;248;g103c3af5114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50" y="4697363"/>
            <a:ext cx="11497302" cy="107926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230f58250_3_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255" name="Google Shape;255;g10230f58250_3_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0230f58250_3_8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10230f58250_3_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10230f58250_3_8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10230f58250_3_8"/>
          <p:cNvSpPr txBox="1"/>
          <p:nvPr>
            <p:ph type="title"/>
          </p:nvPr>
        </p:nvSpPr>
        <p:spPr>
          <a:xfrm>
            <a:off x="1764088" y="3219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Aqilah Hanim</a:t>
            </a:r>
            <a:endParaRPr/>
          </a:p>
        </p:txBody>
      </p:sp>
      <p:pic>
        <p:nvPicPr>
          <p:cNvPr id="260" name="Google Shape;260;g10230f58250_3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825" y="2339350"/>
            <a:ext cx="10490350" cy="3672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Aqilah Hanim</a:t>
            </a:r>
            <a:endParaRPr/>
          </a:p>
        </p:txBody>
      </p:sp>
      <p:sp>
        <p:nvSpPr>
          <p:cNvPr id="266" name="Google Shape;266;p11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71" name="Google Shape;27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375" y="1389725"/>
            <a:ext cx="9069260" cy="49666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3c3af4f05_0_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278" name="Google Shape;278;g103c3af4f05_0_5"/>
          <p:cNvSpPr txBox="1"/>
          <p:nvPr>
            <p:ph type="title"/>
          </p:nvPr>
        </p:nvSpPr>
        <p:spPr>
          <a:xfrm>
            <a:off x="2824788" y="-14129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3: Nur Hidayah</a:t>
            </a:r>
            <a:endParaRPr/>
          </a:p>
        </p:txBody>
      </p:sp>
      <p:sp>
        <p:nvSpPr>
          <p:cNvPr id="279" name="Google Shape;279;g103c3af4f05_0_5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103c3af4f05_0_5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103c3af4f05_0_5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103c3af4f05_0_5"/>
          <p:cNvSpPr txBox="1"/>
          <p:nvPr>
            <p:ph idx="1" type="body"/>
          </p:nvPr>
        </p:nvSpPr>
        <p:spPr>
          <a:xfrm>
            <a:off x="1424775" y="6147851"/>
            <a:ext cx="93672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HSS-12  (US012 – View List of Contact)</a:t>
            </a:r>
            <a:endParaRPr sz="1700"/>
          </a:p>
        </p:txBody>
      </p:sp>
      <p:sp>
        <p:nvSpPr>
          <p:cNvPr id="283" name="Google Shape;283;g103c3af4f05_0_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pic>
        <p:nvPicPr>
          <p:cNvPr id="284" name="Google Shape;284;g103c3af4f0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626" y="907325"/>
            <a:ext cx="9768749" cy="524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0972e290ce_0_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291" name="Google Shape;291;g10972e290ce_0_1"/>
          <p:cNvSpPr txBox="1"/>
          <p:nvPr>
            <p:ph type="title"/>
          </p:nvPr>
        </p:nvSpPr>
        <p:spPr>
          <a:xfrm>
            <a:off x="2824788" y="-14129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3: Nur Hidayah</a:t>
            </a:r>
            <a:endParaRPr/>
          </a:p>
        </p:txBody>
      </p:sp>
      <p:sp>
        <p:nvSpPr>
          <p:cNvPr id="292" name="Google Shape;292;g10972e290ce_0_1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10972e290ce_0_1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10972e290ce_0_1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10972e290ce_0_1"/>
          <p:cNvSpPr txBox="1"/>
          <p:nvPr>
            <p:ph idx="1" type="body"/>
          </p:nvPr>
        </p:nvSpPr>
        <p:spPr>
          <a:xfrm>
            <a:off x="1424775" y="6147851"/>
            <a:ext cx="93672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HSS-19  (US019 – Generate Report Contact)</a:t>
            </a:r>
            <a:endParaRPr sz="1700"/>
          </a:p>
        </p:txBody>
      </p:sp>
      <p:sp>
        <p:nvSpPr>
          <p:cNvPr id="296" name="Google Shape;296;g10972e290ce_0_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pic>
        <p:nvPicPr>
          <p:cNvPr id="297" name="Google Shape;297;g10972e290ce_0_1"/>
          <p:cNvPicPr preferRelativeResize="0"/>
          <p:nvPr/>
        </p:nvPicPr>
        <p:blipFill rotWithShape="1">
          <a:blip r:embed="rId3">
            <a:alphaModFix/>
          </a:blip>
          <a:srcRect b="4979" l="0" r="0" t="0"/>
          <a:stretch/>
        </p:blipFill>
        <p:spPr>
          <a:xfrm>
            <a:off x="1384150" y="1047297"/>
            <a:ext cx="9448450" cy="5050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3c3af4f05_0_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04" name="Google Shape;304;g103c3af4f05_0_23"/>
          <p:cNvSpPr txBox="1"/>
          <p:nvPr>
            <p:ph type="title"/>
          </p:nvPr>
        </p:nvSpPr>
        <p:spPr>
          <a:xfrm>
            <a:off x="2977188" y="1635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3: Nur Hidayah</a:t>
            </a:r>
            <a:endParaRPr/>
          </a:p>
        </p:txBody>
      </p:sp>
      <p:sp>
        <p:nvSpPr>
          <p:cNvPr id="305" name="Google Shape;305;g103c3af4f05_0_23"/>
          <p:cNvSpPr/>
          <p:nvPr/>
        </p:nvSpPr>
        <p:spPr>
          <a:xfrm>
            <a:off x="76201" y="15240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03c3af4f05_0_23"/>
          <p:cNvSpPr/>
          <p:nvPr/>
        </p:nvSpPr>
        <p:spPr>
          <a:xfrm>
            <a:off x="1" y="171059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03c3af4f05_0_23"/>
          <p:cNvSpPr/>
          <p:nvPr/>
        </p:nvSpPr>
        <p:spPr>
          <a:xfrm>
            <a:off x="76200" y="18440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103c3af4f05_0_23"/>
          <p:cNvSpPr txBox="1"/>
          <p:nvPr>
            <p:ph idx="1" type="body"/>
          </p:nvPr>
        </p:nvSpPr>
        <p:spPr>
          <a:xfrm>
            <a:off x="2529750" y="6091750"/>
            <a:ext cx="71325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                                                       Database Contact</a:t>
            </a:r>
            <a:endParaRPr sz="1700"/>
          </a:p>
        </p:txBody>
      </p:sp>
      <p:sp>
        <p:nvSpPr>
          <p:cNvPr id="309" name="Google Shape;309;g103c3af4f05_0_23"/>
          <p:cNvSpPr txBox="1"/>
          <p:nvPr>
            <p:ph idx="11" type="ftr"/>
          </p:nvPr>
        </p:nvSpPr>
        <p:spPr>
          <a:xfrm>
            <a:off x="4191000" y="65087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pic>
        <p:nvPicPr>
          <p:cNvPr id="310" name="Google Shape;310;g103c3af4f05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225" y="4554863"/>
            <a:ext cx="1022032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103c3af4f05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" y="1791338"/>
            <a:ext cx="11468100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230f58250_1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18" name="Google Shape;318;g10230f58250_1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319" name="Google Shape;319;g10230f58250_1_7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10230f58250_1_7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10230f58250_1_7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10230f58250_1_7"/>
          <p:cNvSpPr txBox="1"/>
          <p:nvPr>
            <p:ph idx="4294967295" type="title"/>
          </p:nvPr>
        </p:nvSpPr>
        <p:spPr>
          <a:xfrm>
            <a:off x="2400938" y="1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Nur Hidayah</a:t>
            </a:r>
            <a:endParaRPr/>
          </a:p>
        </p:txBody>
      </p:sp>
      <p:sp>
        <p:nvSpPr>
          <p:cNvPr id="323" name="Google Shape;323;g10230f58250_1_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pic>
        <p:nvPicPr>
          <p:cNvPr id="324" name="Google Shape;324;g10230f58250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38" y="1555949"/>
            <a:ext cx="11485326" cy="443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d27a492b2_3_8"/>
          <p:cNvSpPr txBox="1"/>
          <p:nvPr>
            <p:ph type="title"/>
          </p:nvPr>
        </p:nvSpPr>
        <p:spPr>
          <a:xfrm>
            <a:off x="841249" y="365760"/>
            <a:ext cx="99120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Nur Hidayah</a:t>
            </a:r>
            <a:endParaRPr/>
          </a:p>
        </p:txBody>
      </p:sp>
      <p:sp>
        <p:nvSpPr>
          <p:cNvPr id="330" name="Google Shape;330;g10d27a492b2_3_8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10d27a492b2_3_8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82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10d27a492b2_3_8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10d27a492b2_3_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34" name="Google Shape;334;g10d27a492b2_3_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35" name="Google Shape;335;g10d27a492b2_3_8"/>
          <p:cNvPicPr preferRelativeResize="0"/>
          <p:nvPr/>
        </p:nvPicPr>
        <p:blipFill rotWithShape="1">
          <a:blip r:embed="rId3">
            <a:alphaModFix/>
          </a:blip>
          <a:srcRect b="0" l="2959" r="0" t="0"/>
          <a:stretch/>
        </p:blipFill>
        <p:spPr>
          <a:xfrm>
            <a:off x="675787" y="1511300"/>
            <a:ext cx="10840426" cy="472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1653364" y="365760"/>
            <a:ext cx="9007202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Members &amp; Stakeholders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169165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08" name="Google Shape;108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1399917" y="1805474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896763" y="3505470"/>
            <a:ext cx="2265900" cy="789900"/>
          </a:xfrm>
          <a:prstGeom prst="roundRect">
            <a:avLst>
              <a:gd fmla="val 1020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9018538" y="3505470"/>
            <a:ext cx="2265900" cy="789900"/>
          </a:xfrm>
          <a:prstGeom prst="roundRect">
            <a:avLst>
              <a:gd fmla="val 912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3570175" y="3501744"/>
            <a:ext cx="2265900" cy="789900"/>
          </a:xfrm>
          <a:prstGeom prst="roundRect">
            <a:avLst>
              <a:gd fmla="val 1020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4425450" y="5880250"/>
            <a:ext cx="3341100" cy="554700"/>
          </a:xfrm>
          <a:prstGeom prst="roundRect">
            <a:avLst>
              <a:gd fmla="val 9665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6440225" y="3501757"/>
            <a:ext cx="2265900" cy="789900"/>
          </a:xfrm>
          <a:prstGeom prst="roundRect">
            <a:avLst>
              <a:gd fmla="val 912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119983" y="3501741"/>
            <a:ext cx="181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Team Leader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119983" y="3775652"/>
            <a:ext cx="1819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Siti Fatimah Az Zahra Binti Mohd Nizam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3758655" y="3775952"/>
            <a:ext cx="1819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Aqilah Hanim Binti Mohd Taufik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6690053" y="3461616"/>
            <a:ext cx="181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Developer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6690052" y="3775652"/>
            <a:ext cx="1819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Nur Hidayah Binti Hamri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9310302" y="3495449"/>
            <a:ext cx="1819352" cy="353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Developer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9310277" y="3775659"/>
            <a:ext cx="18195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Nursyafiqah Binti Abdul Halim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4652025" y="5905475"/>
            <a:ext cx="3009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Product Owner and User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4786050" y="6173350"/>
            <a:ext cx="2743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MY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Ms Nurashikin (The She Society)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4038591" y="1903477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6823625" y="1903475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9521665" y="1903474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5466189" y="4363308"/>
            <a:ext cx="1259629" cy="1445298"/>
          </a:xfrm>
          <a:custGeom>
            <a:rect b="b" l="l" r="r" t="t"/>
            <a:pathLst>
              <a:path extrusionOk="0" h="3637" w="3637">
                <a:moveTo>
                  <a:pt x="3636" y="3636"/>
                </a:moveTo>
                <a:lnTo>
                  <a:pt x="1819" y="3636"/>
                </a:lnTo>
                <a:lnTo>
                  <a:pt x="1819" y="3636"/>
                </a:lnTo>
                <a:cubicBezTo>
                  <a:pt x="814" y="3636"/>
                  <a:pt x="0" y="2823"/>
                  <a:pt x="0" y="1818"/>
                </a:cubicBezTo>
                <a:lnTo>
                  <a:pt x="0" y="1818"/>
                </a:lnTo>
                <a:lnTo>
                  <a:pt x="0" y="1818"/>
                </a:lnTo>
                <a:cubicBezTo>
                  <a:pt x="0" y="814"/>
                  <a:pt x="814" y="0"/>
                  <a:pt x="1819" y="0"/>
                </a:cubicBezTo>
                <a:lnTo>
                  <a:pt x="1819" y="0"/>
                </a:lnTo>
                <a:lnTo>
                  <a:pt x="1819" y="0"/>
                </a:lnTo>
                <a:cubicBezTo>
                  <a:pt x="2823" y="0"/>
                  <a:pt x="3636" y="814"/>
                  <a:pt x="3636" y="1818"/>
                </a:cubicBezTo>
                <a:lnTo>
                  <a:pt x="3636" y="3636"/>
                </a:lnTo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3758658" y="3501741"/>
            <a:ext cx="181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MY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Scrum Master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3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Nur Hidayah</a:t>
            </a: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45" name="Google Shape;34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46" name="Google Shape;34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025" y="1332600"/>
            <a:ext cx="11143949" cy="484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0d27a492b2_0_3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4: Nursyafiqah</a:t>
            </a:r>
            <a:endParaRPr/>
          </a:p>
        </p:txBody>
      </p:sp>
      <p:sp>
        <p:nvSpPr>
          <p:cNvPr id="352" name="Google Shape;352;g10d27a492b2_0_3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10d27a492b2_0_3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2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10d27a492b2_0_3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10d27a492b2_0_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56" name="Google Shape;356;g10d27a492b2_0_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57" name="Google Shape;357;g10d27a492b2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387" y="1876688"/>
            <a:ext cx="9839227" cy="41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10d27a492b2_0_3"/>
          <p:cNvSpPr txBox="1"/>
          <p:nvPr>
            <p:ph idx="1" type="body"/>
          </p:nvPr>
        </p:nvSpPr>
        <p:spPr>
          <a:xfrm>
            <a:off x="3129900" y="6058500"/>
            <a:ext cx="60021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MY" sz="1700"/>
              <a:t>HSS-10(US010: Generate Donation Report)  report.php</a:t>
            </a:r>
            <a:endParaRPr sz="1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0d27a492b2_0_14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4: Nursyafiqah</a:t>
            </a:r>
            <a:endParaRPr/>
          </a:p>
        </p:txBody>
      </p:sp>
      <p:sp>
        <p:nvSpPr>
          <p:cNvPr id="364" name="Google Shape;364;g10d27a492b2_0_14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10d27a492b2_0_14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2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10d27a492b2_0_14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10d27a492b2_0_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68" name="Google Shape;368;g10d27a492b2_0_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69" name="Google Shape;369;g10d27a492b2_0_14"/>
          <p:cNvPicPr preferRelativeResize="0"/>
          <p:nvPr/>
        </p:nvPicPr>
        <p:blipFill rotWithShape="1">
          <a:blip r:embed="rId3">
            <a:alphaModFix/>
          </a:blip>
          <a:srcRect b="0" l="0" r="22821" t="0"/>
          <a:stretch/>
        </p:blipFill>
        <p:spPr>
          <a:xfrm>
            <a:off x="2276578" y="1963650"/>
            <a:ext cx="7638851" cy="44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0230f58250_0_0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Nursyafiqah</a:t>
            </a:r>
            <a:endParaRPr/>
          </a:p>
        </p:txBody>
      </p:sp>
      <p:sp>
        <p:nvSpPr>
          <p:cNvPr id="375" name="Google Shape;375;g10230f58250_0_0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10230f58250_0_0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10230f58250_0_0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10230f58250_0_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79" name="Google Shape;379;g10230f58250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80" name="Google Shape;380;g10230f5825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400" y="1951863"/>
            <a:ext cx="10654749" cy="41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5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Backlog and Active Sprint by Nursyafiqah</a:t>
            </a:r>
            <a:endParaRPr/>
          </a:p>
        </p:txBody>
      </p:sp>
      <p:sp>
        <p:nvSpPr>
          <p:cNvPr id="386" name="Google Shape;386;p15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5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5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390" name="Google Shape;39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391" name="Google Shape;3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075" y="1882852"/>
            <a:ext cx="8963848" cy="44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"/>
          <p:cNvSpPr txBox="1"/>
          <p:nvPr>
            <p:ph type="title"/>
          </p:nvPr>
        </p:nvSpPr>
        <p:spPr>
          <a:xfrm>
            <a:off x="1653363" y="365760"/>
            <a:ext cx="93672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Burndown Chart</a:t>
            </a:r>
            <a:endParaRPr/>
          </a:p>
        </p:txBody>
      </p:sp>
      <p:sp>
        <p:nvSpPr>
          <p:cNvPr id="397" name="Google Shape;397;p16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6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6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401" name="Google Shape;40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402" name="Google Shape;4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738" y="1426625"/>
            <a:ext cx="9204525" cy="49297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3c3af4f05_0_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sp>
        <p:nvSpPr>
          <p:cNvPr id="135" name="Google Shape;135;g103c3af4f05_0_6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36" name="Google Shape;136;g103c3af4f05_0_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37" name="Google Shape;137;g103c3af4f05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MY" sz="3800"/>
              <a:t>Introduction: Use Case Diagram</a:t>
            </a:r>
            <a:endParaRPr sz="3800"/>
          </a:p>
        </p:txBody>
      </p:sp>
      <p:sp>
        <p:nvSpPr>
          <p:cNvPr id="144" name="Google Shape;144;p4"/>
          <p:cNvSpPr/>
          <p:nvPr/>
        </p:nvSpPr>
        <p:spPr>
          <a:xfrm>
            <a:off x="643278" y="2573756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>
            <p:ph idx="1" type="body"/>
          </p:nvPr>
        </p:nvSpPr>
        <p:spPr>
          <a:xfrm>
            <a:off x="630925" y="2807200"/>
            <a:ext cx="4198200" cy="3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MY" sz="2200"/>
              <a:t>Two users: Super Admin, Admin and Public User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/>
          </a:p>
          <a:p>
            <a:pPr indent="-35782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MY" sz="2200"/>
              <a:t>Super Admin and Admin  can manage account,  manage crowdfund, manage blog and generate report.</a:t>
            </a:r>
            <a:endParaRPr sz="2200"/>
          </a:p>
          <a:p>
            <a:pPr indent="-35782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MY" sz="2200"/>
              <a:t>However, only super admin can delete other admin. </a:t>
            </a:r>
            <a:endParaRPr sz="2200"/>
          </a:p>
          <a:p>
            <a:pPr indent="-35782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MY" sz="2200"/>
              <a:t>Public User can make donation, read blog and contact admin. </a:t>
            </a:r>
            <a:endParaRPr sz="2200"/>
          </a:p>
        </p:txBody>
      </p:sp>
      <p:sp>
        <p:nvSpPr>
          <p:cNvPr id="146" name="Google Shape;14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47" name="Google Shape;14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48" name="Google Shape;14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000" y="285425"/>
            <a:ext cx="5064575" cy="603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Introduction: Development Tools 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58" name="Google Shape;15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graphicFrame>
        <p:nvGraphicFramePr>
          <p:cNvPr id="159" name="Google Shape;159;p5"/>
          <p:cNvGraphicFramePr/>
          <p:nvPr/>
        </p:nvGraphicFramePr>
        <p:xfrm>
          <a:off x="1477352" y="18209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{8450BCD5-787F-483C-9FA6-26EACCECE848}</a:tableStyleId>
              </a:tblPr>
              <a:tblGrid>
                <a:gridCol w="2052650"/>
                <a:gridCol w="7184625"/>
              </a:tblGrid>
              <a:tr h="37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Tool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Descriptions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13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Streamlined code editor with support for development operations like debugging, task running, and version control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Combines the simplicity of a source code editor with powerful developer tooling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lightweight well-done editor, with few features but less complex 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Simple and intuitive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2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web-based  language that tells browser how to showcase text and images on a webpage. 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Easy to learn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Every browser supports HTML language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131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A style sheet language used for describing the presentation of a document written in a markup language such as HTML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Saves time - can write CSS once and then reuse the same sheet in multiple HTML pages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●"/>
                      </a:pPr>
                      <a:r>
                        <a:rPr lang="en-MY" sz="1400" u="none" cap="none" strike="noStrike"/>
                        <a:t>Easy maintenance -  To make a global change, simply change the style, and all elements in all the web pages will be updated automatically.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53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scripting languages, primarily used on the Web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Simplicity - relatively simple to learn and implement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Interoperability -  plays nicely with other languages and can be used in a huge variety of applications.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Logo&#10;&#10;Description automatically generated" id="160" name="Google Shape;1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2175" y="2384658"/>
            <a:ext cx="1421926" cy="710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1" name="Google Shape;161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20795" r="24321" t="0"/>
          <a:stretch/>
        </p:blipFill>
        <p:spPr>
          <a:xfrm>
            <a:off x="2253842" y="5618198"/>
            <a:ext cx="558600" cy="6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162" name="Google Shape;16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2780" y="3510301"/>
            <a:ext cx="580732" cy="580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3" name="Google Shape;163;p5"/>
          <p:cNvPicPr preferRelativeResize="0"/>
          <p:nvPr/>
        </p:nvPicPr>
        <p:blipFill rotWithShape="1">
          <a:blip r:embed="rId6">
            <a:alphaModFix/>
          </a:blip>
          <a:srcRect b="0" l="26136" r="25691" t="0"/>
          <a:stretch/>
        </p:blipFill>
        <p:spPr>
          <a:xfrm>
            <a:off x="2309337" y="4564253"/>
            <a:ext cx="447608" cy="580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/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Introduction: Development Tools </a:t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14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73" name="Google Shape;17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graphicFrame>
        <p:nvGraphicFramePr>
          <p:cNvPr id="174" name="Google Shape;174;p6"/>
          <p:cNvGraphicFramePr/>
          <p:nvPr/>
        </p:nvGraphicFramePr>
        <p:xfrm>
          <a:off x="1583289" y="17771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{8450BCD5-787F-483C-9FA6-26EACCECE848}</a:tableStyleId>
              </a:tblPr>
              <a:tblGrid>
                <a:gridCol w="1751500"/>
                <a:gridCol w="7273925"/>
              </a:tblGrid>
              <a:tr h="37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Tool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MY" sz="1800" u="none" cap="none" strike="noStrike"/>
                        <a:t>Descriptions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230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An open-source package of web solutions that includes Apache distribution for many servers and command-line executables along with modules such as Apache server, PHP and more.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Helps a local host or server to test its website and clients via computers and laptops before releasing it to the main server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113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general-purpose scripting language that can be</a:t>
                      </a:r>
                      <a:r>
                        <a:rPr lang="en-MY" sz="1400" u="none" cap="none" strike="noStrike">
                          <a:highlight>
                            <a:srgbClr val="FFFFFF"/>
                          </a:highlight>
                        </a:rPr>
                        <a:t> u</a:t>
                      </a:r>
                      <a:r>
                        <a:rPr lang="en-MY" sz="1400" u="none" cap="none" strike="noStrike"/>
                        <a:t>sed to develop dynamic and interactive websites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It’s easy to learn and use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It’s versatile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It is well connected with databases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871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 database system used in web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An open source, reliable, compatible with all major hosting providers, cost-effective, and easy to manage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2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Used for planning, tracking and releasing the software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Can accomplish the work in progress, generate reports, backlogs etc</a:t>
                      </a:r>
                      <a:endParaRPr sz="1400" u="none" cap="none" strike="noStrike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-MY" sz="1400" u="none" cap="none" strike="noStrike"/>
                        <a:t>Built-in roadmaps - Track progress of how projects are progressing so you can get a clear overview of your teams work and plans.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Logo, company name&#10;&#10;Description automatically generated" id="175" name="Google Shape;175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3767" l="8557" r="9579" t="31228"/>
          <a:stretch/>
        </p:blipFill>
        <p:spPr>
          <a:xfrm>
            <a:off x="1653387" y="5631176"/>
            <a:ext cx="1627200" cy="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7547" y="3646873"/>
            <a:ext cx="1078852" cy="584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77" name="Google Shape;177;p6"/>
          <p:cNvPicPr preferRelativeResize="0"/>
          <p:nvPr/>
        </p:nvPicPr>
        <p:blipFill rotWithShape="1">
          <a:blip r:embed="rId5">
            <a:alphaModFix/>
          </a:blip>
          <a:srcRect b="17062" l="8670" r="10427" t="18604"/>
          <a:stretch/>
        </p:blipFill>
        <p:spPr>
          <a:xfrm>
            <a:off x="1846989" y="4602697"/>
            <a:ext cx="1239966" cy="657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78" name="Google Shape;17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7865" y="2351026"/>
            <a:ext cx="778216" cy="77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fmla="val 100000" name="adj1"/>
              <a:gd fmla="val 15788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MY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Product Backlog</a:t>
            </a:r>
            <a:endParaRPr/>
          </a:p>
        </p:txBody>
      </p:sp>
      <p:sp>
        <p:nvSpPr>
          <p:cNvPr id="185" name="Google Shape;185;p7"/>
          <p:cNvSpPr txBox="1"/>
          <p:nvPr>
            <p:ph idx="11" type="ftr"/>
          </p:nvPr>
        </p:nvSpPr>
        <p:spPr>
          <a:xfrm>
            <a:off x="1028700" y="6356350"/>
            <a:ext cx="62103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Copyright (C) 2021 SECJ3104 Section 3 &amp;4/SECV3104 Section 2 </a:t>
            </a:r>
            <a:endParaRPr/>
          </a:p>
        </p:txBody>
      </p:sp>
      <p:sp>
        <p:nvSpPr>
          <p:cNvPr id="186" name="Google Shape;186;p7"/>
          <p:cNvSpPr txBox="1"/>
          <p:nvPr>
            <p:ph idx="12" type="sldNum"/>
          </p:nvPr>
        </p:nvSpPr>
        <p:spPr>
          <a:xfrm>
            <a:off x="11034184" y="6356350"/>
            <a:ext cx="51434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87" name="Google Shape;187;p7"/>
          <p:cNvGraphicFramePr/>
          <p:nvPr/>
        </p:nvGraphicFramePr>
        <p:xfrm>
          <a:off x="5080390" y="3054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{75A580AA-8935-4AFB-BC01-B8243866924E}</a:tableStyleId>
              </a:tblPr>
              <a:tblGrid>
                <a:gridCol w="747800"/>
                <a:gridCol w="1443425"/>
                <a:gridCol w="1552125"/>
                <a:gridCol w="834750"/>
                <a:gridCol w="1708650"/>
              </a:tblGrid>
              <a:tr h="293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Task ID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User Story ID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Estimate (Day)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Priority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Team Member</a:t>
                      </a:r>
                      <a:endParaRPr b="1" i="0" sz="15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US001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-2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US002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-3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US003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-4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US004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-5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US005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-7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US007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-8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US008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-9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US009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-13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US013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-14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US014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-15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US015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-16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US016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-18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US018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-19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US019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-6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US006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Siti Fatimah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-10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US010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/>
                        <a:t>Nursyafiqah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-11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US011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/>
                        <a:t>Aqilah Hanim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  <a:tr h="29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HSS -12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500"/>
                        <a:t>US012</a:t>
                      </a:r>
                      <a:endParaRPr sz="1500"/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18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MY" sz="1500" u="none" cap="none" strike="noStrike"/>
                        <a:t>Nur Hidayah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3050" marB="0" marR="13050" marL="130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Team Member 1: Siti Fatimah Az Zahra</a:t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" y="0"/>
            <a:ext cx="1764099" cy="1558212"/>
          </a:xfrm>
          <a:custGeom>
            <a:rect b="b" l="l" r="r" t="t"/>
            <a:pathLst>
              <a:path extrusionOk="0" h="1558212" w="1764099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1" y="1691640"/>
            <a:ext cx="12191999" cy="5166360"/>
          </a:xfrm>
          <a:custGeom>
            <a:rect b="b" l="l" r="r" t="t"/>
            <a:pathLst>
              <a:path extrusionOk="0" h="5166360" w="12191999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0" y="1691641"/>
            <a:ext cx="971654" cy="2096979"/>
          </a:xfrm>
          <a:custGeom>
            <a:rect b="b" l="l" r="r" t="t"/>
            <a:pathLst>
              <a:path extrusionOk="0" h="2096979" w="971654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 txBox="1"/>
          <p:nvPr>
            <p:ph idx="1" type="body"/>
          </p:nvPr>
        </p:nvSpPr>
        <p:spPr>
          <a:xfrm>
            <a:off x="1653375" y="6186601"/>
            <a:ext cx="89655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1700"/>
              <a:t>HSS-6(US6: Update crowdfund page)  crowdfund.php</a:t>
            </a:r>
            <a:endParaRPr sz="1700"/>
          </a:p>
        </p:txBody>
      </p:sp>
      <p:sp>
        <p:nvSpPr>
          <p:cNvPr id="197" name="Google Shape;19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198" name="Google Shape;198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99" name="Google Shape;19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175" y="1206950"/>
            <a:ext cx="8150851" cy="497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/>
          <p:nvPr>
            <p:ph type="title"/>
          </p:nvPr>
        </p:nvSpPr>
        <p:spPr>
          <a:xfrm>
            <a:off x="841249" y="365760"/>
            <a:ext cx="9912072" cy="11884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MY"/>
              <a:t>Assigned Issues for Siti Fatimah Az Zahra</a:t>
            </a:r>
            <a:endParaRPr/>
          </a:p>
        </p:txBody>
      </p:sp>
      <p:sp>
        <p:nvSpPr>
          <p:cNvPr id="205" name="Google Shape;205;p9"/>
          <p:cNvSpPr/>
          <p:nvPr/>
        </p:nvSpPr>
        <p:spPr>
          <a:xfrm>
            <a:off x="11000670" y="2"/>
            <a:ext cx="1191330" cy="1511301"/>
          </a:xfrm>
          <a:custGeom>
            <a:rect b="b" l="l" r="r" t="t"/>
            <a:pathLst>
              <a:path extrusionOk="0" h="1511301" w="1191330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8523986" y="1690688"/>
            <a:ext cx="3668014" cy="5167312"/>
          </a:xfrm>
          <a:custGeom>
            <a:rect b="b" l="l" r="r" t="t"/>
            <a:pathLst>
              <a:path extrusionOk="0" h="5167312" w="3668014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0" y="1690688"/>
            <a:ext cx="10753320" cy="5167312"/>
          </a:xfrm>
          <a:custGeom>
            <a:rect b="b" l="l" r="r" t="t"/>
            <a:pathLst>
              <a:path extrusionOk="0" h="5167312" w="10753320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 txBox="1"/>
          <p:nvPr>
            <p:ph idx="1" type="body"/>
          </p:nvPr>
        </p:nvSpPr>
        <p:spPr>
          <a:xfrm>
            <a:off x="841251" y="2174350"/>
            <a:ext cx="10611900" cy="40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09" name="Google Shape;20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/>
              <a:t>Copyright (C) 2021 SECJ3104 Section 3 &amp;4/SECV3104 Section 2 </a:t>
            </a:r>
            <a:endParaRPr/>
          </a:p>
        </p:txBody>
      </p:sp>
      <p:sp>
        <p:nvSpPr>
          <p:cNvPr id="210" name="Google Shape;2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211" name="Google Shape;21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88" y="2019375"/>
            <a:ext cx="10692000" cy="38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2020-11-16T04:31:06Z</dcterms:created>
  <dc:creator>SHAHIDA BINTI SULAIMAN</dc:creator>
</cp:coreProperties>
</file>