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77" r:id="rId4"/>
    <p:sldId id="259" r:id="rId5"/>
    <p:sldId id="258" r:id="rId6"/>
    <p:sldId id="260" r:id="rId7"/>
    <p:sldId id="276" r:id="rId8"/>
    <p:sldId id="274" r:id="rId9"/>
    <p:sldId id="272" r:id="rId10"/>
    <p:sldId id="270" r:id="rId11"/>
    <p:sldId id="275" r:id="rId12"/>
    <p:sldId id="269" r:id="rId13"/>
    <p:sldId id="261" r:id="rId14"/>
    <p:sldId id="279" r:id="rId15"/>
    <p:sldId id="28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16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197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3/21/2019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0366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3/21/2019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5357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NOTE: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73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402B9795-92DC-40DC-A1CA-9A4B349D7824}" type="datetimeFigureOut">
              <a:rPr lang="en-US" smtClean="0"/>
              <a:t>3/21/2019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02B9795-92DC-40DC-A1CA-9A4B349D7824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0FF54DE5-C571-48E8-A5BC-B369434E2F4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4"/>
          <p:cNvGrpSpPr>
            <a:grpSpLocks noGrp="1" noUngrp="1" noRot="1" noChangeAspect="1" noMove="1" noResize="1"/>
          </p:cNvGrpSpPr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cxnSp>
        <p:nvCxnSpPr>
          <p:cNvPr id="19" name="Straight Connector 18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duotone>
              <a:srgbClr val="484A56"/>
              <a:srgbClr val="484A56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" y="0"/>
            <a:ext cx="12187263" cy="6858000"/>
          </a:xfrm>
          <a:prstGeom prst="rect">
            <a:avLst/>
          </a:prstGeom>
        </p:spPr>
      </p:pic>
      <p:sp>
        <p:nvSpPr>
          <p:cNvPr id="25" name="Rounded Rectangle 1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67784" y="467784"/>
            <a:ext cx="11260976" cy="5922963"/>
          </a:xfrm>
          <a:prstGeom prst="roundRect">
            <a:avLst>
              <a:gd name="adj" fmla="val 522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1069848" y="2593449"/>
            <a:ext cx="681685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 2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61434" y="474134"/>
            <a:ext cx="11260976" cy="5922963"/>
          </a:xfrm>
          <a:custGeom>
            <a:avLst/>
            <a:gdLst>
              <a:gd name="connsiteX0" fmla="*/ 336522 w 11260976"/>
              <a:gd name="connsiteY0" fmla="*/ 196832 h 5922963"/>
              <a:gd name="connsiteX1" fmla="*/ 209530 w 11260976"/>
              <a:gd name="connsiteY1" fmla="*/ 323824 h 5922963"/>
              <a:gd name="connsiteX2" fmla="*/ 209530 w 11260976"/>
              <a:gd name="connsiteY2" fmla="*/ 5586441 h 5922963"/>
              <a:gd name="connsiteX3" fmla="*/ 336522 w 11260976"/>
              <a:gd name="connsiteY3" fmla="*/ 5713433 h 5922963"/>
              <a:gd name="connsiteX4" fmla="*/ 10938742 w 11260976"/>
              <a:gd name="connsiteY4" fmla="*/ 5713433 h 5922963"/>
              <a:gd name="connsiteX5" fmla="*/ 11065734 w 11260976"/>
              <a:gd name="connsiteY5" fmla="*/ 5586441 h 5922963"/>
              <a:gd name="connsiteX6" fmla="*/ 11065734 w 11260976"/>
              <a:gd name="connsiteY6" fmla="*/ 323824 h 5922963"/>
              <a:gd name="connsiteX7" fmla="*/ 10938742 w 11260976"/>
              <a:gd name="connsiteY7" fmla="*/ 196832 h 5922963"/>
              <a:gd name="connsiteX8" fmla="*/ 309593 w 11260976"/>
              <a:gd name="connsiteY8" fmla="*/ 0 h 5922963"/>
              <a:gd name="connsiteX9" fmla="*/ 10951383 w 11260976"/>
              <a:gd name="connsiteY9" fmla="*/ 0 h 5922963"/>
              <a:gd name="connsiteX10" fmla="*/ 11260976 w 11260976"/>
              <a:gd name="connsiteY10" fmla="*/ 309593 h 5922963"/>
              <a:gd name="connsiteX11" fmla="*/ 11260976 w 11260976"/>
              <a:gd name="connsiteY11" fmla="*/ 5613370 h 5922963"/>
              <a:gd name="connsiteX12" fmla="*/ 10951383 w 11260976"/>
              <a:gd name="connsiteY12" fmla="*/ 5922963 h 5922963"/>
              <a:gd name="connsiteX13" fmla="*/ 309593 w 11260976"/>
              <a:gd name="connsiteY13" fmla="*/ 5922963 h 5922963"/>
              <a:gd name="connsiteX14" fmla="*/ 0 w 11260976"/>
              <a:gd name="connsiteY14" fmla="*/ 5613370 h 5922963"/>
              <a:gd name="connsiteX15" fmla="*/ 0 w 11260976"/>
              <a:gd name="connsiteY15" fmla="*/ 309593 h 5922963"/>
              <a:gd name="connsiteX16" fmla="*/ 309593 w 11260976"/>
              <a:gd name="connsiteY16" fmla="*/ 0 h 5922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260976" h="5922963">
                <a:moveTo>
                  <a:pt x="336522" y="196832"/>
                </a:moveTo>
                <a:cubicBezTo>
                  <a:pt x="266386" y="196832"/>
                  <a:pt x="209530" y="253688"/>
                  <a:pt x="209530" y="323824"/>
                </a:cubicBezTo>
                <a:lnTo>
                  <a:pt x="209530" y="5586441"/>
                </a:lnTo>
                <a:cubicBezTo>
                  <a:pt x="209530" y="5656577"/>
                  <a:pt x="266386" y="5713433"/>
                  <a:pt x="336522" y="5713433"/>
                </a:cubicBezTo>
                <a:lnTo>
                  <a:pt x="10938742" y="5713433"/>
                </a:lnTo>
                <a:cubicBezTo>
                  <a:pt x="11008878" y="5713433"/>
                  <a:pt x="11065734" y="5656577"/>
                  <a:pt x="11065734" y="5586441"/>
                </a:cubicBezTo>
                <a:lnTo>
                  <a:pt x="11065734" y="323824"/>
                </a:lnTo>
                <a:cubicBezTo>
                  <a:pt x="11065734" y="253688"/>
                  <a:pt x="11008878" y="196832"/>
                  <a:pt x="10938742" y="196832"/>
                </a:cubicBezTo>
                <a:close/>
                <a:moveTo>
                  <a:pt x="309593" y="0"/>
                </a:moveTo>
                <a:lnTo>
                  <a:pt x="10951383" y="0"/>
                </a:lnTo>
                <a:cubicBezTo>
                  <a:pt x="11122366" y="0"/>
                  <a:pt x="11260976" y="138610"/>
                  <a:pt x="11260976" y="309593"/>
                </a:cubicBezTo>
                <a:lnTo>
                  <a:pt x="11260976" y="5613370"/>
                </a:lnTo>
                <a:cubicBezTo>
                  <a:pt x="11260976" y="5784353"/>
                  <a:pt x="11122366" y="5922963"/>
                  <a:pt x="10951383" y="5922963"/>
                </a:cubicBezTo>
                <a:lnTo>
                  <a:pt x="309593" y="5922963"/>
                </a:lnTo>
                <a:cubicBezTo>
                  <a:pt x="138610" y="5922963"/>
                  <a:pt x="0" y="5784353"/>
                  <a:pt x="0" y="5613370"/>
                </a:cubicBezTo>
                <a:lnTo>
                  <a:pt x="0" y="309593"/>
                </a:lnTo>
                <a:cubicBezTo>
                  <a:pt x="0" y="138610"/>
                  <a:pt x="138610" y="0"/>
                  <a:pt x="30959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1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70964" y="670965"/>
            <a:ext cx="10856204" cy="5516602"/>
          </a:xfrm>
          <a:prstGeom prst="roundRect">
            <a:avLst>
              <a:gd name="adj" fmla="val 2462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79041" y="1474824"/>
            <a:ext cx="6816851" cy="15607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i="0" dirty="0"/>
              <a:t>TRANSPORTATION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12311" y="2981582"/>
            <a:ext cx="6816852" cy="3149034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930"/>
              </a:spcBef>
            </a:pPr>
            <a:r>
              <a:rPr lang="en-US" sz="2400" dirty="0"/>
              <a:t>Prepared by:</a:t>
            </a:r>
          </a:p>
          <a:p>
            <a:pPr marL="285750" indent="-285750">
              <a:spcBef>
                <a:spcPts val="930"/>
              </a:spcBef>
              <a:buFont typeface="Wingdings" panose="05000000000000000000" pitchFamily="2" charset="2"/>
              <a:buChar char="v"/>
            </a:pPr>
            <a:r>
              <a:rPr lang="en-US" sz="2400" dirty="0"/>
              <a:t>Nur </a:t>
            </a:r>
            <a:r>
              <a:rPr lang="en-US" sz="2400" dirty="0" err="1"/>
              <a:t>Akma</a:t>
            </a:r>
            <a:r>
              <a:rPr lang="en-US" sz="2400" dirty="0"/>
              <a:t> Nadia </a:t>
            </a:r>
            <a:r>
              <a:rPr lang="en-US" sz="2400" dirty="0" err="1"/>
              <a:t>binti</a:t>
            </a:r>
            <a:r>
              <a:rPr lang="en-US" sz="2400" dirty="0"/>
              <a:t> </a:t>
            </a:r>
            <a:r>
              <a:rPr lang="en-US" sz="2400" dirty="0" err="1"/>
              <a:t>Suhaimi</a:t>
            </a:r>
            <a:endParaRPr lang="en-US" sz="2400" dirty="0"/>
          </a:p>
          <a:p>
            <a:pPr marL="285750" indent="-285750">
              <a:spcBef>
                <a:spcPts val="930"/>
              </a:spcBef>
              <a:buFont typeface="Wingdings" panose="05000000000000000000" pitchFamily="2" charset="2"/>
              <a:buChar char="v"/>
            </a:pPr>
            <a:r>
              <a:rPr lang="en-US" sz="2400" dirty="0"/>
              <a:t>Nor </a:t>
            </a:r>
            <a:r>
              <a:rPr lang="en-US" sz="2400" dirty="0" err="1"/>
              <a:t>Masyitah</a:t>
            </a:r>
            <a:r>
              <a:rPr lang="en-US" sz="2400" dirty="0"/>
              <a:t> </a:t>
            </a:r>
            <a:r>
              <a:rPr lang="en-US" sz="2400" dirty="0" err="1"/>
              <a:t>binti</a:t>
            </a:r>
            <a:r>
              <a:rPr lang="en-US" sz="2400" dirty="0"/>
              <a:t> </a:t>
            </a:r>
            <a:r>
              <a:rPr lang="en-US" sz="2400" dirty="0" err="1"/>
              <a:t>Ghazalee</a:t>
            </a:r>
            <a:endParaRPr lang="en-US" sz="2400" dirty="0"/>
          </a:p>
          <a:p>
            <a:pPr marL="285750" indent="-285750">
              <a:spcBef>
                <a:spcPts val="930"/>
              </a:spcBef>
              <a:buFont typeface="Wingdings" panose="05000000000000000000" pitchFamily="2" charset="2"/>
              <a:buChar char="v"/>
            </a:pPr>
            <a:r>
              <a:rPr lang="en-US" sz="2400" dirty="0"/>
              <a:t>Nur </a:t>
            </a:r>
            <a:r>
              <a:rPr lang="en-US" sz="2400" dirty="0" err="1"/>
              <a:t>Qamarina</a:t>
            </a:r>
            <a:r>
              <a:rPr lang="en-US" sz="2400" dirty="0"/>
              <a:t> </a:t>
            </a:r>
            <a:r>
              <a:rPr lang="en-US" sz="2400" dirty="0" err="1"/>
              <a:t>binti</a:t>
            </a:r>
            <a:r>
              <a:rPr lang="en-US" sz="2400" dirty="0"/>
              <a:t> </a:t>
            </a:r>
            <a:r>
              <a:rPr lang="en-US" sz="2400" dirty="0" err="1"/>
              <a:t>Tuah</a:t>
            </a:r>
            <a:endParaRPr lang="en-US" sz="2400" dirty="0"/>
          </a:p>
          <a:p>
            <a:pPr marL="285750" indent="-285750">
              <a:spcBef>
                <a:spcPts val="930"/>
              </a:spcBef>
              <a:buFont typeface="Wingdings" panose="05000000000000000000" pitchFamily="2" charset="2"/>
              <a:buChar char="v"/>
            </a:pPr>
            <a:r>
              <a:rPr lang="en-US" sz="2400" dirty="0"/>
              <a:t>Nur Anis </a:t>
            </a:r>
            <a:r>
              <a:rPr lang="en-US" sz="2400" dirty="0" err="1"/>
              <a:t>Hanani</a:t>
            </a:r>
            <a:r>
              <a:rPr lang="en-US" sz="2400" dirty="0"/>
              <a:t> </a:t>
            </a:r>
            <a:r>
              <a:rPr lang="en-US" sz="2400" dirty="0" err="1"/>
              <a:t>binti</a:t>
            </a:r>
            <a:r>
              <a:rPr lang="en-US" sz="2400" dirty="0"/>
              <a:t> </a:t>
            </a:r>
            <a:r>
              <a:rPr lang="en-US" sz="2400" dirty="0" err="1"/>
              <a:t>Robidan</a:t>
            </a:r>
            <a:endParaRPr lang="en-US" sz="2400" dirty="0"/>
          </a:p>
        </p:txBody>
      </p:sp>
      <p:pic>
        <p:nvPicPr>
          <p:cNvPr id="14" name="Picture Placeholder 13"/>
          <p:cNvPicPr>
            <a:picLocks noGrp="1" noChangeAspect="1"/>
          </p:cNvPicPr>
          <p:nvPr>
            <p:ph type="pic" sz="quarter" idx="1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93" b="9793"/>
          <a:stretch>
            <a:fillRect/>
          </a:stretch>
        </p:blipFill>
        <p:spPr>
          <a:xfrm>
            <a:off x="6808630" y="1201454"/>
            <a:ext cx="5210937" cy="4746626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0CD009-7853-494F-AD0A-2D838F5A1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541" y="247650"/>
            <a:ext cx="9824559" cy="5099043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1B91595-DF01-4E8B-80BF-B812BA9BFD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5346694"/>
            <a:ext cx="10447252" cy="1511306"/>
          </a:xfrm>
          <a:custGeom>
            <a:avLst/>
            <a:gdLst>
              <a:gd name="connsiteX0" fmla="*/ 0 w 10447252"/>
              <a:gd name="connsiteY0" fmla="*/ 0 h 1511306"/>
              <a:gd name="connsiteX1" fmla="*/ 3100647 w 10447252"/>
              <a:gd name="connsiteY1" fmla="*/ 0 h 1511306"/>
              <a:gd name="connsiteX2" fmla="*/ 3292695 w 10447252"/>
              <a:gd name="connsiteY2" fmla="*/ 0 h 1511306"/>
              <a:gd name="connsiteX3" fmla="*/ 3340133 w 10447252"/>
              <a:gd name="connsiteY3" fmla="*/ 0 h 1511306"/>
              <a:gd name="connsiteX4" fmla="*/ 4310215 w 10447252"/>
              <a:gd name="connsiteY4" fmla="*/ 0 h 1511306"/>
              <a:gd name="connsiteX5" fmla="*/ 5506390 w 10447252"/>
              <a:gd name="connsiteY5" fmla="*/ 0 h 1511306"/>
              <a:gd name="connsiteX6" fmla="*/ 5506390 w 10447252"/>
              <a:gd name="connsiteY6" fmla="*/ 2544 h 1511306"/>
              <a:gd name="connsiteX7" fmla="*/ 5901778 w 10447252"/>
              <a:gd name="connsiteY7" fmla="*/ 2544 h 1511306"/>
              <a:gd name="connsiteX8" fmla="*/ 5901778 w 10447252"/>
              <a:gd name="connsiteY8" fmla="*/ 0 h 1511306"/>
              <a:gd name="connsiteX9" fmla="*/ 10447252 w 10447252"/>
              <a:gd name="connsiteY9" fmla="*/ 0 h 1511306"/>
              <a:gd name="connsiteX10" fmla="*/ 9749635 w 10447252"/>
              <a:gd name="connsiteY10" fmla="*/ 1511301 h 1511306"/>
              <a:gd name="connsiteX11" fmla="*/ 5901779 w 10447252"/>
              <a:gd name="connsiteY11" fmla="*/ 1511301 h 1511306"/>
              <a:gd name="connsiteX12" fmla="*/ 5901779 w 10447252"/>
              <a:gd name="connsiteY12" fmla="*/ 1511304 h 1511306"/>
              <a:gd name="connsiteX13" fmla="*/ 5506390 w 10447252"/>
              <a:gd name="connsiteY13" fmla="*/ 1511304 h 1511306"/>
              <a:gd name="connsiteX14" fmla="*/ 5506390 w 10447252"/>
              <a:gd name="connsiteY14" fmla="*/ 1511306 h 1511306"/>
              <a:gd name="connsiteX15" fmla="*/ 4434058 w 10447252"/>
              <a:gd name="connsiteY15" fmla="*/ 1511306 h 1511306"/>
              <a:gd name="connsiteX16" fmla="*/ 4319855 w 10447252"/>
              <a:gd name="connsiteY16" fmla="*/ 1511306 h 1511306"/>
              <a:gd name="connsiteX17" fmla="*/ 4310215 w 10447252"/>
              <a:gd name="connsiteY17" fmla="*/ 1511306 h 1511306"/>
              <a:gd name="connsiteX18" fmla="*/ 3340133 w 10447252"/>
              <a:gd name="connsiteY18" fmla="*/ 1511306 h 1511306"/>
              <a:gd name="connsiteX19" fmla="*/ 3292695 w 10447252"/>
              <a:gd name="connsiteY19" fmla="*/ 1511306 h 1511306"/>
              <a:gd name="connsiteX20" fmla="*/ 3100647 w 10447252"/>
              <a:gd name="connsiteY20" fmla="*/ 1511306 h 1511306"/>
              <a:gd name="connsiteX21" fmla="*/ 0 w 10447252"/>
              <a:gd name="connsiteY21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447252" h="1511306">
                <a:moveTo>
                  <a:pt x="0" y="0"/>
                </a:moveTo>
                <a:lnTo>
                  <a:pt x="3100647" y="0"/>
                </a:lnTo>
                <a:lnTo>
                  <a:pt x="3292695" y="0"/>
                </a:lnTo>
                <a:lnTo>
                  <a:pt x="3340133" y="0"/>
                </a:lnTo>
                <a:lnTo>
                  <a:pt x="4310215" y="0"/>
                </a:lnTo>
                <a:lnTo>
                  <a:pt x="5506390" y="0"/>
                </a:lnTo>
                <a:lnTo>
                  <a:pt x="5506390" y="2544"/>
                </a:lnTo>
                <a:lnTo>
                  <a:pt x="5901778" y="2544"/>
                </a:lnTo>
                <a:lnTo>
                  <a:pt x="5901778" y="0"/>
                </a:lnTo>
                <a:lnTo>
                  <a:pt x="10447252" y="0"/>
                </a:lnTo>
                <a:lnTo>
                  <a:pt x="9749635" y="1511301"/>
                </a:lnTo>
                <a:lnTo>
                  <a:pt x="5901779" y="1511301"/>
                </a:lnTo>
                <a:lnTo>
                  <a:pt x="5901779" y="1511304"/>
                </a:lnTo>
                <a:lnTo>
                  <a:pt x="5506390" y="1511304"/>
                </a:lnTo>
                <a:lnTo>
                  <a:pt x="5506390" y="1511306"/>
                </a:lnTo>
                <a:lnTo>
                  <a:pt x="4434058" y="1511306"/>
                </a:lnTo>
                <a:lnTo>
                  <a:pt x="4319855" y="1511306"/>
                </a:lnTo>
                <a:lnTo>
                  <a:pt x="4310215" y="1511306"/>
                </a:lnTo>
                <a:lnTo>
                  <a:pt x="3340133" y="1511306"/>
                </a:lnTo>
                <a:lnTo>
                  <a:pt x="3292695" y="1511306"/>
                </a:lnTo>
                <a:lnTo>
                  <a:pt x="3100647" y="1511306"/>
                </a:lnTo>
                <a:lnTo>
                  <a:pt x="0" y="1511306"/>
                </a:lnTo>
                <a:close/>
              </a:path>
            </a:pathLst>
          </a:custGeom>
          <a:solidFill>
            <a:srgbClr val="DDDC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AC533DD-1CF6-4A33-852D-387744153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62891" y="5346700"/>
            <a:ext cx="2329109" cy="1511301"/>
          </a:xfrm>
          <a:custGeom>
            <a:avLst/>
            <a:gdLst>
              <a:gd name="connsiteX0" fmla="*/ 697617 w 2329109"/>
              <a:gd name="connsiteY0" fmla="*/ 0 h 1511301"/>
              <a:gd name="connsiteX1" fmla="*/ 2329109 w 2329109"/>
              <a:gd name="connsiteY1" fmla="*/ 0 h 1511301"/>
              <a:gd name="connsiteX2" fmla="*/ 2329109 w 2329109"/>
              <a:gd name="connsiteY2" fmla="*/ 1511301 h 1511301"/>
              <a:gd name="connsiteX3" fmla="*/ 0 w 2329109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9109" h="1511301">
                <a:moveTo>
                  <a:pt x="697617" y="0"/>
                </a:moveTo>
                <a:lnTo>
                  <a:pt x="2329109" y="0"/>
                </a:lnTo>
                <a:lnTo>
                  <a:pt x="2329109" y="1511301"/>
                </a:lnTo>
                <a:lnTo>
                  <a:pt x="0" y="1511301"/>
                </a:lnTo>
                <a:close/>
              </a:path>
            </a:pathLst>
          </a:custGeom>
          <a:solidFill>
            <a:srgbClr val="40404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0417B5-454D-4EA5-B6C4-F0FF2CFD2B8D}"/>
              </a:ext>
            </a:extLst>
          </p:cNvPr>
          <p:cNvSpPr txBox="1"/>
          <p:nvPr/>
        </p:nvSpPr>
        <p:spPr>
          <a:xfrm>
            <a:off x="767240" y="5444835"/>
            <a:ext cx="9095651" cy="8302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How many carpool per day?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093FA-1C6B-424E-88C2-19622A188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952" y="1204108"/>
            <a:ext cx="2669406" cy="178117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How often do you transit to class?</a:t>
            </a:r>
          </a:p>
        </p:txBody>
      </p:sp>
      <p:pic>
        <p:nvPicPr>
          <p:cNvPr id="17" name="Content Placeholder 4">
            <a:extLst>
              <a:ext uri="{FF2B5EF4-FFF2-40B4-BE49-F238E27FC236}">
                <a16:creationId xmlns:a16="http://schemas.microsoft.com/office/drawing/2014/main" id="{6691BD62-AD91-437D-AC97-61DD8193A2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877" y="952500"/>
            <a:ext cx="6212172" cy="482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3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D9EC90-1482-4356-A110-E9E5093B6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327" y="2161140"/>
            <a:ext cx="5462546" cy="32485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C8BEA9A-12EE-4831-A18C-B373F595C330}"/>
              </a:ext>
            </a:extLst>
          </p:cNvPr>
          <p:cNvSpPr txBox="1"/>
          <p:nvPr/>
        </p:nvSpPr>
        <p:spPr>
          <a:xfrm>
            <a:off x="3958770" y="501563"/>
            <a:ext cx="42091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Satisfaction with transport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2440" y="1989455"/>
            <a:ext cx="5859780" cy="3041015"/>
          </a:xfrm>
        </p:spPr>
        <p:txBody>
          <a:bodyPr>
            <a:normAutofit/>
          </a:bodyPr>
          <a:lstStyle/>
          <a:p>
            <a:r>
              <a:rPr lang="en-MY" altLang="en-US" dirty="0"/>
              <a:t>DISCUSSION</a:t>
            </a:r>
            <a:br>
              <a:rPr lang="en-MY" altLang="en-US" dirty="0"/>
            </a:br>
            <a:r>
              <a:rPr lang="en-MY" altLang="en-US" dirty="0"/>
              <a:t>&amp;</a:t>
            </a:r>
            <a:br>
              <a:rPr lang="en-MY" altLang="en-US" dirty="0"/>
            </a:br>
            <a:r>
              <a:rPr lang="en-MY" altLang="en-US" dirty="0"/>
              <a:t>CONCLUSION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B99DB-A097-466D-8B89-6A5156B8D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3243" y="768096"/>
            <a:ext cx="8770571" cy="1333026"/>
          </a:xfrm>
        </p:spPr>
        <p:txBody>
          <a:bodyPr>
            <a:normAutofit/>
          </a:bodyPr>
          <a:lstStyle/>
          <a:p>
            <a:r>
              <a:rPr lang="en-MY" altLang="en-US" sz="6600" dirty="0"/>
              <a:t>DISCUSSION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1A2C1-B668-4263-8D86-2FAA9DFFC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2100" y="2438400"/>
            <a:ext cx="8770571" cy="365150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Most of the UTM students (65.4%) aware of carbon footprint while the rest of them(34.6%) do not aware of it.</a:t>
            </a:r>
          </a:p>
          <a:p>
            <a:pPr marL="457200" indent="-457200">
              <a:buAutoNum type="arabicPeriod"/>
            </a:pPr>
            <a:r>
              <a:rPr lang="en-US" sz="2400" dirty="0"/>
              <a:t> Majority of the UTM  students use transport for going to the class and the least of them use it for going back home. </a:t>
            </a:r>
          </a:p>
          <a:p>
            <a:pPr marL="457200" indent="-457200">
              <a:buAutoNum type="arabicPeriod"/>
            </a:pPr>
            <a:r>
              <a:rPr lang="en-US" sz="2400" dirty="0"/>
              <a:t>36 out of 51 students (69.2%) prefer personal transport as they said it can save time and it is easier to go anywhere while the rest of them (30.8%) prefer public transport because it saves cost and keep the environment clean</a:t>
            </a:r>
          </a:p>
        </p:txBody>
      </p:sp>
    </p:spTree>
    <p:extLst>
      <p:ext uri="{BB962C8B-B14F-4D97-AF65-F5344CB8AC3E}">
        <p14:creationId xmlns:p14="http://schemas.microsoft.com/office/powerpoint/2010/main" val="333929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8ECB0-F25B-4878-AA45-528A9CB88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6557" y="903995"/>
            <a:ext cx="8770571" cy="1560716"/>
          </a:xfrm>
        </p:spPr>
        <p:txBody>
          <a:bodyPr>
            <a:normAutofit/>
          </a:bodyPr>
          <a:lstStyle/>
          <a:p>
            <a:r>
              <a:rPr lang="en-MY" altLang="en-US" sz="7200" dirty="0"/>
              <a:t>CONCLUSION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B683F-ADEB-40FB-817D-263A698EB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699" y="2464711"/>
            <a:ext cx="8770571" cy="4238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Ways to avoid carbon foot print 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Carpooling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Use a public transport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Reason why do we avoid it :</a:t>
            </a:r>
          </a:p>
          <a:p>
            <a:pPr marL="457200" indent="-457200">
              <a:buAutoNum type="arabicPeriod"/>
            </a:pPr>
            <a:r>
              <a:rPr lang="en-US" sz="2400" dirty="0"/>
              <a:t>Keep the environment green and clean</a:t>
            </a:r>
          </a:p>
          <a:p>
            <a:pPr marL="457200" indent="-457200">
              <a:buAutoNum type="arabicPeriod"/>
            </a:pPr>
            <a:r>
              <a:rPr lang="en-US" sz="2400" dirty="0"/>
              <a:t>2 . To avoid global warming</a:t>
            </a:r>
          </a:p>
        </p:txBody>
      </p:sp>
    </p:spTree>
    <p:extLst>
      <p:ext uri="{BB962C8B-B14F-4D97-AF65-F5344CB8AC3E}">
        <p14:creationId xmlns:p14="http://schemas.microsoft.com/office/powerpoint/2010/main" val="236983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174492" y="914766"/>
            <a:ext cx="8770571" cy="1560716"/>
          </a:xfrm>
        </p:spPr>
        <p:txBody>
          <a:bodyPr>
            <a:normAutofit/>
          </a:bodyPr>
          <a:lstStyle/>
          <a:p>
            <a:r>
              <a:rPr lang="en-US" sz="7200" dirty="0"/>
              <a:t>METHODOLOGY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5B2A62-EE46-42EB-809C-554AD6B393EE}"/>
              </a:ext>
            </a:extLst>
          </p:cNvPr>
          <p:cNvSpPr txBox="1"/>
          <p:nvPr/>
        </p:nvSpPr>
        <p:spPr>
          <a:xfrm>
            <a:off x="2960915" y="2946400"/>
            <a:ext cx="827443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4800" dirty="0"/>
              <a:t>Google form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4800" dirty="0" err="1"/>
              <a:t>Whatsapp</a:t>
            </a:r>
            <a:endParaRPr lang="en-US" sz="48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4800" dirty="0" err="1"/>
              <a:t>Rstudio</a:t>
            </a:r>
            <a:endParaRPr lang="en-US" sz="48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4800" dirty="0"/>
              <a:t>Microsoft </a:t>
            </a:r>
            <a:r>
              <a:rPr lang="en-US" sz="4800" dirty="0" err="1"/>
              <a:t>Powerpoint</a:t>
            </a:r>
            <a:endParaRPr lang="en-US" sz="4800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2C713-B440-4400-B433-D024C706A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1429" y="732542"/>
            <a:ext cx="8770571" cy="1560716"/>
          </a:xfrm>
        </p:spPr>
        <p:txBody>
          <a:bodyPr>
            <a:normAutofit/>
          </a:bodyPr>
          <a:lstStyle/>
          <a:p>
            <a:r>
              <a:rPr lang="en-US" sz="6600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5E2AD-7A55-4D73-8B25-B33AC47E1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585" y="2438400"/>
            <a:ext cx="8770571" cy="3976914"/>
          </a:xfrm>
        </p:spPr>
        <p:txBody>
          <a:bodyPr>
            <a:normAutofit/>
          </a:bodyPr>
          <a:lstStyle/>
          <a:p>
            <a:r>
              <a:rPr lang="en-US" sz="2800" dirty="0"/>
              <a:t>We care about our earth that’s why awareness towards carbon footprint are very important. Carbon footprint is the amount of carbon dioxide release into the atmosphere as a result of the activities of the particular individual, organization or company.</a:t>
            </a:r>
          </a:p>
          <a:p>
            <a:r>
              <a:rPr lang="en-US" sz="2800" dirty="0"/>
              <a:t>The purpose of handling this survey is to indicate the relation between transportation and the awareness of carbon footprint among UTM.</a:t>
            </a:r>
          </a:p>
        </p:txBody>
      </p:sp>
    </p:spTree>
    <p:extLst>
      <p:ext uri="{BB962C8B-B14F-4D97-AF65-F5344CB8AC3E}">
        <p14:creationId xmlns:p14="http://schemas.microsoft.com/office/powerpoint/2010/main" val="2859519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CC4E30-3834-455D-80C7-0F845398C7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8084" y="583957"/>
            <a:ext cx="8810516" cy="569008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02B3D12-1796-42A4-9EA6-522AF1BB2D00}"/>
              </a:ext>
            </a:extLst>
          </p:cNvPr>
          <p:cNvSpPr/>
          <p:nvPr/>
        </p:nvSpPr>
        <p:spPr>
          <a:xfrm>
            <a:off x="3265370" y="4893130"/>
            <a:ext cx="2246993" cy="9271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Female = 73.1%</a:t>
            </a:r>
          </a:p>
          <a:p>
            <a:pPr algn="ctr"/>
            <a:r>
              <a:rPr lang="en-US" dirty="0"/>
              <a:t>Male = 26.9%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2509F26-B5DC-4BA7-B476-4CB044237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103EB1-B135-4526-B883-33228FC27F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80000">
            <a:off x="815340" y="683404"/>
            <a:ext cx="10561320" cy="5404104"/>
          </a:xfrm>
          <a:prstGeom prst="rect">
            <a:avLst/>
          </a:prstGeom>
          <a:solidFill>
            <a:srgbClr val="FFFFFF"/>
          </a:solidFill>
          <a:ln w="3175" cap="sq" cmpd="thinThick">
            <a:solidFill>
              <a:srgbClr val="DDDDDD"/>
            </a:solidFill>
            <a:miter lim="800000"/>
          </a:ln>
          <a:effectLst>
            <a:outerShdw blurRad="2667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A18EDC-BB35-4E9F-8170-3F00B416DF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880" r="-1" b="18050"/>
          <a:stretch/>
        </p:blipFill>
        <p:spPr>
          <a:xfrm rot="21480000">
            <a:off x="1137836" y="1029435"/>
            <a:ext cx="9916327" cy="476439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442E39-6CFB-4D65-86AD-396CB9187C07}"/>
              </a:ext>
            </a:extLst>
          </p:cNvPr>
          <p:cNvSpPr txBox="1"/>
          <p:nvPr/>
        </p:nvSpPr>
        <p:spPr>
          <a:xfrm rot="21441027">
            <a:off x="4121327" y="5619126"/>
            <a:ext cx="104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1AACA3-F56E-400E-AB0C-571FD9877D8E}"/>
              </a:ext>
            </a:extLst>
          </p:cNvPr>
          <p:cNvSpPr txBox="1"/>
          <p:nvPr/>
        </p:nvSpPr>
        <p:spPr>
          <a:xfrm rot="21445880">
            <a:off x="7792518" y="5425289"/>
            <a:ext cx="725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966952" y="1204108"/>
            <a:ext cx="2669406" cy="178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-Students prefer to use personal transport rather than public transport.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BC3BC48A-6902-48A5-A099-6F3719DD86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9123" y="787026"/>
            <a:ext cx="7505893" cy="583632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E8A59DD-16D6-4C0E-9014-C7BD79725095}"/>
              </a:ext>
            </a:extLst>
          </p:cNvPr>
          <p:cNvSpPr/>
          <p:nvPr/>
        </p:nvSpPr>
        <p:spPr>
          <a:xfrm>
            <a:off x="4737918" y="4636699"/>
            <a:ext cx="1851568" cy="12561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/>
              <a:t>Personal = 69.2%</a:t>
            </a:r>
          </a:p>
          <a:p>
            <a:r>
              <a:rPr lang="en-US"/>
              <a:t>Public = 30.8%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C1728E-0A59-419B-8B59-B105ED073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423" y="1162069"/>
            <a:ext cx="3092980" cy="1781175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Transport that students often use.</a:t>
            </a:r>
          </a:p>
        </p:txBody>
      </p:sp>
      <p:pic>
        <p:nvPicPr>
          <p:cNvPr id="17" name="Content Placeholder 5">
            <a:extLst>
              <a:ext uri="{FF2B5EF4-FFF2-40B4-BE49-F238E27FC236}">
                <a16:creationId xmlns:a16="http://schemas.microsoft.com/office/drawing/2014/main" id="{93DB6434-D21A-438F-89C2-FA19BD700A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9932" y="266700"/>
            <a:ext cx="7903468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09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663" y="451114"/>
            <a:ext cx="8770571" cy="1560716"/>
          </a:xfrm>
        </p:spPr>
        <p:txBody>
          <a:bodyPr/>
          <a:lstStyle/>
          <a:p>
            <a:pPr algn="ctr"/>
            <a:r>
              <a:rPr lang="en-MY" dirty="0"/>
              <a:t>AWARENESS OF CARBON FOOTPRINT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869D92-FEEA-408B-8A28-8ACBECE25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228" y="2474886"/>
            <a:ext cx="6528234" cy="438311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9CDB640-B2F6-47CB-86D5-D767F70F12B2}"/>
              </a:ext>
            </a:extLst>
          </p:cNvPr>
          <p:cNvSpPr txBox="1"/>
          <p:nvPr/>
        </p:nvSpPr>
        <p:spPr>
          <a:xfrm>
            <a:off x="8961491" y="3429000"/>
            <a:ext cx="149497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Yes = 65.4% No = 34.6%</a:t>
            </a:r>
          </a:p>
        </p:txBody>
      </p:sp>
    </p:spTree>
    <p:extLst>
      <p:ext uri="{BB962C8B-B14F-4D97-AF65-F5344CB8AC3E}">
        <p14:creationId xmlns:p14="http://schemas.microsoft.com/office/powerpoint/2010/main" val="193401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Frequency of Using Personal Transport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4270985" y="309298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1CE4D2-91C8-4D51-83B4-D3D54B8DA974}"/>
              </a:ext>
            </a:extLst>
          </p:cNvPr>
          <p:cNvSpPr/>
          <p:nvPr/>
        </p:nvSpPr>
        <p:spPr>
          <a:xfrm>
            <a:off x="5007427" y="2596336"/>
            <a:ext cx="580571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decimal point is at the |</a:t>
            </a:r>
          </a:p>
          <a:p>
            <a:endParaRPr lang="en-US" dirty="0"/>
          </a:p>
          <a:p>
            <a:r>
              <a:rPr lang="en-US" dirty="0"/>
              <a:t>   0 | 0000000000000000000</a:t>
            </a:r>
          </a:p>
          <a:p>
            <a:r>
              <a:rPr lang="en-US" dirty="0"/>
              <a:t>   1 | 00000000000</a:t>
            </a:r>
          </a:p>
          <a:p>
            <a:r>
              <a:rPr lang="en-US" dirty="0"/>
              <a:t>   2 | 0000000000</a:t>
            </a:r>
          </a:p>
          <a:p>
            <a:r>
              <a:rPr lang="en-US" dirty="0"/>
              <a:t>   3 | 00</a:t>
            </a:r>
          </a:p>
          <a:p>
            <a:r>
              <a:rPr lang="en-US" dirty="0"/>
              <a:t>   4 | 0000</a:t>
            </a:r>
          </a:p>
          <a:p>
            <a:r>
              <a:rPr lang="en-US" dirty="0"/>
              <a:t>   5 | 000</a:t>
            </a:r>
          </a:p>
          <a:p>
            <a:r>
              <a:rPr lang="en-US" dirty="0"/>
              <a:t>   6 | </a:t>
            </a:r>
          </a:p>
          <a:p>
            <a:r>
              <a:rPr lang="en-US" dirty="0"/>
              <a:t>   7 | 0</a:t>
            </a:r>
          </a:p>
          <a:p>
            <a:r>
              <a:rPr lang="en-US" dirty="0"/>
              <a:t>   8 | </a:t>
            </a:r>
          </a:p>
          <a:p>
            <a:r>
              <a:rPr lang="en-US" dirty="0"/>
              <a:t>   9 | </a:t>
            </a:r>
          </a:p>
          <a:p>
            <a:r>
              <a:rPr lang="en-US" dirty="0"/>
              <a:t>  10 | 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375</Words>
  <Application>Microsoft Office PowerPoint</Application>
  <PresentationFormat>Widescreen</PresentationFormat>
  <Paragraphs>58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Century Schoolbook</vt:lpstr>
      <vt:lpstr>Corbel</vt:lpstr>
      <vt:lpstr>Euphemia</vt:lpstr>
      <vt:lpstr>Impact</vt:lpstr>
      <vt:lpstr>Wingdings</vt:lpstr>
      <vt:lpstr>Feathered</vt:lpstr>
      <vt:lpstr>TRANSPORTATION</vt:lpstr>
      <vt:lpstr>METHODOLOGY</vt:lpstr>
      <vt:lpstr>INTRODUCTION</vt:lpstr>
      <vt:lpstr>PowerPoint Presentation</vt:lpstr>
      <vt:lpstr>PowerPoint Presentation</vt:lpstr>
      <vt:lpstr>PowerPoint Presentation</vt:lpstr>
      <vt:lpstr>Transport that students often use.</vt:lpstr>
      <vt:lpstr>AWARENESS OF CARBON FOOTPRINT</vt:lpstr>
      <vt:lpstr>Frequency of Using Personal Transport</vt:lpstr>
      <vt:lpstr>PowerPoint Presentation</vt:lpstr>
      <vt:lpstr>How often do you transit to class?</vt:lpstr>
      <vt:lpstr>PowerPoint Presentation</vt:lpstr>
      <vt:lpstr>DISCUSSION &amp; CONCLUSION</vt:lpstr>
      <vt:lpstr>DISCUSSION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TRANSPORTATION</dc:title>
  <dc:creator>nuranishanani98@gmail.com</dc:creator>
  <cp:lastModifiedBy>nuranishanani98@gmail.com</cp:lastModifiedBy>
  <cp:revision>17</cp:revision>
  <dcterms:created xsi:type="dcterms:W3CDTF">2019-03-21T12:23:56Z</dcterms:created>
  <dcterms:modified xsi:type="dcterms:W3CDTF">2019-03-21T13:55:51Z</dcterms:modified>
</cp:coreProperties>
</file>