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  <p:sldMasterId id="2147483738" r:id="rId2"/>
  </p:sldMasterIdLst>
  <p:sldIdLst>
    <p:sldId id="256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62" r:id="rId11"/>
    <p:sldId id="272" r:id="rId12"/>
    <p:sldId id="273" r:id="rId13"/>
    <p:sldId id="274" r:id="rId14"/>
    <p:sldId id="275" r:id="rId15"/>
    <p:sldId id="263" r:id="rId16"/>
    <p:sldId id="276" r:id="rId17"/>
    <p:sldId id="277" r:id="rId18"/>
    <p:sldId id="278" r:id="rId19"/>
    <p:sldId id="264" r:id="rId20"/>
    <p:sldId id="279" r:id="rId21"/>
    <p:sldId id="280" r:id="rId22"/>
    <p:sldId id="283" r:id="rId23"/>
    <p:sldId id="281" r:id="rId24"/>
    <p:sldId id="291" r:id="rId25"/>
    <p:sldId id="282" r:id="rId26"/>
    <p:sldId id="266" r:id="rId27"/>
    <p:sldId id="267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6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44" d="100"/>
          <a:sy n="44" d="100"/>
        </p:scale>
        <p:origin x="94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AEA3-7F3F-47C8-AA79-0E16311C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5FBA-6E0F-47FE-A6EC-1BCCFE159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5BE32-E33C-4855-9348-E09E72B8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9B55-5021-4ADF-AEEE-F02A7369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24F8-3256-41C1-A4A9-0AC53FB5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C197-1E2D-4039-AADF-C2BD1A3A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52B04-BFCD-430D-B80C-E90893370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D9FA8-DF3B-41AF-B12A-7968FAF2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84AA9-0EB8-4AA0-B6FA-D5621B14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29B3D-76FC-49EF-9B2F-D89AB531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1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B78C8-1A1A-410F-98AE-BE7714819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30A47-A8A4-4F66-B482-DD7370EE1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EA64-5AA1-43F9-AB75-EC5E97DE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43CA-04EF-478A-9D7E-26B9788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016A6-C4E4-49EC-9932-86FCCCD1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0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790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4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0536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682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388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01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00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482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371E-B8C0-4E12-8002-C1AAB3F7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AE4AD-2FE8-4D26-B2F7-8B386FBF8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A6D83-420F-4B86-919E-38973006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FFD54-01BD-4D14-BC29-F1159FE5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4F162-C7B2-439E-98D7-5163AB5D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3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42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EA8C-3483-4C43-9ACA-4A3EFCB5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A7C81-82EE-4059-93CF-8BA3C019A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C64D-46C1-461C-8E56-73EE1848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8393F-A08A-4BC0-B474-70690D70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01330-2806-4232-9F92-E5D64E50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0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FEF6-EE7B-4D91-B662-40889BD5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6A0E0-8791-424B-BAA9-DCC210EC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83644-9FBC-449D-B904-962F446D5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0782C-C47E-4620-8112-18BD8456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7017-35D3-4098-B1D0-02D89E06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FC745-FADD-463F-ABA2-550BBE5F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14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1D6F-0AC6-4F17-9778-46728402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D1A15-2B73-480F-91E5-8C0C67470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B08D2-D418-46BD-9F41-6DABBE7C9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D49E-5BF6-4DDA-9696-D68BE3C9D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083C8-4993-42E9-8839-5F775086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416A9-0F5A-412C-B595-E27A1381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99C61-F786-414C-B4AA-B1EA9A2D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20A4A-3621-41AB-A6F3-51E32170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90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8204-8BB2-4349-B235-A9EA954A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B11B3-BFAD-414A-9F1F-04F8F1E1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3A369-190D-4B69-A2F1-4D3D5EF3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2AAD4-F3C9-4C60-BF74-CC583354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2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CFC37-482D-4867-A113-67721511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ACAE5-93AF-42B4-8C76-4AC5596B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D0A45-4FAF-4593-88EA-3415810E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89564-0FBE-4C9D-B701-C1237D57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8B464-A317-45C9-90D2-D8F05DDD2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CCBA1-5F67-43CC-8243-402337C09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C913A-A73A-4AA0-B05E-D56931DD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FBB10-2B2A-4384-B6FA-E9030CB1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A337B-5050-4F7A-A1DD-EF81D188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0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A830-77B2-424B-AC27-E8E3D97F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344C9-942C-4C1B-A36C-31BE11C26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5DAB-6D9F-4373-9750-162B66483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5D508-496B-4634-B3E7-AE5B1B88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EFA60-C462-495B-8992-96E235AC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38DBF-6D14-42C4-BC2E-EA6F46CC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84B9B6-8298-4330-B20F-A10771B0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0176B-605A-4DD9-A3CF-DF885378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EB40-55C8-4280-BDB6-9DCF998CA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DAEE-5F34-4315-8E17-BF607A966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82428-B668-4ED4-A67D-86467127B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116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B75C-2618-4CF8-8439-16D79C1BC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434" y="877908"/>
            <a:ext cx="5680364" cy="2701634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AVERAGE TIME SPENT ON WEEKLY SPORT ACTIVITIES</a:t>
            </a:r>
          </a:p>
        </p:txBody>
      </p:sp>
      <p:pic>
        <p:nvPicPr>
          <p:cNvPr id="1028" name="Picture 4" descr="http://chittagongit.com/images/sports-icon-free/sports-icon-free-0.jpg">
            <a:extLst>
              <a:ext uri="{FF2B5EF4-FFF2-40B4-BE49-F238E27FC236}">
                <a16:creationId xmlns:a16="http://schemas.microsoft.com/office/drawing/2014/main" id="{3D0CA14C-8BC7-4A5D-BEE9-F379173A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91"/>
            <a:ext cx="4629150" cy="70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B3DAAD-E50D-4C93-927A-7F682CE2835C}"/>
              </a:ext>
            </a:extLst>
          </p:cNvPr>
          <p:cNvSpPr/>
          <p:nvPr/>
        </p:nvSpPr>
        <p:spPr>
          <a:xfrm>
            <a:off x="5221434" y="414436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PROBABILITY &amp; STATISTICAL DATA ANALYSIS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40DCB-4A1B-4696-9865-FA78CCD8CF90}"/>
              </a:ext>
            </a:extLst>
          </p:cNvPr>
          <p:cNvSpPr/>
          <p:nvPr/>
        </p:nvSpPr>
        <p:spPr>
          <a:xfrm>
            <a:off x="5221434" y="495202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LECTURER: PROF. MADYA DR. AZLAN BIN MOHD ZAIN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29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1.A- GENDER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– TABLE &amp; BAR CHART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89" y="1387593"/>
            <a:ext cx="4601217" cy="3000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1" y="4771122"/>
            <a:ext cx="5296639" cy="163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24" y="1341914"/>
            <a:ext cx="5174747" cy="46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1.B- COLLEGE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– TABLE &amp; PIE CHART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2" y="1319457"/>
            <a:ext cx="4613460" cy="163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2" y="3331443"/>
            <a:ext cx="4613460" cy="3149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12651"/>
          <a:stretch/>
        </p:blipFill>
        <p:spPr>
          <a:xfrm>
            <a:off x="5670363" y="1158994"/>
            <a:ext cx="6216100" cy="45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1.C- PREFERRED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SPORT – TABLE &amp; BAR CHART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1" y="1285155"/>
            <a:ext cx="5041219" cy="1498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1" y="3499841"/>
            <a:ext cx="5041219" cy="2948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41" y="1285155"/>
            <a:ext cx="5958363" cy="35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1.D- COLLEGE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VS PREFERRED SPORT – SCATTER PLOT  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" y="1896226"/>
            <a:ext cx="5337758" cy="2574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06" y="1529623"/>
            <a:ext cx="6207246" cy="41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2DB271-D28D-4300-AC48-18F5A4827D4A}"/>
              </a:ext>
            </a:extLst>
          </p:cNvPr>
          <p:cNvSpPr txBox="1">
            <a:spLocks/>
          </p:cNvSpPr>
          <p:nvPr/>
        </p:nvSpPr>
        <p:spPr>
          <a:xfrm>
            <a:off x="613149" y="6362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METHODOLOGY (PARAMETER AND VARIABLES)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613149" y="2391574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2.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ORDINAL/INTERVAL SCALES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613148" y="2976349"/>
            <a:ext cx="111261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Important </a:t>
            </a: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of doing sport activity: </a:t>
            </a:r>
            <a:r>
              <a:rPr lang="en-MY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from </a:t>
            </a: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1(very disagree) to 5 (very agree)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Important of doing sport activity more than one time at </a:t>
            </a:r>
            <a:r>
              <a:rPr lang="en-MY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week : from </a:t>
            </a: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1 (very disagree) to 5 (very agree)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Performance </a:t>
            </a:r>
            <a:r>
              <a:rPr lang="en-MY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rate on sport activities: from </a:t>
            </a:r>
            <a:r>
              <a:rPr lang="en-MY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1 (very poor) to 5 (very good</a:t>
            </a:r>
            <a:r>
              <a:rPr lang="en-MY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).</a:t>
            </a:r>
            <a:endParaRPr lang="en-MY" sz="3200" b="1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1046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2.A- </a:t>
            </a:r>
            <a:r>
              <a:rPr lang="en-MY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IMPORTANCE </a:t>
            </a:r>
            <a:r>
              <a:rPr lang="en-MY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OF DOING SPORT ACTIVITY (TABLE, BOXPLOT &amp; STEM AND LEAF)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/>
          <a:stretch/>
        </p:blipFill>
        <p:spPr>
          <a:xfrm>
            <a:off x="559394" y="1582105"/>
            <a:ext cx="4909290" cy="2067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29191"/>
            <a:ext cx="4978262" cy="2762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" r="16726" b="15227"/>
          <a:stretch/>
        </p:blipFill>
        <p:spPr>
          <a:xfrm>
            <a:off x="559394" y="5106518"/>
            <a:ext cx="4137463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r="19457" b="10621"/>
          <a:stretch/>
        </p:blipFill>
        <p:spPr>
          <a:xfrm>
            <a:off x="7181232" y="4230218"/>
            <a:ext cx="4695732" cy="2476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83" r="17053"/>
          <a:stretch/>
        </p:blipFill>
        <p:spPr>
          <a:xfrm>
            <a:off x="559394" y="3623831"/>
            <a:ext cx="5151250" cy="14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337909"/>
            <a:ext cx="10494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2.B- </a:t>
            </a:r>
            <a:r>
              <a:rPr lang="en-MY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IMPORTANT </a:t>
            </a:r>
            <a:r>
              <a:rPr lang="en-MY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OF DOING SPORT ACTIVITY MORE THAN ONE TIME AT WEEK (TABLES, BOXPLOT &amp; STEM AND LEAF)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/>
          <a:stretch/>
        </p:blipFill>
        <p:spPr>
          <a:xfrm>
            <a:off x="6535799" y="4290016"/>
            <a:ext cx="5327321" cy="24221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>
          <a:xfrm>
            <a:off x="393579" y="1509097"/>
            <a:ext cx="5327388" cy="22508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06" y="1558006"/>
            <a:ext cx="4331018" cy="2610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2" r="11448"/>
          <a:stretch/>
        </p:blipFill>
        <p:spPr>
          <a:xfrm>
            <a:off x="386483" y="3636066"/>
            <a:ext cx="5280025" cy="1604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r="15302" b="13365"/>
          <a:stretch/>
        </p:blipFill>
        <p:spPr>
          <a:xfrm>
            <a:off x="386483" y="4957050"/>
            <a:ext cx="4208243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1855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2.C- </a:t>
            </a:r>
            <a:r>
              <a:rPr lang="en-MY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PERFORMANCE RATE ON SPORT ACTIVITIES (TABLES, BOXPLOT &amp; STEM AND LEAF)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36" y="1262727"/>
            <a:ext cx="5570018" cy="2830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/>
          <a:stretch/>
        </p:blipFill>
        <p:spPr>
          <a:xfrm>
            <a:off x="601525" y="1358899"/>
            <a:ext cx="5258534" cy="23243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/>
          <a:stretch/>
        </p:blipFill>
        <p:spPr>
          <a:xfrm>
            <a:off x="7391655" y="4163714"/>
            <a:ext cx="4521342" cy="25557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" r="16726" b="15227"/>
          <a:stretch/>
        </p:blipFill>
        <p:spPr>
          <a:xfrm>
            <a:off x="601525" y="5080221"/>
            <a:ext cx="4137463" cy="160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4" r="15663" b="11246"/>
          <a:stretch/>
        </p:blipFill>
        <p:spPr>
          <a:xfrm>
            <a:off x="601525" y="3779394"/>
            <a:ext cx="4892126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2DB271-D28D-4300-AC48-18F5A4827D4A}"/>
              </a:ext>
            </a:extLst>
          </p:cNvPr>
          <p:cNvSpPr txBox="1">
            <a:spLocks/>
          </p:cNvSpPr>
          <p:nvPr/>
        </p:nvSpPr>
        <p:spPr>
          <a:xfrm>
            <a:off x="1056902" y="6362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METHODOLOGY (PARAMETER AND VARIABLES)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4" y="2391574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 RATIO SCALES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625848" y="3115829"/>
            <a:ext cx="11126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Time spent on one sport session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Time spent on weekly sport session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Number of sport session in a week</a:t>
            </a:r>
            <a:endParaRPr lang="en-MY" sz="32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Cost spent on sport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Suggestion time for weekly sport activities</a:t>
            </a:r>
          </a:p>
        </p:txBody>
      </p:sp>
    </p:spTree>
    <p:extLst>
      <p:ext uri="{BB962C8B-B14F-4D97-AF65-F5344CB8AC3E}">
        <p14:creationId xmlns:p14="http://schemas.microsoft.com/office/powerpoint/2010/main" val="39766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3.A- TIME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SPENT ON ONE SPORT SESSION (TABLE, FREQUENCY DISTRIBUTION &amp; HISTOGRAM)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2"/>
          <a:stretch/>
        </p:blipFill>
        <p:spPr>
          <a:xfrm>
            <a:off x="6527800" y="1654491"/>
            <a:ext cx="5435601" cy="4711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8" r="18503"/>
          <a:stretch/>
        </p:blipFill>
        <p:spPr>
          <a:xfrm>
            <a:off x="512762" y="5008396"/>
            <a:ext cx="5849938" cy="135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2" r="41133" b="86277"/>
          <a:stretch/>
        </p:blipFill>
        <p:spPr>
          <a:xfrm>
            <a:off x="612321" y="1467777"/>
            <a:ext cx="3277653" cy="894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8"/>
          <a:stretch/>
        </p:blipFill>
        <p:spPr>
          <a:xfrm>
            <a:off x="512762" y="2559104"/>
            <a:ext cx="5010288" cy="23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m0.joe.co.uk/wp-content/uploads/2017/08/05155248/GettyImages-88016034.jpg">
            <a:extLst>
              <a:ext uri="{FF2B5EF4-FFF2-40B4-BE49-F238E27FC236}">
                <a16:creationId xmlns:a16="http://schemas.microsoft.com/office/drawing/2014/main" id="{407B9CD7-D183-4F63-A641-F20E4CEE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19"/>
            <a:ext cx="14044678" cy="910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5B75C-2618-4CF8-8439-16D79C1BC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359" y="515919"/>
            <a:ext cx="5680364" cy="98874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TEAM MEMBERS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27B7D7-53AE-4C5F-9DDA-FA5D74545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212937"/>
              </p:ext>
            </p:extLst>
          </p:nvPr>
        </p:nvGraphicFramePr>
        <p:xfrm>
          <a:off x="581359" y="2053910"/>
          <a:ext cx="6443555" cy="386791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355573">
                  <a:extLst>
                    <a:ext uri="{9D8B030D-6E8A-4147-A177-3AD203B41FA5}">
                      <a16:colId xmlns:a16="http://schemas.microsoft.com/office/drawing/2014/main" val="1820575193"/>
                    </a:ext>
                  </a:extLst>
                </a:gridCol>
                <a:gridCol w="2087982">
                  <a:extLst>
                    <a:ext uri="{9D8B030D-6E8A-4147-A177-3AD203B41FA5}">
                      <a16:colId xmlns:a16="http://schemas.microsoft.com/office/drawing/2014/main" val="4117208153"/>
                    </a:ext>
                  </a:extLst>
                </a:gridCol>
              </a:tblGrid>
              <a:tr h="8175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w Cen MT" panose="020B0602020104020603" pitchFamily="34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w Cen MT" panose="020B0602020104020603" pitchFamily="34" charset="0"/>
                        </a:rPr>
                        <a:t>MATRIC CARD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032796"/>
                  </a:ext>
                </a:extLst>
              </a:tr>
              <a:tr h="47515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Tw Cen MT" panose="020B0602020104020603" pitchFamily="34" charset="0"/>
                        </a:rPr>
                        <a:t>DARISYAM BIN DARISMAN 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w Cen MT" panose="020B0602020104020603" pitchFamily="34" charset="0"/>
                        </a:rPr>
                        <a:t>A18CS0052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598734"/>
                  </a:ext>
                </a:extLst>
              </a:tr>
              <a:tr h="475151">
                <a:tc>
                  <a:txBody>
                    <a:bodyPr/>
                    <a:lstStyle/>
                    <a:p>
                      <a:pPr algn="l"/>
                      <a:r>
                        <a:rPr lang="ms-MY" sz="2400" b="1" kern="1200" dirty="0">
                          <a:effectLst/>
                          <a:latin typeface="Tw Cen MT" panose="020B0602020104020603" pitchFamily="34" charset="0"/>
                        </a:rPr>
                        <a:t>TAN ZHI QUAN	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effectLst/>
                          <a:latin typeface="Tw Cen MT" panose="020B0602020104020603" pitchFamily="34" charset="0"/>
                        </a:rPr>
                        <a:t>A18CS0260</a:t>
                      </a:r>
                      <a:endParaRPr lang="en-US" sz="2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018430"/>
                  </a:ext>
                </a:extLst>
              </a:tr>
              <a:tr h="475151">
                <a:tc>
                  <a:txBody>
                    <a:bodyPr/>
                    <a:lstStyle/>
                    <a:p>
                      <a:pPr algn="l"/>
                      <a:r>
                        <a:rPr lang="ms-MY" sz="2400" b="1" kern="1200" dirty="0">
                          <a:effectLst/>
                          <a:latin typeface="Tw Cen MT" panose="020B0602020104020603" pitchFamily="34" charset="0"/>
                        </a:rPr>
                        <a:t>JULIA BINTI JASMIN 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effectLst/>
                          <a:latin typeface="Tw Cen MT" panose="020B0602020104020603" pitchFamily="34" charset="0"/>
                        </a:rPr>
                        <a:t>B18CS0005</a:t>
                      </a:r>
                      <a:endParaRPr lang="en-US" sz="2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686381"/>
                  </a:ext>
                </a:extLst>
              </a:tr>
              <a:tr h="475151">
                <a:tc>
                  <a:txBody>
                    <a:bodyPr/>
                    <a:lstStyle/>
                    <a:p>
                      <a:pPr algn="l"/>
                      <a:r>
                        <a:rPr lang="ms-MY" sz="2400" b="1" kern="1200" dirty="0">
                          <a:effectLst/>
                          <a:latin typeface="Tw Cen MT" panose="020B0602020104020603" pitchFamily="34" charset="0"/>
                        </a:rPr>
                        <a:t>NUR SYAWANI BINTI HAMDAN 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b="1" kern="1200" dirty="0">
                          <a:effectLst/>
                          <a:latin typeface="Tw Cen MT" panose="020B0602020104020603" pitchFamily="34" charset="0"/>
                        </a:rPr>
                        <a:t>B18CS0022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577201"/>
                  </a:ext>
                </a:extLst>
              </a:tr>
              <a:tr h="1149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effectLst/>
                          <a:latin typeface="Tw Cen MT" panose="020B0602020104020603" pitchFamily="34" charset="0"/>
                        </a:rPr>
                        <a:t>MUHAMMAD FAYYADH BIN MOHD SALEHODDIN</a:t>
                      </a:r>
                      <a:endParaRPr lang="en-US" sz="2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effectLst/>
                          <a:latin typeface="Tw Cen MT" panose="020B0602020104020603" pitchFamily="34" charset="0"/>
                        </a:rPr>
                        <a:t>A18CS0137    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6007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3.B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- TIME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SPENT ON WEEKLY SPORT SESSION (TABLE, FREQUENCY DISTRIBUTION &amp; HISTOGRAM)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4"/>
          <a:stretch/>
        </p:blipFill>
        <p:spPr>
          <a:xfrm>
            <a:off x="5048565" y="1429538"/>
            <a:ext cx="6635435" cy="5067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8" r="17298"/>
          <a:stretch/>
        </p:blipFill>
        <p:spPr>
          <a:xfrm>
            <a:off x="323267" y="5375584"/>
            <a:ext cx="4566233" cy="1108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8" b="89372"/>
          <a:stretch/>
        </p:blipFill>
        <p:spPr>
          <a:xfrm>
            <a:off x="403528" y="1478628"/>
            <a:ext cx="3147674" cy="740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7"/>
          <a:stretch/>
        </p:blipFill>
        <p:spPr>
          <a:xfrm>
            <a:off x="323267" y="2339474"/>
            <a:ext cx="4566233" cy="29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3.C - NUMBER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OF SPORT SESSIONS IN A WEEK (TABLE &amp; STEM AND LEAF)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1" y="1576129"/>
            <a:ext cx="10647419" cy="48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3.D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COST SPENT ON SPORT ACTIVITIES (TABLE &amp; SCATTER PLOT)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7" y="1478627"/>
            <a:ext cx="11341674" cy="51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3.D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COST SPENT ON SPORT ACTIVITIES (TABLE </a:t>
            </a:r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&amp; RATIO)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1609471"/>
            <a:ext cx="11471565" cy="49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1" y="401409"/>
            <a:ext cx="10494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3.E </a:t>
            </a:r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SUGGESTION </a:t>
            </a:r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TIME FOR  WEEKLY SPORT ACTIVITIES (TABLE, &amp; BOX PLOT)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5" y="1355517"/>
            <a:ext cx="11035226" cy="51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1" y="2606189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DATA ANALYSIS 1 – RELATIONSHIP BETWEEN AVERAGE TIME SPENT WITH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COLLEGE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DIFFERENCES </a:t>
            </a:r>
            <a:endParaRPr lang="en-US" sz="6000" dirty="0">
              <a:ln w="28575">
                <a:noFill/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COLLEGE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DIFFERENCES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1"/>
          <a:stretch/>
        </p:blipFill>
        <p:spPr>
          <a:xfrm>
            <a:off x="471985" y="3225242"/>
            <a:ext cx="4833858" cy="3145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98"/>
          <a:stretch/>
        </p:blipFill>
        <p:spPr>
          <a:xfrm>
            <a:off x="1280742" y="1224844"/>
            <a:ext cx="4025101" cy="1781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90" y="1224844"/>
            <a:ext cx="6221982" cy="41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COLLEGE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DIFFERENCES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619743" y="1483402"/>
            <a:ext cx="10398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from different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colleges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have different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average time spent.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mean value from each faculty is not too far different from each others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except KRP, KTC and KTR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mode of this data is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KTDI (16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median of this data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 hours.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KRP have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highest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(11.6 hours or 11 hours 36 minutes)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while students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from KDSE 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have the lowest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(4 hours).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mean for all the respondents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(60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6.6833 hours or 6 hours and 41 minutes</a:t>
            </a:r>
            <a:endParaRPr lang="en-MY" sz="28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1" y="2606189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DATA ANALYSIS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2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– RELATIONSHIP BETWEEN AVERAGE TIME SPENT WITH GENDER DIFFERENCES </a:t>
            </a:r>
            <a:endParaRPr lang="en-US" sz="6000" dirty="0">
              <a:ln w="28575">
                <a:noFill/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GENDER DIFFERENCES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9" r="23843"/>
          <a:stretch/>
        </p:blipFill>
        <p:spPr>
          <a:xfrm>
            <a:off x="519231" y="1396636"/>
            <a:ext cx="5245322" cy="165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2"/>
          <a:stretch/>
        </p:blipFill>
        <p:spPr>
          <a:xfrm>
            <a:off x="519231" y="3336983"/>
            <a:ext cx="5245322" cy="3392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/>
          <a:stretch/>
        </p:blipFill>
        <p:spPr>
          <a:xfrm>
            <a:off x="6041951" y="3313472"/>
            <a:ext cx="4040881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SPORT">
            <a:extLst>
              <a:ext uri="{FF2B5EF4-FFF2-40B4-BE49-F238E27FC236}">
                <a16:creationId xmlns:a16="http://schemas.microsoft.com/office/drawing/2014/main" id="{4A83DADD-69B4-4EB2-BD43-263B9ED9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5672" y="0"/>
            <a:ext cx="17747672" cy="74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CB5565-1C1F-4237-BF6A-14F6B3C4D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3772" y="459282"/>
            <a:ext cx="5680364" cy="98874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8BFDE-5E20-4601-BD25-D6C05AE35192}"/>
              </a:ext>
            </a:extLst>
          </p:cNvPr>
          <p:cNvSpPr/>
          <p:nvPr/>
        </p:nvSpPr>
        <p:spPr>
          <a:xfrm>
            <a:off x="5863772" y="1376584"/>
            <a:ext cx="53524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There are many sport activities done by UTM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How long time spent for their </a:t>
            </a:r>
            <a:r>
              <a:rPr lang="en-US" sz="2800" b="1" dirty="0" smtClean="0">
                <a:latin typeface="Century Gothic" panose="020B0502020202020204" pitchFamily="34" charset="0"/>
              </a:rPr>
              <a:t>sport activities?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Century Gothic" panose="020B0502020202020204" pitchFamily="34" charset="0"/>
              </a:rPr>
              <a:t>Awareness of UTM students towards sport activities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Is there variation of average time spent among colleges and </a:t>
            </a:r>
            <a:r>
              <a:rPr lang="en-US" sz="2800" b="1" dirty="0" smtClean="0">
                <a:latin typeface="Century Gothic" panose="020B0502020202020204" pitchFamily="34" charset="0"/>
              </a:rPr>
              <a:t>genders?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GENDER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DIFFERENCES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619743" y="1483402"/>
            <a:ext cx="103983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from different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genders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have different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average time spent.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mean value from each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genders difference by 4 hours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mode of this data is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male (34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median of this data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 hours.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male gender have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highest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(8.2647 hours or 8 hours 16 minutes)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while students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from female gender have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lowest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(4 .6154 hours or 4 hours 37 minutes ).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mean for all the respondents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(60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6.6833 hours or 6 hours and 41 minutes</a:t>
            </a:r>
            <a:endParaRPr lang="en-MY" sz="28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1" y="2606189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DATA ANALYSIS </a:t>
            </a:r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– RELATIONSHIP BETWEEN AVERAGE TIME SPENT WITH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PREFERRED SPORT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DIFFERENCES </a:t>
            </a:r>
            <a:endParaRPr lang="en-US" sz="6000" dirty="0">
              <a:ln w="28575">
                <a:noFill/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PREFERRED SPORT 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8" r="16874" b="-1"/>
          <a:stretch/>
        </p:blipFill>
        <p:spPr>
          <a:xfrm>
            <a:off x="6014762" y="1037783"/>
            <a:ext cx="5749085" cy="3444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7"/>
          <a:stretch/>
        </p:blipFill>
        <p:spPr>
          <a:xfrm>
            <a:off x="263144" y="1037783"/>
            <a:ext cx="5571838" cy="400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2"/>
          <a:stretch/>
        </p:blipFill>
        <p:spPr>
          <a:xfrm>
            <a:off x="6014762" y="4330441"/>
            <a:ext cx="5749085" cy="23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1028" name="Picture 4" descr="https://assets.saatchiart.com/saatchi/420360/art/1843402/988960-8.jpg">
            <a:extLst>
              <a:ext uri="{FF2B5EF4-FFF2-40B4-BE49-F238E27FC236}">
                <a16:creationId xmlns:a16="http://schemas.microsoft.com/office/drawing/2014/main" id="{07C7299D-0B49-4C47-A1D2-F137A5C2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437"/>
            <a:ext cx="12191999" cy="8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781130" y="314198"/>
            <a:ext cx="9770753" cy="8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AVERAGE TIME SPENT VS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PREFERRED SPORT </a:t>
            </a:r>
            <a:r>
              <a:rPr lang="en-US" sz="4000" dirty="0" smtClean="0">
                <a:ln w="28575"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DIFFERENCES</a:t>
            </a:r>
            <a:endParaRPr lang="en-US" sz="4000" dirty="0">
              <a:ln w="28575"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619743" y="1483402"/>
            <a:ext cx="103983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different preferred sport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have different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average time spent.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mode of this data is from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football (12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median of this data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 hours.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Students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that are playing basketball have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highest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(11 hours)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while students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that are jogging have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lowest mean value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(4 hours).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The mean for all the respondents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(60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respondents) is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6.6833 hours or 6 hours and 41 minutes</a:t>
            </a:r>
            <a:endParaRPr lang="en-MY" sz="28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AFC3-A802-4703-8E8A-4CA533A3C1E9}"/>
              </a:ext>
            </a:extLst>
          </p:cNvPr>
          <p:cNvSpPr txBox="1">
            <a:spLocks/>
          </p:cNvSpPr>
          <p:nvPr/>
        </p:nvSpPr>
        <p:spPr>
          <a:xfrm>
            <a:off x="1209302" y="7886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 OF DATA COLLECTION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D8D4B-B052-4362-ADD0-A8B5C00E7D84}"/>
              </a:ext>
            </a:extLst>
          </p:cNvPr>
          <p:cNvSpPr/>
          <p:nvPr/>
        </p:nvSpPr>
        <p:spPr>
          <a:xfrm>
            <a:off x="1209303" y="31914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BCCAF-F25D-4333-91B7-1F34B00CDE20}"/>
              </a:ext>
            </a:extLst>
          </p:cNvPr>
          <p:cNvSpPr/>
          <p:nvPr/>
        </p:nvSpPr>
        <p:spPr>
          <a:xfrm>
            <a:off x="1209302" y="34685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BFABD41-C185-4716-9A6B-5FC803C319E1}"/>
              </a:ext>
            </a:extLst>
          </p:cNvPr>
          <p:cNvSpPr txBox="1">
            <a:spLocks/>
          </p:cNvSpPr>
          <p:nvPr/>
        </p:nvSpPr>
        <p:spPr>
          <a:xfrm>
            <a:off x="1056902" y="6362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RESULT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8A82F9-BE83-434A-82BD-F4FF8C9808A8}"/>
              </a:ext>
            </a:extLst>
          </p:cNvPr>
          <p:cNvSpPr/>
          <p:nvPr/>
        </p:nvSpPr>
        <p:spPr>
          <a:xfrm>
            <a:off x="1056902" y="3316161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Google Forms</a:t>
            </a:r>
          </a:p>
        </p:txBody>
      </p:sp>
      <p:pic>
        <p:nvPicPr>
          <p:cNvPr id="2050" name="Picture 2" descr="https://cdnb.artstation.com/p/assets/images/images/001/743/295/large/gaetan-weltzer-gaming-painting-1-halo-final-1920.jpg?1452089501">
            <a:extLst>
              <a:ext uri="{FF2B5EF4-FFF2-40B4-BE49-F238E27FC236}">
                <a16:creationId xmlns:a16="http://schemas.microsoft.com/office/drawing/2014/main" id="{DC3C86ED-7459-463D-B580-1212936F6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27DABD-92A6-4B34-A895-DED8D2E65E20}"/>
              </a:ext>
            </a:extLst>
          </p:cNvPr>
          <p:cNvSpPr txBox="1">
            <a:spLocks/>
          </p:cNvSpPr>
          <p:nvPr/>
        </p:nvSpPr>
        <p:spPr>
          <a:xfrm>
            <a:off x="1056901" y="148712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CONCLUSION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489292-1878-43D5-A9B2-A8ADE562F65C}"/>
              </a:ext>
            </a:extLst>
          </p:cNvPr>
          <p:cNvSpPr/>
          <p:nvPr/>
        </p:nvSpPr>
        <p:spPr>
          <a:xfrm>
            <a:off x="904501" y="1371864"/>
            <a:ext cx="92192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Average time spent for weekly sport activities by UTM students is 6 hours and 41 minutes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Students from KRP, male gender or playing basketball had spend most average time on weekly sport activities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Students from KDSE, female gender or jogging had spend least average time on weekly sport activities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By average, UTM students agree that weekly sport activities has to be more than one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By average, UTM students are good in performance on sport activities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pexels.com/photos/207779/pexels-photo-207779.jpeg?auto=compress&amp;cs=tinysrgb&amp;dpr=2&amp;h=750&amp;w=1260">
            <a:extLst>
              <a:ext uri="{FF2B5EF4-FFF2-40B4-BE49-F238E27FC236}">
                <a16:creationId xmlns:a16="http://schemas.microsoft.com/office/drawing/2014/main" id="{510D180C-6017-4738-8324-79975087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75771"/>
            <a:ext cx="12607636" cy="71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9DD9DC-6B84-4319-92E0-C1BD794F54E0}"/>
              </a:ext>
            </a:extLst>
          </p:cNvPr>
          <p:cNvSpPr txBox="1">
            <a:spLocks/>
          </p:cNvSpPr>
          <p:nvPr/>
        </p:nvSpPr>
        <p:spPr>
          <a:xfrm>
            <a:off x="560779" y="682361"/>
            <a:ext cx="5680364" cy="98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rgbClr val="FFFF00"/>
                </a:solidFill>
                <a:latin typeface="Franklin Gothic Demi Cond" panose="020B0706030402020204" pitchFamily="34" charset="0"/>
              </a:rPr>
              <a:t>OBJECTIVES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AE4DA8-B562-46A6-A1A7-43EEA7F1333C}"/>
              </a:ext>
            </a:extLst>
          </p:cNvPr>
          <p:cNvSpPr/>
          <p:nvPr/>
        </p:nvSpPr>
        <p:spPr>
          <a:xfrm>
            <a:off x="560779" y="2122255"/>
            <a:ext cx="61811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Determine the time taken for one and weekly sport session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Determine r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ating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 students towards sport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activities importance and their performance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Determine the relationship between the average of time spent with gender, college and preferred sport differences</a:t>
            </a:r>
          </a:p>
        </p:txBody>
      </p:sp>
    </p:spTree>
    <p:extLst>
      <p:ext uri="{BB962C8B-B14F-4D97-AF65-F5344CB8AC3E}">
        <p14:creationId xmlns:p14="http://schemas.microsoft.com/office/powerpoint/2010/main" val="762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2DB271-D28D-4300-AC48-18F5A4827D4A}"/>
              </a:ext>
            </a:extLst>
          </p:cNvPr>
          <p:cNvSpPr txBox="1">
            <a:spLocks/>
          </p:cNvSpPr>
          <p:nvPr/>
        </p:nvSpPr>
        <p:spPr>
          <a:xfrm>
            <a:off x="1027875" y="770852"/>
            <a:ext cx="8539678" cy="98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METHODOLOGY (SAMPLE)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27875" y="2530445"/>
            <a:ext cx="92192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Our sample: </a:t>
            </a:r>
            <a:r>
              <a:rPr lang="en-US" sz="32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60 UTM </a:t>
            </a:r>
            <a:r>
              <a:rPr lang="en-US" sz="32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Type of data: Primary data</a:t>
            </a: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More convenient to spread and share our questionnaire and collect </a:t>
            </a:r>
            <a:r>
              <a:rPr lang="en-US" sz="3200" b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425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2DB271-D28D-4300-AC48-18F5A4827D4A}"/>
              </a:ext>
            </a:extLst>
          </p:cNvPr>
          <p:cNvSpPr txBox="1">
            <a:spLocks/>
          </p:cNvSpPr>
          <p:nvPr/>
        </p:nvSpPr>
        <p:spPr>
          <a:xfrm>
            <a:off x="1027875" y="1039794"/>
            <a:ext cx="8539678" cy="98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METHODOLOGY </a:t>
            </a:r>
            <a:r>
              <a:rPr lang="en-US" sz="6000" dirty="0" smtClean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(DATA COLLECTION)</a:t>
            </a:r>
            <a:endParaRPr lang="en-US" sz="6000" dirty="0">
              <a:ln w="28575">
                <a:noFill/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27875" y="2530445"/>
            <a:ext cx="9219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Use Google form platform to collect the data and spread the links to the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Blast through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Whatsapp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groups </a:t>
            </a:r>
          </a:p>
        </p:txBody>
      </p:sp>
    </p:spTree>
    <p:extLst>
      <p:ext uri="{BB962C8B-B14F-4D97-AF65-F5344CB8AC3E}">
        <p14:creationId xmlns:p14="http://schemas.microsoft.com/office/powerpoint/2010/main" val="20369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3" y="1042495"/>
            <a:ext cx="5779260" cy="4773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97" y="1042495"/>
            <a:ext cx="5101210" cy="47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5964"/>
            <a:ext cx="5259612" cy="487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7812"/>
          <a:stretch/>
        </p:blipFill>
        <p:spPr>
          <a:xfrm>
            <a:off x="5983942" y="1225964"/>
            <a:ext cx="5567082" cy="48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Art Of The Run Movin Shoes Running Art">
            <a:extLst>
              <a:ext uri="{FF2B5EF4-FFF2-40B4-BE49-F238E27FC236}">
                <a16:creationId xmlns:a16="http://schemas.microsoft.com/office/drawing/2014/main" id="{F7C96C06-6F82-4A16-AEEB-4FEF0FA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2DB271-D28D-4300-AC48-18F5A4827D4A}"/>
              </a:ext>
            </a:extLst>
          </p:cNvPr>
          <p:cNvSpPr txBox="1">
            <a:spLocks/>
          </p:cNvSpPr>
          <p:nvPr/>
        </p:nvSpPr>
        <p:spPr>
          <a:xfrm>
            <a:off x="1056902" y="636267"/>
            <a:ext cx="9770753" cy="1755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METHODOLOGY (PARAMETER AND VARIABLES)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D738B-F5C8-43A9-901F-0CCFCF8F73B6}"/>
              </a:ext>
            </a:extLst>
          </p:cNvPr>
          <p:cNvSpPr/>
          <p:nvPr/>
        </p:nvSpPr>
        <p:spPr>
          <a:xfrm>
            <a:off x="1056904" y="2391574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NOMINAL SCALES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64903-10E7-4168-8B96-D205267106C2}"/>
              </a:ext>
            </a:extLst>
          </p:cNvPr>
          <p:cNvSpPr/>
          <p:nvPr/>
        </p:nvSpPr>
        <p:spPr>
          <a:xfrm>
            <a:off x="1056903" y="3039056"/>
            <a:ext cx="921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99422-5C70-4278-B845-F4E4E465AC1B}"/>
              </a:ext>
            </a:extLst>
          </p:cNvPr>
          <p:cNvSpPr/>
          <p:nvPr/>
        </p:nvSpPr>
        <p:spPr>
          <a:xfrm>
            <a:off x="1056902" y="2976349"/>
            <a:ext cx="92192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Student’s </a:t>
            </a:r>
            <a:r>
              <a:rPr lang="en-MY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college: KTDI, KDOJ, KTC, K9&amp;K10, KTF, KTR, KTHO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Gender: Either male or female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Preferred sport: The preferred sport are jogging, badminton, netball, football/futsal, volleyball, basketball, rugby, tennis, PUBG, hockey, Frisbee and </a:t>
            </a:r>
            <a:r>
              <a:rPr lang="en-MY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e-Sport</a:t>
            </a:r>
            <a:endParaRPr lang="en-MY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1011</Words>
  <Application>Microsoft Office PowerPoint</Application>
  <PresentationFormat>Widescreen</PresentationFormat>
  <Paragraphs>118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Bahnschrift SemiBold SemiConden</vt:lpstr>
      <vt:lpstr>Calibri</vt:lpstr>
      <vt:lpstr>Calibri Light</vt:lpstr>
      <vt:lpstr>Century Gothic</vt:lpstr>
      <vt:lpstr>Franklin Gothic Demi Cond</vt:lpstr>
      <vt:lpstr>Gill Sans MT</vt:lpstr>
      <vt:lpstr>Impact</vt:lpstr>
      <vt:lpstr>Times New Roman</vt:lpstr>
      <vt:lpstr>Tw Cen MT</vt:lpstr>
      <vt:lpstr>1_Office Theme</vt:lpstr>
      <vt:lpstr>Badge</vt:lpstr>
      <vt:lpstr>AVERAGE TIME SPENT ON WEEKLY SPORT ACTIVITIES</vt:lpstr>
      <vt:lpstr>TEAM MEMBERS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ACTIVITES</dc:title>
  <dc:creator>Syam Risman</dc:creator>
  <cp:lastModifiedBy>Syam</cp:lastModifiedBy>
  <cp:revision>92</cp:revision>
  <dcterms:created xsi:type="dcterms:W3CDTF">2019-03-17T13:45:05Z</dcterms:created>
  <dcterms:modified xsi:type="dcterms:W3CDTF">2019-03-19T15:43:41Z</dcterms:modified>
</cp:coreProperties>
</file>