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6"/>
  </p:notesMasterIdLst>
  <p:sldIdLst>
    <p:sldId id="327" r:id="rId3"/>
    <p:sldId id="360" r:id="rId4"/>
    <p:sldId id="361" r:id="rId5"/>
    <p:sldId id="362" r:id="rId6"/>
    <p:sldId id="363" r:id="rId7"/>
    <p:sldId id="364" r:id="rId8"/>
    <p:sldId id="365" r:id="rId9"/>
    <p:sldId id="366" r:id="rId10"/>
    <p:sldId id="367" r:id="rId11"/>
    <p:sldId id="368" r:id="rId12"/>
    <p:sldId id="369" r:id="rId13"/>
    <p:sldId id="370" r:id="rId14"/>
    <p:sldId id="371" r:id="rId15"/>
    <p:sldId id="372" r:id="rId17"/>
    <p:sldId id="373" r:id="rId18"/>
    <p:sldId id="374" r:id="rId19"/>
    <p:sldId id="375" r:id="rId20"/>
    <p:sldId id="376" r:id="rId21"/>
    <p:sldId id="377" r:id="rId22"/>
    <p:sldId id="378" r:id="rId23"/>
    <p:sldId id="379" r:id="rId24"/>
    <p:sldId id="380" r:id="rId25"/>
    <p:sldId id="381" r:id="rId26"/>
    <p:sldId id="382" r:id="rId27"/>
    <p:sldId id="383" r:id="rId28"/>
    <p:sldId id="384" r:id="rId29"/>
    <p:sldId id="385" r:id="rId30"/>
    <p:sldId id="386" r:id="rId31"/>
    <p:sldId id="387" r:id="rId32"/>
    <p:sldId id="388" r:id="rId33"/>
    <p:sldId id="389" r:id="rId34"/>
    <p:sldId id="390" r:id="rId35"/>
    <p:sldId id="391" r:id="rId36"/>
    <p:sldId id="392" r:id="rId37"/>
    <p:sldId id="393" r:id="rId38"/>
    <p:sldId id="394" r:id="rId39"/>
    <p:sldId id="395" r:id="rId40"/>
    <p:sldId id="396" r:id="rId41"/>
    <p:sldId id="397" r:id="rId42"/>
    <p:sldId id="398" r:id="rId43"/>
    <p:sldId id="399" r:id="rId44"/>
    <p:sldId id="400" r:id="rId45"/>
    <p:sldId id="401" r:id="rId46"/>
    <p:sldId id="402" r:id="rId47"/>
    <p:sldId id="403" r:id="rId48"/>
    <p:sldId id="404" r:id="rId49"/>
    <p:sldId id="405" r:id="rId50"/>
    <p:sldId id="406" r:id="rId51"/>
    <p:sldId id="261" r:id="rId52"/>
  </p:sldIdLst>
  <p:sldSz cx="9144000" cy="6858000" type="screen4x3"/>
  <p:notesSz cx="9144000" cy="6858000"/>
  <p:defaultTextStyle>
    <a:defPPr>
      <a:defRPr lang="en-US"/>
    </a:defPPr>
    <a:lvl1pPr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4572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9144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3716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18288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103C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125E5076-3810-47DD-B79F-674D7AD40C01}" styleName="深色样式 1 - 强调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2D5ABB26-0587-4C30-8999-92F81FD0307C}" styleName="无样式，无网格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00" autoAdjust="0"/>
    <p:restoredTop sz="94660"/>
  </p:normalViewPr>
  <p:slideViewPr>
    <p:cSldViewPr snapToGrid="0">
      <p:cViewPr varScale="1">
        <p:scale>
          <a:sx n="84" d="100"/>
          <a:sy n="84" d="100"/>
        </p:scale>
        <p:origin x="1152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5" Type="http://schemas.openxmlformats.org/officeDocument/2006/relationships/tableStyles" Target="tableStyles.xml"/><Relationship Id="rId54" Type="http://schemas.openxmlformats.org/officeDocument/2006/relationships/viewProps" Target="viewProps.xml"/><Relationship Id="rId53" Type="http://schemas.openxmlformats.org/officeDocument/2006/relationships/presProps" Target="presProps.xml"/><Relationship Id="rId52" Type="http://schemas.openxmlformats.org/officeDocument/2006/relationships/slide" Target="slides/slide49.xml"/><Relationship Id="rId51" Type="http://schemas.openxmlformats.org/officeDocument/2006/relationships/slide" Target="slides/slide48.xml"/><Relationship Id="rId50" Type="http://schemas.openxmlformats.org/officeDocument/2006/relationships/slide" Target="slides/slide47.xml"/><Relationship Id="rId5" Type="http://schemas.openxmlformats.org/officeDocument/2006/relationships/slide" Target="slides/slide3.xml"/><Relationship Id="rId49" Type="http://schemas.openxmlformats.org/officeDocument/2006/relationships/slide" Target="slides/slide46.xml"/><Relationship Id="rId48" Type="http://schemas.openxmlformats.org/officeDocument/2006/relationships/slide" Target="slides/slide45.xml"/><Relationship Id="rId47" Type="http://schemas.openxmlformats.org/officeDocument/2006/relationships/slide" Target="slides/slide44.xml"/><Relationship Id="rId46" Type="http://schemas.openxmlformats.org/officeDocument/2006/relationships/slide" Target="slides/slide43.xml"/><Relationship Id="rId45" Type="http://schemas.openxmlformats.org/officeDocument/2006/relationships/slide" Target="slides/slide42.xml"/><Relationship Id="rId44" Type="http://schemas.openxmlformats.org/officeDocument/2006/relationships/slide" Target="slides/slide41.xml"/><Relationship Id="rId43" Type="http://schemas.openxmlformats.org/officeDocument/2006/relationships/slide" Target="slides/slide40.xml"/><Relationship Id="rId42" Type="http://schemas.openxmlformats.org/officeDocument/2006/relationships/slide" Target="slides/slide39.xml"/><Relationship Id="rId41" Type="http://schemas.openxmlformats.org/officeDocument/2006/relationships/slide" Target="slides/slide38.xml"/><Relationship Id="rId40" Type="http://schemas.openxmlformats.org/officeDocument/2006/relationships/slide" Target="slides/slide37.xml"/><Relationship Id="rId4" Type="http://schemas.openxmlformats.org/officeDocument/2006/relationships/slide" Target="slides/slide2.xml"/><Relationship Id="rId39" Type="http://schemas.openxmlformats.org/officeDocument/2006/relationships/slide" Target="slides/slide36.xml"/><Relationship Id="rId38" Type="http://schemas.openxmlformats.org/officeDocument/2006/relationships/slide" Target="slides/slide35.xml"/><Relationship Id="rId37" Type="http://schemas.openxmlformats.org/officeDocument/2006/relationships/slide" Target="slides/slide34.xml"/><Relationship Id="rId36" Type="http://schemas.openxmlformats.org/officeDocument/2006/relationships/slide" Target="slides/slide33.xml"/><Relationship Id="rId35" Type="http://schemas.openxmlformats.org/officeDocument/2006/relationships/slide" Target="slides/slide32.xml"/><Relationship Id="rId34" Type="http://schemas.openxmlformats.org/officeDocument/2006/relationships/slide" Target="slides/slide31.xml"/><Relationship Id="rId33" Type="http://schemas.openxmlformats.org/officeDocument/2006/relationships/slide" Target="slides/slide30.xml"/><Relationship Id="rId32" Type="http://schemas.openxmlformats.org/officeDocument/2006/relationships/slide" Target="slides/slide29.xml"/><Relationship Id="rId31" Type="http://schemas.openxmlformats.org/officeDocument/2006/relationships/slide" Target="slides/slide28.xml"/><Relationship Id="rId30" Type="http://schemas.openxmlformats.org/officeDocument/2006/relationships/slide" Target="slides/slide27.xml"/><Relationship Id="rId3" Type="http://schemas.openxmlformats.org/officeDocument/2006/relationships/slide" Target="slides/slide1.xml"/><Relationship Id="rId29" Type="http://schemas.openxmlformats.org/officeDocument/2006/relationships/slide" Target="slides/slide26.xml"/><Relationship Id="rId28" Type="http://schemas.openxmlformats.org/officeDocument/2006/relationships/slide" Target="slides/slide25.xml"/><Relationship Id="rId27" Type="http://schemas.openxmlformats.org/officeDocument/2006/relationships/slide" Target="slides/slide24.xml"/><Relationship Id="rId26" Type="http://schemas.openxmlformats.org/officeDocument/2006/relationships/slide" Target="slides/slide23.xml"/><Relationship Id="rId25" Type="http://schemas.openxmlformats.org/officeDocument/2006/relationships/slide" Target="slides/slide22.xml"/><Relationship Id="rId24" Type="http://schemas.openxmlformats.org/officeDocument/2006/relationships/slide" Target="slides/slide21.xml"/><Relationship Id="rId23" Type="http://schemas.openxmlformats.org/officeDocument/2006/relationships/slide" Target="slides/slide20.xml"/><Relationship Id="rId22" Type="http://schemas.openxmlformats.org/officeDocument/2006/relationships/slide" Target="slides/slide19.xml"/><Relationship Id="rId21" Type="http://schemas.openxmlformats.org/officeDocument/2006/relationships/slide" Target="slides/slide18.xml"/><Relationship Id="rId20" Type="http://schemas.openxmlformats.org/officeDocument/2006/relationships/slide" Target="slides/slide17.xml"/><Relationship Id="rId2" Type="http://schemas.openxmlformats.org/officeDocument/2006/relationships/theme" Target="theme/theme1.xml"/><Relationship Id="rId19" Type="http://schemas.openxmlformats.org/officeDocument/2006/relationships/slide" Target="slides/slide16.xml"/><Relationship Id="rId18" Type="http://schemas.openxmlformats.org/officeDocument/2006/relationships/slide" Target="slides/slide15.xml"/><Relationship Id="rId17" Type="http://schemas.openxmlformats.org/officeDocument/2006/relationships/slide" Target="slides/slide14.xml"/><Relationship Id="rId16" Type="http://schemas.openxmlformats.org/officeDocument/2006/relationships/notesMaster" Target="notesMasters/notesMaster1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5283200" cy="25806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6905979" y="0"/>
            <a:ext cx="5283200" cy="25806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FD42F7-718C-4B98-AAEC-167E6DDD60A7}" type="datetimeFigureOut">
              <a:rPr lang="en-US" smtClean="0"/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552950" y="642938"/>
            <a:ext cx="3086100" cy="1735931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1219200" y="2475309"/>
            <a:ext cx="9753600" cy="202525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4885432"/>
            <a:ext cx="5283200" cy="25806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6905979" y="4885432"/>
            <a:ext cx="5283200" cy="25806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1B2AA4F-B828-4D7C-AFD3-893933DAFCB4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3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7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2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5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6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8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Slide Image Placeholder 1"/>
          <p:cNvSpPr/>
          <p:nvPr>
            <p:ph type="sldImg" idx="2"/>
          </p:nvPr>
        </p:nvSpPr>
        <p:spPr/>
      </p:sp>
      <p:sp>
        <p:nvSpPr>
          <p:cNvPr id="3" name="Text Placeholder 2"/>
          <p:cNvSpPr/>
          <p:nvPr>
            <p:ph type="body" idx="3"/>
          </p:nvPr>
        </p:nvSpPr>
        <p:spPr/>
        <p:txBody>
          <a:bodyPr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Slide Image Placeholder 1"/>
          <p:cNvSpPr/>
          <p:nvPr>
            <p:ph type="sldImg" idx="2"/>
          </p:nvPr>
        </p:nvSpPr>
        <p:spPr/>
      </p:sp>
      <p:sp>
        <p:nvSpPr>
          <p:cNvPr id="3" name="Text Placeholder 2"/>
          <p:cNvSpPr/>
          <p:nvPr>
            <p:ph type="body" idx="3"/>
          </p:nvPr>
        </p:nvSpPr>
        <p:spPr/>
        <p:txBody>
          <a:bodyPr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Slide Image Placeholder 1"/>
          <p:cNvSpPr/>
          <p:nvPr>
            <p:ph type="sldImg" idx="2"/>
          </p:nvPr>
        </p:nvSpPr>
        <p:spPr/>
      </p:sp>
      <p:sp>
        <p:nvSpPr>
          <p:cNvPr id="3" name="Text Placeholder 2"/>
          <p:cNvSpPr/>
          <p:nvPr>
            <p:ph type="body" idx="3"/>
          </p:nvPr>
        </p:nvSpPr>
        <p:spPr/>
        <p:txBody>
          <a:bodyPr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Slide Image Placeholder 1"/>
          <p:cNvSpPr/>
          <p:nvPr>
            <p:ph type="sldImg" idx="2"/>
          </p:nvPr>
        </p:nvSpPr>
        <p:spPr/>
      </p:sp>
      <p:sp>
        <p:nvSpPr>
          <p:cNvPr id="3" name="Text Placeholder 2"/>
          <p:cNvSpPr/>
          <p:nvPr>
            <p:ph type="body" idx="3"/>
          </p:nvPr>
        </p:nvSpPr>
        <p:spPr/>
        <p:txBody>
          <a:bodyPr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Slide Image Placeholder 1"/>
          <p:cNvSpPr/>
          <p:nvPr>
            <p:ph type="sldImg" idx="2"/>
          </p:nvPr>
        </p:nvSpPr>
        <p:spPr/>
      </p:sp>
      <p:sp>
        <p:nvSpPr>
          <p:cNvPr id="3" name="Text Placeholder 2"/>
          <p:cNvSpPr/>
          <p:nvPr>
            <p:ph type="body" idx="3"/>
          </p:nvPr>
        </p:nvSpPr>
        <p:spPr/>
        <p:txBody>
          <a:bodyPr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Slide Image Placeholder 1"/>
          <p:cNvSpPr/>
          <p:nvPr>
            <p:ph type="sldImg" idx="2"/>
          </p:nvPr>
        </p:nvSpPr>
        <p:spPr/>
      </p:sp>
      <p:sp>
        <p:nvSpPr>
          <p:cNvPr id="3" name="Text Placeholder 2"/>
          <p:cNvSpPr/>
          <p:nvPr>
            <p:ph type="body" idx="3"/>
          </p:nvPr>
        </p:nvSpPr>
        <p:spPr/>
        <p:txBody>
          <a:bodyPr/>
          <a:p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Slide Image Placeholder 1"/>
          <p:cNvSpPr/>
          <p:nvPr>
            <p:ph type="sldImg" idx="2"/>
          </p:nvPr>
        </p:nvSpPr>
        <p:spPr/>
      </p:sp>
      <p:sp>
        <p:nvSpPr>
          <p:cNvPr id="3" name="Text Placeholder 2"/>
          <p:cNvSpPr/>
          <p:nvPr>
            <p:ph type="body" idx="3"/>
          </p:nvPr>
        </p:nvSpPr>
        <p:spPr/>
        <p:txBody>
          <a:bodyPr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6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4E86D0-00B8-498F-8E4C-219892A27693}" type="datetimeFigureOut">
              <a:rPr lang="en-US"/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FA445A4-5FC6-4F23-964B-E4A2483D6C7E}" type="slidenum">
              <a:rPr lang="en-US" altLang="en-US"/>
            </a:fld>
            <a:endParaRPr lang="en-US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85FE40-C599-4BC6-B3B0-FA1F50923F22}" type="datetimeFigureOut">
              <a:rPr lang="en-US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87599A9-7ABE-4519-B421-755BCB157418}" type="slidenum">
              <a:rPr lang="en-US" altLang="en-US"/>
            </a:fld>
            <a:endParaRPr lang="en-US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6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314E3A-2B95-450C-8127-EF7F819F0C02}" type="datetimeFigureOut">
              <a:rPr lang="en-US"/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24CB461-F491-4AB5-AF61-62002CFE3FB6}" type="slidenum">
              <a:rPr lang="en-US" altLang="en-US"/>
            </a:fld>
            <a:endParaRPr lang="en-US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6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CE6D50-1CAF-43F8-B15D-860983980F83}" type="datetimeFigureOut">
              <a:rPr lang="en-US"/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9A5AE67-C5BC-4675-947C-AE286544551D}" type="slidenum">
              <a:rPr lang="en-US" altLang="en-US"/>
            </a:fld>
            <a:endParaRPr lang="en-US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6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993BD9-827F-4896-BBAF-F6EAD087C315}" type="datetimeFigureOut">
              <a:rPr lang="en-US"/>
            </a:fld>
            <a:endParaRPr lang="en-US"/>
          </a:p>
        </p:txBody>
      </p:sp>
      <p:sp>
        <p:nvSpPr>
          <p:cNvPr id="4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36100B7-537A-4DEB-A165-13EF52143DFA}" type="slidenum">
              <a:rPr lang="en-US" altLang="en-US"/>
            </a:fld>
            <a:endParaRPr lang="en-US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6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CB0A82-E68E-4439-ABF5-08D920A1C7EF}" type="datetimeFigureOut">
              <a:rPr lang="en-US"/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D142E13-D6B2-42DA-99DE-C3263503B50D}" type="slidenum">
              <a:rPr lang="en-US" altLang="en-US"/>
            </a:fld>
            <a:endParaRPr lang="en-US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6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947376-67C2-4F26-BDBA-2E3A71E203DF}" type="datetimeFigureOut">
              <a:rPr lang="en-US"/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FA398E4-AEB2-4F3B-B7A0-99814170A5EC}" type="slidenum">
              <a:rPr lang="en-US" altLang="en-US"/>
            </a:fld>
            <a:endParaRPr lang="en-US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D5FCC7-C620-4A76-B7E9-6C8FDAFD3453}" type="datetimeFigureOut">
              <a:rPr lang="en-US"/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9720EB4-A26A-4A4E-9D5F-D86396BC7D93}" type="slidenum">
              <a:rPr lang="en-US" altLang="en-US"/>
            </a:fld>
            <a:endParaRPr lang="en-US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07E79E-4B58-47D2-875C-C99B5B8313DA}" type="datetimeFigureOut">
              <a:rPr lang="en-US"/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A41C389-2280-4B89-8DD4-B6812898F818}" type="slidenum">
              <a:rPr lang="en-US" altLang="en-US"/>
            </a:fld>
            <a:endParaRPr lang="en-US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5F93AC-67DD-4E15-A238-162E949EBB75}" type="datetimeFigureOut">
              <a:rPr lang="en-US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38B6D26-E438-45D9-B6CC-3D287B577F21}" type="slidenum">
              <a:rPr lang="en-US" altLang="en-US"/>
            </a:fld>
            <a:endParaRPr lang="en-US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1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 noChangeArrowheads="1"/>
          </p:cNvSpPr>
          <p:nvPr>
            <p:ph type="title"/>
          </p:nvPr>
        </p:nvSpPr>
        <p:spPr bwMode="auto"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en-US" altLang="en-US" smtClean="0"/>
              <a:t>Click to edit Master title style</a:t>
            </a:r>
            <a:endParaRPr lang="en-US" altLang="en-US" smtClean="0"/>
          </a:p>
        </p:txBody>
      </p:sp>
      <p:sp>
        <p:nvSpPr>
          <p:cNvPr id="1027" name="Text Placeholder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en-US" altLang="en-US" smtClean="0"/>
              <a:t>Edit Master text styles</a:t>
            </a:r>
            <a:endParaRPr lang="en-US" altLang="en-US" smtClean="0"/>
          </a:p>
          <a:p>
            <a:pPr lvl="1"/>
            <a:r>
              <a:rPr lang="en-US" altLang="en-US" smtClean="0"/>
              <a:t>Second level</a:t>
            </a:r>
            <a:endParaRPr lang="en-US" altLang="en-US" smtClean="0"/>
          </a:p>
          <a:p>
            <a:pPr lvl="2"/>
            <a:r>
              <a:rPr lang="en-US" altLang="en-US" smtClean="0"/>
              <a:t>Third level</a:t>
            </a:r>
            <a:endParaRPr lang="en-US" altLang="en-US" smtClean="0"/>
          </a:p>
          <a:p>
            <a:pPr lvl="3"/>
            <a:r>
              <a:rPr lang="en-US" altLang="en-US" smtClean="0"/>
              <a:t>Fourth level</a:t>
            </a:r>
            <a:endParaRPr lang="en-US" altLang="en-US" smtClean="0"/>
          </a:p>
          <a:p>
            <a:pPr lvl="4"/>
            <a:r>
              <a:rPr lang="en-US" altLang="en-US" smtClean="0"/>
              <a:t>Fifth level</a:t>
            </a:r>
            <a:endParaRPr lang="en-US" alt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D6E1DF1A-8D18-4534-B472-62FDF777B033}" type="datetimeFigureOut">
              <a:rPr lang="en-US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/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fld id="{51AB1786-ABDD-49EF-A4B9-4345C4EB55D4}" type="slidenum">
              <a:rPr lang="en-US" altLang="en-US"/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10.png"/><Relationship Id="rId1" Type="http://schemas.openxmlformats.org/officeDocument/2006/relationships/image" Target="../media/image9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1.png"/></Relationships>
</file>

<file path=ppt/slides/_rels/slide13.xml.rels><?xml version="1.0" encoding="UTF-8" standalone="yes"?>
<Relationships xmlns="http://schemas.openxmlformats.org/package/2006/relationships"><Relationship Id="rId5" Type="http://schemas.openxmlformats.org/officeDocument/2006/relationships/notesSlide" Target="../notesSlides/notesSlide1.xml"/><Relationship Id="rId4" Type="http://schemas.openxmlformats.org/officeDocument/2006/relationships/slideLayout" Target="../slideLayouts/slideLayout2.xml"/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image" Target="../media/image12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5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6.png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7.png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8.png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8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 noChangeArrowheads="1"/>
          </p:cNvSpPr>
          <p:nvPr/>
        </p:nvSpPr>
        <p:spPr bwMode="auto">
          <a:xfrm>
            <a:off x="1949450" y="3708400"/>
            <a:ext cx="5772150" cy="12141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685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defTabSz="914400" eaLnBrk="1" hangingPunct="1">
              <a:spcBef>
                <a:spcPct val="0"/>
              </a:spcBef>
              <a:buFontTx/>
              <a:buNone/>
            </a:pPr>
            <a:r>
              <a:rPr lang="en-MY" sz="2000" b="1" spc="-5" dirty="0">
                <a:gradFill>
                  <a:gsLst>
                    <a:gs pos="0">
                      <a:srgbClr val="E30000"/>
                    </a:gs>
                    <a:gs pos="100000">
                      <a:srgbClr val="760303"/>
                    </a:gs>
                  </a:gsLst>
                  <a:lin scaled="0"/>
                </a:gradFill>
                <a:sym typeface="+mn-ea"/>
              </a:rPr>
              <a:t>Chapter 07 -</a:t>
            </a:r>
            <a:endParaRPr lang="en-MY" sz="2000" b="1" spc="-5" dirty="0">
              <a:gradFill>
                <a:gsLst>
                  <a:gs pos="0">
                    <a:srgbClr val="E30000"/>
                  </a:gs>
                  <a:gs pos="100000">
                    <a:srgbClr val="760303"/>
                  </a:gs>
                </a:gsLst>
                <a:lin scaled="0"/>
              </a:gradFill>
              <a:sym typeface="+mn-ea"/>
            </a:endParaRPr>
          </a:p>
          <a:p>
            <a:pPr algn="ctr" defTabSz="914400" eaLnBrk="1" hangingPunct="1">
              <a:spcBef>
                <a:spcPct val="0"/>
              </a:spcBef>
              <a:buFontTx/>
              <a:buNone/>
            </a:pPr>
            <a:r>
              <a:rPr sz="6600" b="1" spc="-5" dirty="0">
                <a:gradFill>
                  <a:gsLst>
                    <a:gs pos="0">
                      <a:srgbClr val="E30000"/>
                    </a:gs>
                    <a:gs pos="100000">
                      <a:srgbClr val="760303"/>
                    </a:gs>
                  </a:gsLst>
                  <a:lin scaled="0"/>
                </a:gradFill>
                <a:sym typeface="+mn-ea"/>
              </a:rPr>
              <a:t>Linked</a:t>
            </a:r>
            <a:r>
              <a:rPr sz="6600" b="1" spc="-25" dirty="0">
                <a:gradFill>
                  <a:gsLst>
                    <a:gs pos="0">
                      <a:srgbClr val="E30000"/>
                    </a:gs>
                    <a:gs pos="100000">
                      <a:srgbClr val="760303"/>
                    </a:gs>
                  </a:gsLst>
                  <a:lin scaled="0"/>
                </a:gradFill>
                <a:sym typeface="+mn-ea"/>
              </a:rPr>
              <a:t> </a:t>
            </a:r>
            <a:r>
              <a:rPr sz="6600" b="1" spc="-5" dirty="0">
                <a:gradFill>
                  <a:gsLst>
                    <a:gs pos="0">
                      <a:srgbClr val="E30000"/>
                    </a:gs>
                    <a:gs pos="100000">
                      <a:srgbClr val="760303"/>
                    </a:gs>
                  </a:gsLst>
                  <a:lin scaled="0"/>
                </a:gradFill>
                <a:sym typeface="+mn-ea"/>
              </a:rPr>
              <a:t>List</a:t>
            </a:r>
            <a:endParaRPr lang="en-US" altLang="en-US" sz="6600" b="1" spc="-5" dirty="0">
              <a:gradFill>
                <a:gsLst>
                  <a:gs pos="0">
                    <a:srgbClr val="E30000"/>
                  </a:gs>
                  <a:gs pos="100000">
                    <a:srgbClr val="760303"/>
                  </a:gs>
                </a:gsLst>
                <a:lin scaled="0"/>
              </a:gradFill>
              <a:latin typeface="Britannic Bold" panose="020B0903060703020204" pitchFamily="34" charset="0"/>
              <a:sym typeface="+mn-ea"/>
            </a:endParaRPr>
          </a:p>
        </p:txBody>
      </p:sp>
      <p:sp>
        <p:nvSpPr>
          <p:cNvPr id="2" name="TextBox 2"/>
          <p:cNvSpPr txBox="1"/>
          <p:nvPr/>
        </p:nvSpPr>
        <p:spPr>
          <a:xfrm>
            <a:off x="1665605" y="1923415"/>
            <a:ext cx="582422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MY" sz="2800" b="1" dirty="0">
                <a:gradFill>
                  <a:gsLst>
                    <a:gs pos="0">
                      <a:srgbClr val="E30000"/>
                    </a:gs>
                    <a:gs pos="100000">
                      <a:srgbClr val="760303"/>
                    </a:gs>
                  </a:gsLst>
                  <a:lin scaled="0"/>
                </a:gradFill>
                <a:latin typeface="Britannic Bold" panose="020B0903060703020204" pitchFamily="34" charset="0"/>
              </a:rPr>
              <a:t>DATA STRUCTURE &amp; ALGORITHM</a:t>
            </a:r>
            <a:endParaRPr lang="en-MY" sz="2800" b="1" dirty="0">
              <a:gradFill>
                <a:gsLst>
                  <a:gs pos="0">
                    <a:srgbClr val="E30000"/>
                  </a:gs>
                  <a:gs pos="100000">
                    <a:srgbClr val="760303"/>
                  </a:gs>
                </a:gsLst>
                <a:lin scaled="0"/>
              </a:gradFill>
              <a:latin typeface="Britannic Bold" panose="020B090306070302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317750" y="839470"/>
            <a:ext cx="5935345" cy="50482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3200" b="1" dirty="0">
                <a:gradFill>
                  <a:gsLst>
                    <a:gs pos="0">
                      <a:srgbClr val="E30000"/>
                    </a:gs>
                    <a:gs pos="100000">
                      <a:srgbClr val="760303"/>
                    </a:gs>
                  </a:gsLst>
                  <a:lin scaled="0"/>
                </a:gradFill>
              </a:rPr>
              <a:t>Array</a:t>
            </a:r>
            <a:r>
              <a:rPr sz="3200" b="1" spc="-40" dirty="0">
                <a:gradFill>
                  <a:gsLst>
                    <a:gs pos="0">
                      <a:srgbClr val="E30000"/>
                    </a:gs>
                    <a:gs pos="100000">
                      <a:srgbClr val="760303"/>
                    </a:gs>
                  </a:gsLst>
                  <a:lin scaled="0"/>
                </a:gradFill>
              </a:rPr>
              <a:t> </a:t>
            </a:r>
            <a:r>
              <a:rPr sz="3200" b="1" spc="-5" dirty="0">
                <a:gradFill>
                  <a:gsLst>
                    <a:gs pos="0">
                      <a:srgbClr val="E30000"/>
                    </a:gs>
                    <a:gs pos="100000">
                      <a:srgbClr val="760303"/>
                    </a:gs>
                  </a:gsLst>
                  <a:lin scaled="0"/>
                </a:gradFill>
              </a:rPr>
              <a:t>Implementation</a:t>
            </a:r>
            <a:r>
              <a:rPr sz="2400" b="1" spc="-5" dirty="0">
                <a:gradFill>
                  <a:gsLst>
                    <a:gs pos="0">
                      <a:srgbClr val="E30000"/>
                    </a:gs>
                    <a:gs pos="100000">
                      <a:srgbClr val="760303"/>
                    </a:gs>
                  </a:gsLst>
                  <a:lin scaled="0"/>
                </a:gradFill>
              </a:rPr>
              <a:t> ... </a:t>
            </a:r>
            <a:r>
              <a:rPr sz="2400" b="1" u="sng" spc="-5" dirty="0">
                <a:gradFill>
                  <a:gsLst>
                    <a:gs pos="0">
                      <a:srgbClr val="E30000"/>
                    </a:gs>
                    <a:gs pos="100000">
                      <a:srgbClr val="760303"/>
                    </a:gs>
                  </a:gsLst>
                  <a:lin scaled="0"/>
                </a:gradFill>
              </a:rPr>
              <a:t>the  drawbacks</a:t>
            </a:r>
            <a:endParaRPr sz="2400" b="1" u="sng" spc="-5" dirty="0">
              <a:gradFill>
                <a:gsLst>
                  <a:gs pos="0">
                    <a:srgbClr val="E30000"/>
                  </a:gs>
                  <a:gs pos="100000">
                    <a:srgbClr val="760303"/>
                  </a:gs>
                </a:gsLst>
                <a:lin scaled="0"/>
              </a:gradFill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259840" y="1757011"/>
            <a:ext cx="7597140" cy="4378325"/>
          </a:xfrm>
          <a:prstGeom prst="rect">
            <a:avLst/>
          </a:prstGeom>
        </p:spPr>
        <p:txBody>
          <a:bodyPr vert="horz" wrap="square" lIns="0" tIns="4826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380"/>
              </a:spcBef>
              <a:tabLst>
                <a:tab pos="354965" algn="l"/>
              </a:tabLst>
            </a:pPr>
            <a:r>
              <a:rPr sz="1600" b="0" spc="30" dirty="0">
                <a:solidFill>
                  <a:srgbClr val="330066"/>
                </a:solidFill>
                <a:latin typeface="Marlett"/>
                <a:cs typeface="Marlett"/>
              </a:rPr>
              <a:t></a:t>
            </a:r>
            <a:r>
              <a:rPr sz="1600" spc="30" dirty="0">
                <a:solidFill>
                  <a:srgbClr val="330066"/>
                </a:solidFill>
                <a:latin typeface="Times New Roman" panose="02020603050405020304"/>
                <a:cs typeface="Times New Roman" panose="02020603050405020304"/>
              </a:rPr>
              <a:t>	</a:t>
            </a:r>
            <a:r>
              <a:rPr sz="2000" spc="-5" dirty="0">
                <a:latin typeface="Arial" panose="020B0604020202020204"/>
                <a:cs typeface="Arial" panose="020B0604020202020204"/>
              </a:rPr>
              <a:t>Requires an </a:t>
            </a:r>
            <a:r>
              <a:rPr sz="2000" dirty="0">
                <a:latin typeface="Arial" panose="020B0604020202020204"/>
                <a:cs typeface="Arial" panose="020B0604020202020204"/>
              </a:rPr>
              <a:t>estimate of the </a:t>
            </a:r>
            <a:r>
              <a:rPr sz="2000" spc="-5" dirty="0">
                <a:latin typeface="Arial" panose="020B0604020202020204"/>
                <a:cs typeface="Arial" panose="020B0604020202020204"/>
              </a:rPr>
              <a:t>maximum size </a:t>
            </a:r>
            <a:r>
              <a:rPr sz="2000" dirty="0">
                <a:latin typeface="Arial" panose="020B0604020202020204"/>
                <a:cs typeface="Arial" panose="020B0604020202020204"/>
              </a:rPr>
              <a:t>of the</a:t>
            </a:r>
            <a:r>
              <a:rPr sz="2000" spc="25" dirty="0">
                <a:latin typeface="Arial" panose="020B0604020202020204"/>
                <a:cs typeface="Arial" panose="020B0604020202020204"/>
              </a:rPr>
              <a:t> </a:t>
            </a:r>
            <a:r>
              <a:rPr sz="2000" spc="-5" dirty="0">
                <a:latin typeface="Arial" panose="020B0604020202020204"/>
                <a:cs typeface="Arial" panose="020B0604020202020204"/>
              </a:rPr>
              <a:t>list</a:t>
            </a:r>
            <a:endParaRPr sz="2000">
              <a:latin typeface="Arial" panose="020B0604020202020204"/>
              <a:cs typeface="Arial" panose="020B0604020202020204"/>
            </a:endParaRPr>
          </a:p>
          <a:p>
            <a:pPr marL="469900">
              <a:lnSpc>
                <a:spcPct val="100000"/>
              </a:lnSpc>
              <a:spcBef>
                <a:spcPts val="305"/>
              </a:spcBef>
              <a:tabLst>
                <a:tab pos="756285" algn="l"/>
              </a:tabLst>
            </a:pPr>
            <a:r>
              <a:rPr sz="1600" b="0" spc="20" dirty="0">
                <a:solidFill>
                  <a:srgbClr val="669999"/>
                </a:solidFill>
                <a:latin typeface="Marlett"/>
                <a:cs typeface="Marlett"/>
              </a:rPr>
              <a:t></a:t>
            </a:r>
            <a:r>
              <a:rPr sz="1600" spc="20" dirty="0">
                <a:solidFill>
                  <a:srgbClr val="669999"/>
                </a:solidFill>
                <a:latin typeface="Times New Roman" panose="02020603050405020304"/>
                <a:cs typeface="Times New Roman" panose="02020603050405020304"/>
              </a:rPr>
              <a:t>	</a:t>
            </a:r>
            <a:r>
              <a:rPr sz="2400" dirty="0">
                <a:latin typeface="Arial" panose="020B0604020202020204"/>
                <a:cs typeface="Arial" panose="020B0604020202020204"/>
              </a:rPr>
              <a:t>waste</a:t>
            </a:r>
            <a:r>
              <a:rPr sz="2400" spc="-15" dirty="0">
                <a:latin typeface="Arial" panose="020B0604020202020204"/>
                <a:cs typeface="Arial" panose="020B0604020202020204"/>
              </a:rPr>
              <a:t> </a:t>
            </a:r>
            <a:r>
              <a:rPr sz="2400" dirty="0">
                <a:latin typeface="Arial" panose="020B0604020202020204"/>
                <a:cs typeface="Arial" panose="020B0604020202020204"/>
              </a:rPr>
              <a:t>space</a:t>
            </a:r>
            <a:endParaRPr sz="2400">
              <a:latin typeface="Arial" panose="020B0604020202020204"/>
              <a:cs typeface="Arial" panose="020B0604020202020204"/>
            </a:endParaRPr>
          </a:p>
          <a:p>
            <a:pPr marL="12700">
              <a:lnSpc>
                <a:spcPct val="100000"/>
              </a:lnSpc>
              <a:spcBef>
                <a:spcPts val="295"/>
              </a:spcBef>
              <a:tabLst>
                <a:tab pos="354965" algn="l"/>
              </a:tabLst>
            </a:pPr>
            <a:r>
              <a:rPr sz="1600" b="0" spc="30" dirty="0">
                <a:solidFill>
                  <a:srgbClr val="330066"/>
                </a:solidFill>
                <a:latin typeface="Marlett"/>
                <a:cs typeface="Marlett"/>
              </a:rPr>
              <a:t></a:t>
            </a:r>
            <a:r>
              <a:rPr sz="1600" spc="30" dirty="0">
                <a:solidFill>
                  <a:srgbClr val="330066"/>
                </a:solidFill>
                <a:latin typeface="Times New Roman" panose="02020603050405020304"/>
                <a:cs typeface="Times New Roman" panose="02020603050405020304"/>
              </a:rPr>
              <a:t>	</a:t>
            </a:r>
            <a:r>
              <a:rPr sz="2000" spc="-5" dirty="0">
                <a:latin typeface="Arial" panose="020B0604020202020204"/>
                <a:cs typeface="Arial" panose="020B0604020202020204"/>
              </a:rPr>
              <a:t>printList and </a:t>
            </a:r>
            <a:r>
              <a:rPr sz="2000" dirty="0">
                <a:latin typeface="Arial" panose="020B0604020202020204"/>
                <a:cs typeface="Arial" panose="020B0604020202020204"/>
              </a:rPr>
              <a:t>find: </a:t>
            </a:r>
            <a:r>
              <a:rPr sz="2000" spc="-5" dirty="0">
                <a:latin typeface="Arial" panose="020B0604020202020204"/>
                <a:cs typeface="Arial" panose="020B0604020202020204"/>
              </a:rPr>
              <a:t>linear</a:t>
            </a:r>
            <a:r>
              <a:rPr sz="2000" spc="35" dirty="0">
                <a:latin typeface="Arial" panose="020B0604020202020204"/>
                <a:cs typeface="Arial" panose="020B0604020202020204"/>
              </a:rPr>
              <a:t> </a:t>
            </a:r>
            <a:r>
              <a:rPr sz="2000" dirty="0">
                <a:latin typeface="Arial" panose="020B0604020202020204"/>
                <a:cs typeface="Arial" panose="020B0604020202020204"/>
              </a:rPr>
              <a:t>access</a:t>
            </a:r>
            <a:endParaRPr sz="2000">
              <a:latin typeface="Arial" panose="020B0604020202020204"/>
              <a:cs typeface="Arial" panose="020B0604020202020204"/>
            </a:endParaRPr>
          </a:p>
          <a:p>
            <a:pPr marL="12700">
              <a:lnSpc>
                <a:spcPct val="100000"/>
              </a:lnSpc>
              <a:spcBef>
                <a:spcPts val="290"/>
              </a:spcBef>
              <a:tabLst>
                <a:tab pos="354965" algn="l"/>
              </a:tabLst>
            </a:pPr>
            <a:r>
              <a:rPr sz="1600" b="0" spc="30" dirty="0">
                <a:solidFill>
                  <a:srgbClr val="330066"/>
                </a:solidFill>
                <a:latin typeface="Marlett"/>
                <a:cs typeface="Marlett"/>
              </a:rPr>
              <a:t></a:t>
            </a:r>
            <a:r>
              <a:rPr sz="1600" spc="30" dirty="0">
                <a:solidFill>
                  <a:srgbClr val="330066"/>
                </a:solidFill>
                <a:latin typeface="Times New Roman" panose="02020603050405020304"/>
                <a:cs typeface="Times New Roman" panose="02020603050405020304"/>
              </a:rPr>
              <a:t>	</a:t>
            </a:r>
            <a:r>
              <a:rPr sz="2000" spc="-5" dirty="0">
                <a:latin typeface="Arial" panose="020B0604020202020204"/>
                <a:cs typeface="Arial" panose="020B0604020202020204"/>
              </a:rPr>
              <a:t>findKth:</a:t>
            </a:r>
            <a:r>
              <a:rPr sz="2000" dirty="0">
                <a:latin typeface="Arial" panose="020B0604020202020204"/>
                <a:cs typeface="Arial" panose="020B0604020202020204"/>
              </a:rPr>
              <a:t> </a:t>
            </a:r>
            <a:r>
              <a:rPr sz="2000" spc="-5" dirty="0">
                <a:latin typeface="Arial" panose="020B0604020202020204"/>
                <a:cs typeface="Arial" panose="020B0604020202020204"/>
              </a:rPr>
              <a:t>constant</a:t>
            </a:r>
            <a:endParaRPr sz="2000">
              <a:latin typeface="Arial" panose="020B0604020202020204"/>
              <a:cs typeface="Arial" panose="020B0604020202020204"/>
            </a:endParaRPr>
          </a:p>
          <a:p>
            <a:pPr marL="12700">
              <a:lnSpc>
                <a:spcPct val="100000"/>
              </a:lnSpc>
              <a:spcBef>
                <a:spcPts val="290"/>
              </a:spcBef>
              <a:tabLst>
                <a:tab pos="354965" algn="l"/>
                <a:tab pos="2863850" algn="l"/>
              </a:tabLst>
            </a:pPr>
            <a:r>
              <a:rPr sz="1600" b="0" spc="30" dirty="0">
                <a:solidFill>
                  <a:srgbClr val="330066"/>
                </a:solidFill>
                <a:latin typeface="Marlett"/>
                <a:cs typeface="Marlett"/>
              </a:rPr>
              <a:t></a:t>
            </a:r>
            <a:r>
              <a:rPr sz="1600" spc="30" dirty="0">
                <a:solidFill>
                  <a:srgbClr val="330066"/>
                </a:solidFill>
                <a:latin typeface="Times New Roman" panose="02020603050405020304"/>
                <a:cs typeface="Times New Roman" panose="02020603050405020304"/>
              </a:rPr>
              <a:t>	</a:t>
            </a:r>
            <a:r>
              <a:rPr sz="2000" spc="-5" dirty="0">
                <a:latin typeface="Arial" panose="020B0604020202020204"/>
                <a:cs typeface="Arial" panose="020B0604020202020204"/>
              </a:rPr>
              <a:t>insert</a:t>
            </a:r>
            <a:r>
              <a:rPr sz="2000" spc="15" dirty="0">
                <a:latin typeface="Arial" panose="020B0604020202020204"/>
                <a:cs typeface="Arial" panose="020B0604020202020204"/>
              </a:rPr>
              <a:t> </a:t>
            </a:r>
            <a:r>
              <a:rPr sz="2000" spc="-5" dirty="0">
                <a:latin typeface="Arial" panose="020B0604020202020204"/>
                <a:cs typeface="Arial" panose="020B0604020202020204"/>
              </a:rPr>
              <a:t>and</a:t>
            </a:r>
            <a:r>
              <a:rPr sz="2000" spc="15" dirty="0">
                <a:latin typeface="Arial" panose="020B0604020202020204"/>
                <a:cs typeface="Arial" panose="020B0604020202020204"/>
              </a:rPr>
              <a:t> </a:t>
            </a:r>
            <a:r>
              <a:rPr sz="2000" spc="-5" dirty="0">
                <a:latin typeface="Arial" panose="020B0604020202020204"/>
                <a:cs typeface="Arial" panose="020B0604020202020204"/>
              </a:rPr>
              <a:t>delete:	</a:t>
            </a:r>
            <a:r>
              <a:rPr sz="2000" spc="-10" dirty="0">
                <a:latin typeface="Arial" panose="020B0604020202020204"/>
                <a:cs typeface="Arial" panose="020B0604020202020204"/>
              </a:rPr>
              <a:t>slow</a:t>
            </a:r>
            <a:endParaRPr sz="2000">
              <a:latin typeface="Arial" panose="020B0604020202020204"/>
              <a:cs typeface="Arial" panose="020B0604020202020204"/>
            </a:endParaRPr>
          </a:p>
          <a:p>
            <a:pPr marL="469900">
              <a:lnSpc>
                <a:spcPct val="100000"/>
              </a:lnSpc>
              <a:spcBef>
                <a:spcPts val="285"/>
              </a:spcBef>
            </a:pPr>
            <a:r>
              <a:rPr sz="1600" b="0" spc="30" dirty="0">
                <a:solidFill>
                  <a:srgbClr val="669999"/>
                </a:solidFill>
                <a:latin typeface="Marlett"/>
                <a:cs typeface="Marlett"/>
              </a:rPr>
              <a:t></a:t>
            </a:r>
            <a:r>
              <a:rPr sz="1600" b="0" spc="30" dirty="0">
                <a:solidFill>
                  <a:srgbClr val="669999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000" spc="-5" dirty="0">
                <a:latin typeface="Arial" panose="020B0604020202020204"/>
                <a:cs typeface="Arial" panose="020B0604020202020204"/>
              </a:rPr>
              <a:t>insert </a:t>
            </a:r>
            <a:r>
              <a:rPr sz="2000" dirty="0">
                <a:latin typeface="Arial" panose="020B0604020202020204"/>
                <a:cs typeface="Arial" panose="020B0604020202020204"/>
              </a:rPr>
              <a:t>at </a:t>
            </a:r>
            <a:r>
              <a:rPr sz="2000" spc="-5" dirty="0">
                <a:latin typeface="Arial" panose="020B0604020202020204"/>
                <a:cs typeface="Arial" panose="020B0604020202020204"/>
              </a:rPr>
              <a:t>position 0 (making a new</a:t>
            </a:r>
            <a:r>
              <a:rPr sz="2000" spc="190" dirty="0">
                <a:latin typeface="Arial" panose="020B0604020202020204"/>
                <a:cs typeface="Arial" panose="020B0604020202020204"/>
              </a:rPr>
              <a:t> </a:t>
            </a:r>
            <a:r>
              <a:rPr sz="2000" spc="-5" dirty="0">
                <a:latin typeface="Arial" panose="020B0604020202020204"/>
                <a:cs typeface="Arial" panose="020B0604020202020204"/>
              </a:rPr>
              <a:t>element)</a:t>
            </a:r>
            <a:endParaRPr sz="2000">
              <a:latin typeface="Arial" panose="020B0604020202020204"/>
              <a:cs typeface="Arial" panose="020B0604020202020204"/>
            </a:endParaRPr>
          </a:p>
          <a:p>
            <a:pPr marL="1155700" marR="60325" indent="-228600">
              <a:lnSpc>
                <a:spcPts val="2590"/>
              </a:lnSpc>
              <a:spcBef>
                <a:spcPts val="620"/>
              </a:spcBef>
            </a:pPr>
            <a:r>
              <a:rPr sz="1600" b="0" spc="10" dirty="0">
                <a:solidFill>
                  <a:srgbClr val="CCCC00"/>
                </a:solidFill>
                <a:latin typeface="Marlett"/>
                <a:cs typeface="Marlett"/>
              </a:rPr>
              <a:t></a:t>
            </a:r>
            <a:r>
              <a:rPr sz="2000" spc="10" dirty="0">
                <a:latin typeface="Arial" panose="020B0604020202020204"/>
                <a:cs typeface="Arial" panose="020B0604020202020204"/>
              </a:rPr>
              <a:t>requires </a:t>
            </a:r>
            <a:r>
              <a:rPr sz="2000" dirty="0">
                <a:latin typeface="Arial" panose="020B0604020202020204"/>
                <a:cs typeface="Arial" panose="020B0604020202020204"/>
              </a:rPr>
              <a:t>first </a:t>
            </a:r>
            <a:r>
              <a:rPr sz="2000" spc="-5" dirty="0">
                <a:latin typeface="Arial" panose="020B0604020202020204"/>
                <a:cs typeface="Arial" panose="020B0604020202020204"/>
              </a:rPr>
              <a:t>pushing </a:t>
            </a:r>
            <a:r>
              <a:rPr sz="2000" dirty="0">
                <a:latin typeface="Arial" panose="020B0604020202020204"/>
                <a:cs typeface="Arial" panose="020B0604020202020204"/>
              </a:rPr>
              <a:t>the </a:t>
            </a:r>
            <a:r>
              <a:rPr sz="2000" spc="-5" dirty="0">
                <a:latin typeface="Arial" panose="020B0604020202020204"/>
                <a:cs typeface="Arial" panose="020B0604020202020204"/>
              </a:rPr>
              <a:t>entire </a:t>
            </a:r>
            <a:r>
              <a:rPr sz="2000" dirty="0">
                <a:latin typeface="Arial" panose="020B0604020202020204"/>
                <a:cs typeface="Arial" panose="020B0604020202020204"/>
              </a:rPr>
              <a:t>array </a:t>
            </a:r>
            <a:r>
              <a:rPr sz="2000" spc="-5" dirty="0">
                <a:latin typeface="Arial" panose="020B0604020202020204"/>
                <a:cs typeface="Arial" panose="020B0604020202020204"/>
              </a:rPr>
              <a:t>down one  spot </a:t>
            </a:r>
            <a:r>
              <a:rPr sz="2000" dirty="0">
                <a:latin typeface="Arial" panose="020B0604020202020204"/>
                <a:cs typeface="Arial" panose="020B0604020202020204"/>
              </a:rPr>
              <a:t>to make</a:t>
            </a:r>
            <a:r>
              <a:rPr sz="2000" spc="-15" dirty="0">
                <a:latin typeface="Arial" panose="020B0604020202020204"/>
                <a:cs typeface="Arial" panose="020B0604020202020204"/>
              </a:rPr>
              <a:t> </a:t>
            </a:r>
            <a:r>
              <a:rPr sz="2000" dirty="0">
                <a:latin typeface="Arial" panose="020B0604020202020204"/>
                <a:cs typeface="Arial" panose="020B0604020202020204"/>
              </a:rPr>
              <a:t>room</a:t>
            </a:r>
            <a:endParaRPr sz="2000">
              <a:latin typeface="Arial" panose="020B0604020202020204"/>
              <a:cs typeface="Arial" panose="020B0604020202020204"/>
            </a:endParaRPr>
          </a:p>
          <a:p>
            <a:pPr marL="469900">
              <a:lnSpc>
                <a:spcPct val="100000"/>
              </a:lnSpc>
              <a:spcBef>
                <a:spcPts val="255"/>
              </a:spcBef>
            </a:pPr>
            <a:r>
              <a:rPr sz="1600" b="0" spc="30" dirty="0">
                <a:solidFill>
                  <a:srgbClr val="669999"/>
                </a:solidFill>
                <a:latin typeface="Marlett"/>
                <a:cs typeface="Marlett"/>
              </a:rPr>
              <a:t></a:t>
            </a:r>
            <a:r>
              <a:rPr sz="1600" b="0" spc="30" dirty="0">
                <a:solidFill>
                  <a:srgbClr val="669999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000" spc="-5" dirty="0">
                <a:latin typeface="Arial" panose="020B0604020202020204"/>
                <a:cs typeface="Arial" panose="020B0604020202020204"/>
              </a:rPr>
              <a:t>delete </a:t>
            </a:r>
            <a:r>
              <a:rPr sz="2000" dirty="0">
                <a:latin typeface="Arial" panose="020B0604020202020204"/>
                <a:cs typeface="Arial" panose="020B0604020202020204"/>
              </a:rPr>
              <a:t>at </a:t>
            </a:r>
            <a:r>
              <a:rPr sz="2000" spc="-5" dirty="0">
                <a:latin typeface="Arial" panose="020B0604020202020204"/>
                <a:cs typeface="Arial" panose="020B0604020202020204"/>
              </a:rPr>
              <a:t>position</a:t>
            </a:r>
            <a:r>
              <a:rPr sz="2000" spc="165" dirty="0">
                <a:latin typeface="Arial" panose="020B0604020202020204"/>
                <a:cs typeface="Arial" panose="020B0604020202020204"/>
              </a:rPr>
              <a:t> </a:t>
            </a:r>
            <a:r>
              <a:rPr sz="2000" spc="-5" dirty="0">
                <a:latin typeface="Arial" panose="020B0604020202020204"/>
                <a:cs typeface="Arial" panose="020B0604020202020204"/>
              </a:rPr>
              <a:t>0</a:t>
            </a:r>
            <a:endParaRPr sz="2000">
              <a:latin typeface="Arial" panose="020B0604020202020204"/>
              <a:cs typeface="Arial" panose="020B0604020202020204"/>
            </a:endParaRPr>
          </a:p>
          <a:p>
            <a:pPr marL="1155700" marR="349250" indent="-228600">
              <a:lnSpc>
                <a:spcPts val="2590"/>
              </a:lnSpc>
              <a:spcBef>
                <a:spcPts val="615"/>
              </a:spcBef>
            </a:pPr>
            <a:r>
              <a:rPr sz="1600" b="0" spc="10" dirty="0">
                <a:solidFill>
                  <a:srgbClr val="CCCC00"/>
                </a:solidFill>
                <a:latin typeface="Marlett"/>
                <a:cs typeface="Marlett"/>
              </a:rPr>
              <a:t></a:t>
            </a:r>
            <a:r>
              <a:rPr sz="2000" spc="10" dirty="0">
                <a:latin typeface="Arial" panose="020B0604020202020204"/>
                <a:cs typeface="Arial" panose="020B0604020202020204"/>
              </a:rPr>
              <a:t>requires </a:t>
            </a:r>
            <a:r>
              <a:rPr sz="2000" spc="-5" dirty="0">
                <a:latin typeface="Arial" panose="020B0604020202020204"/>
                <a:cs typeface="Arial" panose="020B0604020202020204"/>
              </a:rPr>
              <a:t>shifting all </a:t>
            </a:r>
            <a:r>
              <a:rPr sz="2000" dirty="0">
                <a:latin typeface="Arial" panose="020B0604020202020204"/>
                <a:cs typeface="Arial" panose="020B0604020202020204"/>
              </a:rPr>
              <a:t>the </a:t>
            </a:r>
            <a:r>
              <a:rPr sz="2000" spc="-5" dirty="0">
                <a:latin typeface="Arial" panose="020B0604020202020204"/>
                <a:cs typeface="Arial" panose="020B0604020202020204"/>
              </a:rPr>
              <a:t>elements in </a:t>
            </a:r>
            <a:r>
              <a:rPr sz="2000" dirty="0">
                <a:latin typeface="Arial" panose="020B0604020202020204"/>
                <a:cs typeface="Arial" panose="020B0604020202020204"/>
              </a:rPr>
              <a:t>the </a:t>
            </a:r>
            <a:r>
              <a:rPr sz="2000" spc="-5" dirty="0">
                <a:latin typeface="Arial" panose="020B0604020202020204"/>
                <a:cs typeface="Arial" panose="020B0604020202020204"/>
              </a:rPr>
              <a:t>list up  one</a:t>
            </a:r>
            <a:endParaRPr sz="2000">
              <a:latin typeface="Arial" panose="020B0604020202020204"/>
              <a:cs typeface="Arial" panose="020B0604020202020204"/>
            </a:endParaRPr>
          </a:p>
          <a:p>
            <a:pPr marL="756285" marR="5080" indent="-287020">
              <a:lnSpc>
                <a:spcPts val="2590"/>
              </a:lnSpc>
              <a:spcBef>
                <a:spcPts val="580"/>
              </a:spcBef>
            </a:pPr>
            <a:r>
              <a:rPr sz="1600" b="0" spc="30" dirty="0">
                <a:solidFill>
                  <a:srgbClr val="669999"/>
                </a:solidFill>
                <a:latin typeface="Marlett"/>
                <a:cs typeface="Marlett"/>
              </a:rPr>
              <a:t></a:t>
            </a:r>
            <a:r>
              <a:rPr sz="1600" b="0" spc="30" dirty="0">
                <a:solidFill>
                  <a:srgbClr val="669999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000" dirty="0">
                <a:latin typeface="Arial" panose="020B0604020202020204"/>
                <a:cs typeface="Arial" panose="020B0604020202020204"/>
              </a:rPr>
              <a:t>On </a:t>
            </a:r>
            <a:r>
              <a:rPr sz="2000" spc="-5" dirty="0">
                <a:latin typeface="Arial" panose="020B0604020202020204"/>
                <a:cs typeface="Arial" panose="020B0604020202020204"/>
              </a:rPr>
              <a:t>average, half </a:t>
            </a:r>
            <a:r>
              <a:rPr sz="2000" dirty="0">
                <a:latin typeface="Arial" panose="020B0604020202020204"/>
                <a:cs typeface="Arial" panose="020B0604020202020204"/>
              </a:rPr>
              <a:t>of the lists </a:t>
            </a:r>
            <a:r>
              <a:rPr sz="2000" spc="-5" dirty="0">
                <a:latin typeface="Arial" panose="020B0604020202020204"/>
                <a:cs typeface="Arial" panose="020B0604020202020204"/>
              </a:rPr>
              <a:t>needs </a:t>
            </a:r>
            <a:r>
              <a:rPr sz="2000" dirty="0">
                <a:latin typeface="Arial" panose="020B0604020202020204"/>
                <a:cs typeface="Arial" panose="020B0604020202020204"/>
              </a:rPr>
              <a:t>to </a:t>
            </a:r>
            <a:r>
              <a:rPr sz="2000" spc="-10" dirty="0">
                <a:latin typeface="Arial" panose="020B0604020202020204"/>
                <a:cs typeface="Arial" panose="020B0604020202020204"/>
              </a:rPr>
              <a:t>be </a:t>
            </a:r>
            <a:r>
              <a:rPr sz="2000" spc="-5" dirty="0">
                <a:latin typeface="Arial" panose="020B0604020202020204"/>
                <a:cs typeface="Arial" panose="020B0604020202020204"/>
              </a:rPr>
              <a:t>moved </a:t>
            </a:r>
            <a:r>
              <a:rPr sz="2000" dirty="0">
                <a:latin typeface="Arial" panose="020B0604020202020204"/>
                <a:cs typeface="Arial" panose="020B0604020202020204"/>
              </a:rPr>
              <a:t>for  </a:t>
            </a:r>
            <a:r>
              <a:rPr sz="2000" spc="-5" dirty="0">
                <a:latin typeface="Arial" panose="020B0604020202020204"/>
                <a:cs typeface="Arial" panose="020B0604020202020204"/>
              </a:rPr>
              <a:t>either</a:t>
            </a:r>
            <a:r>
              <a:rPr sz="2000" dirty="0">
                <a:latin typeface="Arial" panose="020B0604020202020204"/>
                <a:cs typeface="Arial" panose="020B0604020202020204"/>
              </a:rPr>
              <a:t> </a:t>
            </a:r>
            <a:r>
              <a:rPr sz="2000" spc="-5" dirty="0">
                <a:latin typeface="Arial" panose="020B0604020202020204"/>
                <a:cs typeface="Arial" panose="020B0604020202020204"/>
              </a:rPr>
              <a:t>operation</a:t>
            </a:r>
            <a:endParaRPr sz="2000" spc="-5" dirty="0">
              <a:latin typeface="Arial" panose="020B0604020202020204"/>
              <a:cs typeface="Arial" panose="020B0604020202020204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8442197" y="6279896"/>
            <a:ext cx="165735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10" dirty="0">
                <a:latin typeface="Arial" panose="020B0604020202020204"/>
                <a:cs typeface="Arial" panose="020B0604020202020204"/>
              </a:rPr>
              <a:t>10</a:t>
            </a:r>
            <a:endParaRPr sz="1000">
              <a:latin typeface="Arial" panose="020B0604020202020204"/>
              <a:cs typeface="Arial" panose="020B0604020202020204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1107440" y="1711578"/>
            <a:ext cx="6794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latin typeface="Arial" panose="020B0604020202020204"/>
                <a:cs typeface="Arial" panose="020B0604020202020204"/>
              </a:rPr>
              <a:t>.</a:t>
            </a:r>
            <a:endParaRPr sz="1200">
              <a:latin typeface="Arial" panose="020B0604020202020204"/>
              <a:cs typeface="Arial" panose="020B0604020202020204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4572000" y="3809936"/>
            <a:ext cx="4038600" cy="2020951"/>
          </a:xfrm>
          <a:prstGeom prst="rect">
            <a:avLst/>
          </a:prstGeom>
          <a:blipFill>
            <a:blip r:embed="rId1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 txBox="1"/>
          <p:nvPr/>
        </p:nvSpPr>
        <p:spPr>
          <a:xfrm>
            <a:off x="1183640" y="1798447"/>
            <a:ext cx="3108325" cy="546100"/>
          </a:xfrm>
          <a:prstGeom prst="rect">
            <a:avLst/>
          </a:prstGeom>
        </p:spPr>
        <p:txBody>
          <a:bodyPr vert="horz" wrap="square" lIns="0" tIns="69850" rIns="0" bIns="0" rtlCol="0">
            <a:spAutoFit/>
          </a:bodyPr>
          <a:lstStyle/>
          <a:p>
            <a:pPr marL="355600" marR="5080" indent="-342900">
              <a:lnSpc>
                <a:spcPct val="80000"/>
              </a:lnSpc>
              <a:spcBef>
                <a:spcPts val="550"/>
              </a:spcBef>
              <a:tabLst>
                <a:tab pos="354965" algn="l"/>
              </a:tabLst>
            </a:pPr>
            <a:r>
              <a:rPr sz="1300" b="0" spc="30" dirty="0">
                <a:solidFill>
                  <a:srgbClr val="330066"/>
                </a:solidFill>
                <a:latin typeface="Marlett"/>
                <a:cs typeface="Marlett"/>
              </a:rPr>
              <a:t></a:t>
            </a:r>
            <a:r>
              <a:rPr sz="1300" spc="30" dirty="0">
                <a:solidFill>
                  <a:srgbClr val="330066"/>
                </a:solidFill>
                <a:latin typeface="Times New Roman" panose="02020603050405020304"/>
                <a:cs typeface="Times New Roman" panose="02020603050405020304"/>
              </a:rPr>
              <a:t>	</a:t>
            </a:r>
            <a:r>
              <a:rPr sz="1900" spc="-5" dirty="0">
                <a:latin typeface="Arial" panose="020B0604020202020204"/>
                <a:cs typeface="Arial" panose="020B0604020202020204"/>
              </a:rPr>
              <a:t>Need space to insert item  in the middle of the</a:t>
            </a:r>
            <a:r>
              <a:rPr sz="1900" spc="30" dirty="0">
                <a:latin typeface="Arial" panose="020B0604020202020204"/>
                <a:cs typeface="Arial" panose="020B0604020202020204"/>
              </a:rPr>
              <a:t> </a:t>
            </a:r>
            <a:r>
              <a:rPr sz="1900" spc="-5" dirty="0">
                <a:latin typeface="Arial" panose="020B0604020202020204"/>
                <a:cs typeface="Arial" panose="020B0604020202020204"/>
              </a:rPr>
              <a:t>list.</a:t>
            </a:r>
            <a:endParaRPr sz="1900">
              <a:latin typeface="Arial" panose="020B0604020202020204"/>
              <a:cs typeface="Arial" panose="020B0604020202020204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183640" y="2609214"/>
            <a:ext cx="3165475" cy="2950210"/>
          </a:xfrm>
          <a:prstGeom prst="rect">
            <a:avLst/>
          </a:prstGeom>
        </p:spPr>
        <p:txBody>
          <a:bodyPr vert="horz" wrap="square" lIns="0" tIns="69850" rIns="0" bIns="0" rtlCol="0">
            <a:spAutoFit/>
          </a:bodyPr>
          <a:lstStyle/>
          <a:p>
            <a:pPr marL="355600" marR="100965" indent="-342900">
              <a:lnSpc>
                <a:spcPct val="80000"/>
              </a:lnSpc>
              <a:spcBef>
                <a:spcPts val="550"/>
              </a:spcBef>
              <a:tabLst>
                <a:tab pos="354965" algn="l"/>
              </a:tabLst>
            </a:pPr>
            <a:r>
              <a:rPr sz="1300" b="0" spc="30" dirty="0">
                <a:solidFill>
                  <a:srgbClr val="330066"/>
                </a:solidFill>
                <a:latin typeface="Marlett"/>
                <a:cs typeface="Marlett"/>
              </a:rPr>
              <a:t></a:t>
            </a:r>
            <a:r>
              <a:rPr sz="1300" spc="30" dirty="0">
                <a:solidFill>
                  <a:srgbClr val="330066"/>
                </a:solidFill>
                <a:latin typeface="Times New Roman" panose="02020603050405020304"/>
                <a:cs typeface="Times New Roman" panose="02020603050405020304"/>
              </a:rPr>
              <a:t>	</a:t>
            </a:r>
            <a:r>
              <a:rPr sz="1900" spc="-5" dirty="0">
                <a:latin typeface="Arial" panose="020B0604020202020204"/>
                <a:cs typeface="Arial" panose="020B0604020202020204"/>
              </a:rPr>
              <a:t>Insert Fatimah Adam in  between students named  Durrani Nukman and  Mohd</a:t>
            </a:r>
            <a:r>
              <a:rPr sz="1900" spc="20" dirty="0">
                <a:latin typeface="Arial" panose="020B0604020202020204"/>
                <a:cs typeface="Arial" panose="020B0604020202020204"/>
              </a:rPr>
              <a:t> </a:t>
            </a:r>
            <a:r>
              <a:rPr sz="1900" spc="-5" dirty="0">
                <a:latin typeface="Arial" panose="020B0604020202020204"/>
                <a:cs typeface="Arial" panose="020B0604020202020204"/>
              </a:rPr>
              <a:t>Saufi.</a:t>
            </a:r>
            <a:endParaRPr sz="1900">
              <a:latin typeface="Arial" panose="020B0604020202020204"/>
              <a:cs typeface="Arial" panose="020B0604020202020204"/>
            </a:endParaRPr>
          </a:p>
          <a:p>
            <a:pPr>
              <a:lnSpc>
                <a:spcPct val="100000"/>
              </a:lnSpc>
            </a:pPr>
            <a:endParaRPr sz="2100">
              <a:latin typeface="Arial" panose="020B0604020202020204"/>
              <a:cs typeface="Arial" panose="020B0604020202020204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2250">
              <a:latin typeface="Arial" panose="020B0604020202020204"/>
              <a:cs typeface="Arial" panose="020B0604020202020204"/>
            </a:endParaRPr>
          </a:p>
          <a:p>
            <a:pPr marL="355600" marR="5080" indent="-342900">
              <a:lnSpc>
                <a:spcPct val="80000"/>
              </a:lnSpc>
              <a:tabLst>
                <a:tab pos="354965" algn="l"/>
              </a:tabLst>
            </a:pPr>
            <a:r>
              <a:rPr sz="1300" b="0" spc="30" dirty="0">
                <a:solidFill>
                  <a:srgbClr val="330066"/>
                </a:solidFill>
                <a:latin typeface="Marlett"/>
                <a:cs typeface="Marlett"/>
              </a:rPr>
              <a:t></a:t>
            </a:r>
            <a:r>
              <a:rPr sz="1300" spc="30" dirty="0">
                <a:solidFill>
                  <a:srgbClr val="330066"/>
                </a:solidFill>
                <a:latin typeface="Times New Roman" panose="02020603050405020304"/>
                <a:cs typeface="Times New Roman" panose="02020603050405020304"/>
              </a:rPr>
              <a:t>	</a:t>
            </a:r>
            <a:r>
              <a:rPr sz="1900" spc="-5" dirty="0">
                <a:latin typeface="Arial" panose="020B0604020202020204"/>
                <a:cs typeface="Arial" panose="020B0604020202020204"/>
              </a:rPr>
              <a:t>insert at index 3 :  </a:t>
            </a:r>
            <a:r>
              <a:rPr sz="2200" spc="-5" dirty="0">
                <a:solidFill>
                  <a:srgbClr val="000099"/>
                </a:solidFill>
                <a:latin typeface="Arial" panose="020B0604020202020204"/>
                <a:cs typeface="Arial" panose="020B0604020202020204"/>
              </a:rPr>
              <a:t>requires first pushing  the entire array from  index 3 down one spot  to make</a:t>
            </a:r>
            <a:r>
              <a:rPr sz="2200" dirty="0">
                <a:solidFill>
                  <a:srgbClr val="000099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2200" spc="-5" dirty="0">
                <a:solidFill>
                  <a:srgbClr val="000099"/>
                </a:solidFill>
                <a:latin typeface="Arial" panose="020B0604020202020204"/>
                <a:cs typeface="Arial" panose="020B0604020202020204"/>
              </a:rPr>
              <a:t>room</a:t>
            </a:r>
            <a:endParaRPr sz="2200">
              <a:latin typeface="Arial" panose="020B0604020202020204"/>
              <a:cs typeface="Arial" panose="020B0604020202020204"/>
            </a:endParaRPr>
          </a:p>
        </p:txBody>
      </p:sp>
      <p:grpSp>
        <p:nvGrpSpPr>
          <p:cNvPr id="7" name="object 7"/>
          <p:cNvGrpSpPr/>
          <p:nvPr/>
        </p:nvGrpSpPr>
        <p:grpSpPr>
          <a:xfrm>
            <a:off x="4812157" y="1769822"/>
            <a:ext cx="3426460" cy="1602105"/>
            <a:chOff x="4735957" y="1769822"/>
            <a:chExt cx="3426460" cy="1602105"/>
          </a:xfrm>
        </p:grpSpPr>
        <p:sp>
          <p:nvSpPr>
            <p:cNvPr id="8" name="object 8"/>
            <p:cNvSpPr/>
            <p:nvPr/>
          </p:nvSpPr>
          <p:spPr>
            <a:xfrm>
              <a:off x="4781124" y="1769822"/>
              <a:ext cx="3380918" cy="1601727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/>
          </p:txBody>
        </p:sp>
        <p:sp>
          <p:nvSpPr>
            <p:cNvPr id="9" name="object 9"/>
            <p:cNvSpPr/>
            <p:nvPr/>
          </p:nvSpPr>
          <p:spPr>
            <a:xfrm>
              <a:off x="4735957" y="2527807"/>
              <a:ext cx="553720" cy="76200"/>
            </a:xfrm>
            <a:custGeom>
              <a:avLst/>
              <a:gdLst/>
              <a:ahLst/>
              <a:cxnLst/>
              <a:rect l="l" t="t" r="r" b="b"/>
              <a:pathLst>
                <a:path w="553720" h="76200">
                  <a:moveTo>
                    <a:pt x="477265" y="0"/>
                  </a:moveTo>
                  <a:lnTo>
                    <a:pt x="477265" y="76200"/>
                  </a:lnTo>
                  <a:lnTo>
                    <a:pt x="540765" y="44450"/>
                  </a:lnTo>
                  <a:lnTo>
                    <a:pt x="489965" y="44450"/>
                  </a:lnTo>
                  <a:lnTo>
                    <a:pt x="489965" y="31750"/>
                  </a:lnTo>
                  <a:lnTo>
                    <a:pt x="540765" y="31750"/>
                  </a:lnTo>
                  <a:lnTo>
                    <a:pt x="477265" y="0"/>
                  </a:lnTo>
                  <a:close/>
                </a:path>
                <a:path w="553720" h="76200">
                  <a:moveTo>
                    <a:pt x="477265" y="31750"/>
                  </a:moveTo>
                  <a:lnTo>
                    <a:pt x="0" y="31750"/>
                  </a:lnTo>
                  <a:lnTo>
                    <a:pt x="0" y="44450"/>
                  </a:lnTo>
                  <a:lnTo>
                    <a:pt x="477265" y="44450"/>
                  </a:lnTo>
                  <a:lnTo>
                    <a:pt x="477265" y="31750"/>
                  </a:lnTo>
                  <a:close/>
                </a:path>
                <a:path w="553720" h="76200">
                  <a:moveTo>
                    <a:pt x="540765" y="31750"/>
                  </a:moveTo>
                  <a:lnTo>
                    <a:pt x="489965" y="31750"/>
                  </a:lnTo>
                  <a:lnTo>
                    <a:pt x="489965" y="44450"/>
                  </a:lnTo>
                  <a:lnTo>
                    <a:pt x="540765" y="44450"/>
                  </a:lnTo>
                  <a:lnTo>
                    <a:pt x="553465" y="38100"/>
                  </a:lnTo>
                  <a:lnTo>
                    <a:pt x="540765" y="31750"/>
                  </a:lnTo>
                  <a:close/>
                </a:path>
              </a:pathLst>
            </a:custGeom>
            <a:solidFill>
              <a:srgbClr val="FF0000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0" name="object 10"/>
          <p:cNvSpPr/>
          <p:nvPr/>
        </p:nvSpPr>
        <p:spPr>
          <a:xfrm>
            <a:off x="3806444" y="3957065"/>
            <a:ext cx="1146810" cy="767715"/>
          </a:xfrm>
          <a:custGeom>
            <a:avLst/>
            <a:gdLst/>
            <a:ahLst/>
            <a:cxnLst/>
            <a:rect l="l" t="t" r="r" b="b"/>
            <a:pathLst>
              <a:path w="1146810" h="767714">
                <a:moveTo>
                  <a:pt x="1079629" y="730336"/>
                </a:moveTo>
                <a:lnTo>
                  <a:pt x="1061973" y="756792"/>
                </a:lnTo>
                <a:lnTo>
                  <a:pt x="1146555" y="767333"/>
                </a:lnTo>
                <a:lnTo>
                  <a:pt x="1129407" y="737361"/>
                </a:lnTo>
                <a:lnTo>
                  <a:pt x="1090167" y="737361"/>
                </a:lnTo>
                <a:lnTo>
                  <a:pt x="1079629" y="730336"/>
                </a:lnTo>
                <a:close/>
              </a:path>
              <a:path w="1146810" h="767714">
                <a:moveTo>
                  <a:pt x="1086687" y="719759"/>
                </a:moveTo>
                <a:lnTo>
                  <a:pt x="1079629" y="730336"/>
                </a:lnTo>
                <a:lnTo>
                  <a:pt x="1090167" y="737361"/>
                </a:lnTo>
                <a:lnTo>
                  <a:pt x="1097279" y="726820"/>
                </a:lnTo>
                <a:lnTo>
                  <a:pt x="1086687" y="719759"/>
                </a:lnTo>
                <a:close/>
              </a:path>
              <a:path w="1146810" h="767714">
                <a:moveTo>
                  <a:pt x="1104264" y="693419"/>
                </a:moveTo>
                <a:lnTo>
                  <a:pt x="1086687" y="719759"/>
                </a:lnTo>
                <a:lnTo>
                  <a:pt x="1097279" y="726820"/>
                </a:lnTo>
                <a:lnTo>
                  <a:pt x="1090167" y="737361"/>
                </a:lnTo>
                <a:lnTo>
                  <a:pt x="1129407" y="737361"/>
                </a:lnTo>
                <a:lnTo>
                  <a:pt x="1104264" y="693419"/>
                </a:lnTo>
                <a:close/>
              </a:path>
              <a:path w="1146810" h="767714">
                <a:moveTo>
                  <a:pt x="7111" y="0"/>
                </a:moveTo>
                <a:lnTo>
                  <a:pt x="0" y="10667"/>
                </a:lnTo>
                <a:lnTo>
                  <a:pt x="1079629" y="730336"/>
                </a:lnTo>
                <a:lnTo>
                  <a:pt x="1086687" y="719759"/>
                </a:lnTo>
                <a:lnTo>
                  <a:pt x="7111" y="0"/>
                </a:lnTo>
                <a:close/>
              </a:path>
            </a:pathLst>
          </a:custGeom>
          <a:solidFill>
            <a:srgbClr val="FF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2" name="object 12"/>
          <p:cNvSpPr txBox="1">
            <a:spLocks noGrp="1"/>
          </p:cNvSpPr>
          <p:nvPr>
            <p:ph type="sldNum" sz="quarter" idx="7"/>
          </p:nvPr>
        </p:nvSpPr>
        <p:spPr>
          <a:xfrm>
            <a:off x="5962650" y="6356350"/>
            <a:ext cx="2057400" cy="36512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ct val="100000"/>
              </a:lnSpc>
            </a:pPr>
            <a:fld id="{81D60167-4931-47E6-BA6A-407CBD079E47}" type="slidenum">
              <a:rPr spc="-5" dirty="0"/>
            </a:fld>
            <a:endParaRPr spc="-5" dirty="0"/>
          </a:p>
        </p:txBody>
      </p:sp>
      <p:sp>
        <p:nvSpPr>
          <p:cNvPr id="16" name="object 2"/>
          <p:cNvSpPr txBox="1">
            <a:spLocks noGrp="1"/>
          </p:cNvSpPr>
          <p:nvPr>
            <p:ph type="title"/>
          </p:nvPr>
        </p:nvSpPr>
        <p:spPr>
          <a:xfrm>
            <a:off x="2317750" y="839470"/>
            <a:ext cx="5935345" cy="50482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3200" b="1" dirty="0">
                <a:gradFill>
                  <a:gsLst>
                    <a:gs pos="0">
                      <a:srgbClr val="E30000"/>
                    </a:gs>
                    <a:gs pos="100000">
                      <a:srgbClr val="760303"/>
                    </a:gs>
                  </a:gsLst>
                  <a:lin scaled="0"/>
                </a:gradFill>
              </a:rPr>
              <a:t>Array</a:t>
            </a:r>
            <a:r>
              <a:rPr sz="3200" b="1" spc="-40" dirty="0">
                <a:gradFill>
                  <a:gsLst>
                    <a:gs pos="0">
                      <a:srgbClr val="E30000"/>
                    </a:gs>
                    <a:gs pos="100000">
                      <a:srgbClr val="760303"/>
                    </a:gs>
                  </a:gsLst>
                  <a:lin scaled="0"/>
                </a:gradFill>
              </a:rPr>
              <a:t> </a:t>
            </a:r>
            <a:r>
              <a:rPr sz="3200" b="1" spc="-5" dirty="0">
                <a:gradFill>
                  <a:gsLst>
                    <a:gs pos="0">
                      <a:srgbClr val="E30000"/>
                    </a:gs>
                    <a:gs pos="100000">
                      <a:srgbClr val="760303"/>
                    </a:gs>
                  </a:gsLst>
                  <a:lin scaled="0"/>
                </a:gradFill>
              </a:rPr>
              <a:t>Implementation</a:t>
            </a:r>
            <a:r>
              <a:rPr sz="2400" b="1" spc="-5" dirty="0">
                <a:gradFill>
                  <a:gsLst>
                    <a:gs pos="0">
                      <a:srgbClr val="E30000"/>
                    </a:gs>
                    <a:gs pos="100000">
                      <a:srgbClr val="760303"/>
                    </a:gs>
                  </a:gsLst>
                  <a:lin scaled="0"/>
                </a:gradFill>
              </a:rPr>
              <a:t> ... </a:t>
            </a:r>
            <a:r>
              <a:rPr sz="2400" b="1" u="sng" spc="-5" dirty="0">
                <a:gradFill>
                  <a:gsLst>
                    <a:gs pos="0">
                      <a:srgbClr val="E30000"/>
                    </a:gs>
                    <a:gs pos="100000">
                      <a:srgbClr val="760303"/>
                    </a:gs>
                  </a:gsLst>
                  <a:lin scaled="0"/>
                </a:gradFill>
              </a:rPr>
              <a:t>the  drawbacks</a:t>
            </a:r>
            <a:endParaRPr sz="2400" b="1" u="sng" spc="-5" dirty="0">
              <a:gradFill>
                <a:gsLst>
                  <a:gs pos="0">
                    <a:srgbClr val="E30000"/>
                  </a:gs>
                  <a:gs pos="100000">
                    <a:srgbClr val="760303"/>
                  </a:gs>
                </a:gsLst>
                <a:lin scaled="0"/>
              </a:gra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/>
          <p:nvPr/>
        </p:nvSpPr>
        <p:spPr>
          <a:xfrm>
            <a:off x="990600" y="2235200"/>
            <a:ext cx="7208901" cy="2495550"/>
          </a:xfrm>
          <a:prstGeom prst="rect">
            <a:avLst/>
          </a:prstGeom>
          <a:blipFill>
            <a:blip r:embed="rId1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 txBox="1"/>
          <p:nvPr/>
        </p:nvSpPr>
        <p:spPr>
          <a:xfrm>
            <a:off x="1145844" y="5022977"/>
            <a:ext cx="783399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5" dirty="0">
                <a:latin typeface="Arial" panose="020B0604020202020204"/>
                <a:cs typeface="Arial" panose="020B0604020202020204"/>
              </a:rPr>
              <a:t>New </a:t>
            </a:r>
            <a:r>
              <a:rPr sz="1800" dirty="0">
                <a:latin typeface="Arial" panose="020B0604020202020204"/>
                <a:cs typeface="Arial" panose="020B0604020202020204"/>
              </a:rPr>
              <a:t>item </a:t>
            </a:r>
            <a:r>
              <a:rPr sz="1800" spc="-5" dirty="0">
                <a:latin typeface="Arial" panose="020B0604020202020204"/>
                <a:cs typeface="Arial" panose="020B0604020202020204"/>
              </a:rPr>
              <a:t>is inserted </a:t>
            </a:r>
            <a:r>
              <a:rPr sz="1800" dirty="0">
                <a:latin typeface="Arial" panose="020B0604020202020204"/>
                <a:cs typeface="Arial" panose="020B0604020202020204"/>
              </a:rPr>
              <a:t>at </a:t>
            </a:r>
            <a:r>
              <a:rPr sz="1800" spc="-5" dirty="0">
                <a:latin typeface="Arial" panose="020B0604020202020204"/>
                <a:cs typeface="Arial" panose="020B0604020202020204"/>
              </a:rPr>
              <a:t>index </a:t>
            </a:r>
            <a:r>
              <a:rPr sz="1800" dirty="0">
                <a:latin typeface="Arial" panose="020B0604020202020204"/>
                <a:cs typeface="Arial" panose="020B0604020202020204"/>
              </a:rPr>
              <a:t>3, after </a:t>
            </a:r>
            <a:r>
              <a:rPr sz="1800" spc="-5" dirty="0">
                <a:latin typeface="Arial" panose="020B0604020202020204"/>
                <a:cs typeface="Arial" panose="020B0604020202020204"/>
              </a:rPr>
              <a:t>shifting </a:t>
            </a:r>
            <a:r>
              <a:rPr sz="1800" dirty="0">
                <a:latin typeface="Arial" panose="020B0604020202020204"/>
                <a:cs typeface="Arial" panose="020B0604020202020204"/>
              </a:rPr>
              <a:t>the </a:t>
            </a:r>
            <a:r>
              <a:rPr sz="1800" spc="-5" dirty="0">
                <a:latin typeface="Arial" panose="020B0604020202020204"/>
                <a:cs typeface="Arial" panose="020B0604020202020204"/>
              </a:rPr>
              <a:t>data </a:t>
            </a:r>
            <a:r>
              <a:rPr sz="1800" dirty="0">
                <a:latin typeface="Arial" panose="020B0604020202020204"/>
                <a:cs typeface="Arial" panose="020B0604020202020204"/>
              </a:rPr>
              <a:t>from </a:t>
            </a:r>
            <a:r>
              <a:rPr sz="1800" spc="-5" dirty="0">
                <a:latin typeface="Arial" panose="020B0604020202020204"/>
                <a:cs typeface="Arial" panose="020B0604020202020204"/>
              </a:rPr>
              <a:t>index 3 </a:t>
            </a:r>
            <a:r>
              <a:rPr sz="1800" spc="-10" dirty="0">
                <a:latin typeface="Arial" panose="020B0604020202020204"/>
                <a:cs typeface="Arial" panose="020B0604020202020204"/>
              </a:rPr>
              <a:t>onwards.</a:t>
            </a:r>
            <a:r>
              <a:rPr sz="1800" spc="100" dirty="0">
                <a:latin typeface="Arial" panose="020B0604020202020204"/>
                <a:cs typeface="Arial" panose="020B0604020202020204"/>
              </a:rPr>
              <a:t> </a:t>
            </a:r>
            <a:r>
              <a:rPr sz="1800" dirty="0">
                <a:latin typeface="Arial" panose="020B0604020202020204"/>
                <a:cs typeface="Arial" panose="020B0604020202020204"/>
              </a:rPr>
              <a:t>.</a:t>
            </a:r>
            <a:endParaRPr sz="1800">
              <a:latin typeface="Arial" panose="020B0604020202020204"/>
              <a:cs typeface="Arial" panose="020B0604020202020204"/>
            </a:endParaRPr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ct val="100000"/>
              </a:lnSpc>
            </a:pPr>
            <a:fld id="{81D60167-4931-47E6-BA6A-407CBD079E47}" type="slidenum">
              <a:rPr spc="-5" dirty="0"/>
            </a:fld>
            <a:endParaRPr spc="-5" dirty="0"/>
          </a:p>
        </p:txBody>
      </p:sp>
      <p:sp>
        <p:nvSpPr>
          <p:cNvPr id="16" name="object 2"/>
          <p:cNvSpPr txBox="1">
            <a:spLocks noGrp="1"/>
          </p:cNvSpPr>
          <p:nvPr>
            <p:ph type="title"/>
          </p:nvPr>
        </p:nvSpPr>
        <p:spPr>
          <a:xfrm>
            <a:off x="2317750" y="839470"/>
            <a:ext cx="5935345" cy="50482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3200" b="1" dirty="0">
                <a:gradFill>
                  <a:gsLst>
                    <a:gs pos="0">
                      <a:srgbClr val="E30000"/>
                    </a:gs>
                    <a:gs pos="100000">
                      <a:srgbClr val="760303"/>
                    </a:gs>
                  </a:gsLst>
                  <a:lin scaled="0"/>
                </a:gradFill>
              </a:rPr>
              <a:t>Array</a:t>
            </a:r>
            <a:r>
              <a:rPr sz="3200" b="1" spc="-40" dirty="0">
                <a:gradFill>
                  <a:gsLst>
                    <a:gs pos="0">
                      <a:srgbClr val="E30000"/>
                    </a:gs>
                    <a:gs pos="100000">
                      <a:srgbClr val="760303"/>
                    </a:gs>
                  </a:gsLst>
                  <a:lin scaled="0"/>
                </a:gradFill>
              </a:rPr>
              <a:t> </a:t>
            </a:r>
            <a:r>
              <a:rPr sz="3200" b="1" spc="-5" dirty="0">
                <a:gradFill>
                  <a:gsLst>
                    <a:gs pos="0">
                      <a:srgbClr val="E30000"/>
                    </a:gs>
                    <a:gs pos="100000">
                      <a:srgbClr val="760303"/>
                    </a:gs>
                  </a:gsLst>
                  <a:lin scaled="0"/>
                </a:gradFill>
              </a:rPr>
              <a:t>Implementation</a:t>
            </a:r>
            <a:r>
              <a:rPr sz="2400" b="1" spc="-5" dirty="0">
                <a:gradFill>
                  <a:gsLst>
                    <a:gs pos="0">
                      <a:srgbClr val="E30000"/>
                    </a:gs>
                    <a:gs pos="100000">
                      <a:srgbClr val="760303"/>
                    </a:gs>
                  </a:gsLst>
                  <a:lin scaled="0"/>
                </a:gradFill>
              </a:rPr>
              <a:t> ... </a:t>
            </a:r>
            <a:r>
              <a:rPr sz="2400" b="1" u="sng" spc="-5" dirty="0">
                <a:gradFill>
                  <a:gsLst>
                    <a:gs pos="0">
                      <a:srgbClr val="E30000"/>
                    </a:gs>
                    <a:gs pos="100000">
                      <a:srgbClr val="760303"/>
                    </a:gs>
                  </a:gsLst>
                  <a:lin scaled="0"/>
                </a:gradFill>
              </a:rPr>
              <a:t>the  drawbacks</a:t>
            </a:r>
            <a:endParaRPr sz="2400" b="1" u="sng" spc="-5" dirty="0">
              <a:gradFill>
                <a:gsLst>
                  <a:gs pos="0">
                    <a:srgbClr val="E30000"/>
                  </a:gs>
                  <a:gs pos="100000">
                    <a:srgbClr val="760303"/>
                  </a:gs>
                </a:gsLst>
                <a:lin scaled="0"/>
              </a:gra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878839" y="2013330"/>
            <a:ext cx="3458845" cy="3900170"/>
          </a:xfrm>
          <a:prstGeom prst="rect">
            <a:avLst/>
          </a:prstGeom>
        </p:spPr>
        <p:txBody>
          <a:bodyPr vert="horz" wrap="square" lIns="0" tIns="78740" rIns="0" bIns="0" rtlCol="0">
            <a:spAutoFit/>
          </a:bodyPr>
          <a:lstStyle/>
          <a:p>
            <a:pPr marL="12700" marR="5080">
              <a:lnSpc>
                <a:spcPct val="80000"/>
              </a:lnSpc>
              <a:spcBef>
                <a:spcPts val="620"/>
              </a:spcBef>
            </a:pPr>
            <a:r>
              <a:rPr sz="2200" spc="-5" dirty="0">
                <a:latin typeface="Arial" panose="020B0604020202020204"/>
                <a:cs typeface="Arial" panose="020B0604020202020204"/>
              </a:rPr>
              <a:t>To delete item in the middle  of the array will leave a  blank space in the middle.</a:t>
            </a:r>
            <a:endParaRPr sz="2200">
              <a:latin typeface="Arial" panose="020B0604020202020204"/>
              <a:cs typeface="Arial" panose="020B0604020202020204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2750">
              <a:latin typeface="Arial" panose="020B0604020202020204"/>
              <a:cs typeface="Arial" panose="020B0604020202020204"/>
            </a:endParaRPr>
          </a:p>
          <a:p>
            <a:pPr marL="12700" marR="50800">
              <a:lnSpc>
                <a:spcPct val="80000"/>
              </a:lnSpc>
              <a:spcBef>
                <a:spcPts val="5"/>
              </a:spcBef>
            </a:pPr>
            <a:r>
              <a:rPr sz="2200" spc="-5" dirty="0">
                <a:latin typeface="Arial" panose="020B0604020202020204"/>
                <a:cs typeface="Arial" panose="020B0604020202020204"/>
              </a:rPr>
              <a:t>It </a:t>
            </a:r>
            <a:r>
              <a:rPr sz="2300" dirty="0">
                <a:latin typeface="Arial" panose="020B0604020202020204"/>
                <a:cs typeface="Arial" panose="020B0604020202020204"/>
              </a:rPr>
              <a:t>requires shifting all the  elements in the list up</a:t>
            </a:r>
            <a:r>
              <a:rPr sz="2300" spc="-170" dirty="0">
                <a:latin typeface="Arial" panose="020B0604020202020204"/>
                <a:cs typeface="Arial" panose="020B0604020202020204"/>
              </a:rPr>
              <a:t> </a:t>
            </a:r>
            <a:r>
              <a:rPr sz="2300" dirty="0">
                <a:latin typeface="Arial" panose="020B0604020202020204"/>
                <a:cs typeface="Arial" panose="020B0604020202020204"/>
              </a:rPr>
              <a:t>one  in order to eliminate the  space..</a:t>
            </a:r>
            <a:endParaRPr sz="2300">
              <a:latin typeface="Arial" panose="020B0604020202020204"/>
              <a:cs typeface="Arial" panose="020B0604020202020204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2700">
              <a:latin typeface="Arial" panose="020B0604020202020204"/>
              <a:cs typeface="Arial" panose="020B0604020202020204"/>
            </a:endParaRPr>
          </a:p>
          <a:p>
            <a:pPr marL="12700" marR="67945">
              <a:lnSpc>
                <a:spcPts val="2110"/>
              </a:lnSpc>
            </a:pPr>
            <a:r>
              <a:rPr sz="2200" spc="-5" dirty="0">
                <a:latin typeface="Arial" panose="020B0604020202020204"/>
                <a:cs typeface="Arial" panose="020B0604020202020204"/>
              </a:rPr>
              <a:t>Example: when information  about Durrani Nukman is  deleted, </a:t>
            </a:r>
            <a:r>
              <a:rPr sz="2200" dirty="0">
                <a:latin typeface="Arial" panose="020B0604020202020204"/>
                <a:cs typeface="Arial" panose="020B0604020202020204"/>
              </a:rPr>
              <a:t>all </a:t>
            </a:r>
            <a:r>
              <a:rPr sz="2200" spc="-5" dirty="0">
                <a:latin typeface="Arial" panose="020B0604020202020204"/>
                <a:cs typeface="Arial" panose="020B0604020202020204"/>
              </a:rPr>
              <a:t>elements below  it, is shifted up.</a:t>
            </a:r>
            <a:endParaRPr sz="2200">
              <a:latin typeface="Arial" panose="020B0604020202020204"/>
              <a:cs typeface="Arial" panose="020B0604020202020204"/>
            </a:endParaRPr>
          </a:p>
        </p:txBody>
      </p:sp>
      <p:grpSp>
        <p:nvGrpSpPr>
          <p:cNvPr id="4" name="object 4"/>
          <p:cNvGrpSpPr/>
          <p:nvPr/>
        </p:nvGrpSpPr>
        <p:grpSpPr>
          <a:xfrm>
            <a:off x="0" y="1524000"/>
            <a:ext cx="9144000" cy="5095875"/>
            <a:chOff x="0" y="1524000"/>
            <a:chExt cx="9144000" cy="5334000"/>
          </a:xfrm>
        </p:grpSpPr>
        <p:sp>
          <p:nvSpPr>
            <p:cNvPr id="5" name="object 5"/>
            <p:cNvSpPr/>
            <p:nvPr/>
          </p:nvSpPr>
          <p:spPr>
            <a:xfrm>
              <a:off x="4343400" y="1524000"/>
              <a:ext cx="4341749" cy="1828800"/>
            </a:xfrm>
            <a:prstGeom prst="rect">
              <a:avLst/>
            </a:prstGeom>
            <a:blipFill>
              <a:blip r:embed="rId1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/>
          </p:txBody>
        </p:sp>
        <p:sp>
          <p:nvSpPr>
            <p:cNvPr id="6" name="object 6"/>
            <p:cNvSpPr/>
            <p:nvPr/>
          </p:nvSpPr>
          <p:spPr>
            <a:xfrm>
              <a:off x="4797817" y="4876736"/>
              <a:ext cx="3617180" cy="1684401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/>
          </p:txBody>
        </p:sp>
        <p:sp>
          <p:nvSpPr>
            <p:cNvPr id="7" name="object 7"/>
            <p:cNvSpPr/>
            <p:nvPr/>
          </p:nvSpPr>
          <p:spPr>
            <a:xfrm>
              <a:off x="4495800" y="3124200"/>
              <a:ext cx="4267200" cy="1762125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/>
          </p:txBody>
        </p:sp>
        <p:sp>
          <p:nvSpPr>
            <p:cNvPr id="8" name="object 8"/>
            <p:cNvSpPr/>
            <p:nvPr/>
          </p:nvSpPr>
          <p:spPr>
            <a:xfrm>
              <a:off x="3880484" y="2735580"/>
              <a:ext cx="1224915" cy="922019"/>
            </a:xfrm>
            <a:custGeom>
              <a:avLst/>
              <a:gdLst/>
              <a:ahLst/>
              <a:cxnLst/>
              <a:rect l="l" t="t" r="r" b="b"/>
              <a:pathLst>
                <a:path w="1224914" h="922020">
                  <a:moveTo>
                    <a:pt x="1158239" y="883920"/>
                  </a:moveTo>
                  <a:lnTo>
                    <a:pt x="1141094" y="906780"/>
                  </a:lnTo>
                  <a:lnTo>
                    <a:pt x="1224914" y="922020"/>
                  </a:lnTo>
                  <a:lnTo>
                    <a:pt x="1209675" y="891540"/>
                  </a:lnTo>
                  <a:lnTo>
                    <a:pt x="1168400" y="891540"/>
                  </a:lnTo>
                  <a:lnTo>
                    <a:pt x="1158239" y="883920"/>
                  </a:lnTo>
                  <a:close/>
                </a:path>
                <a:path w="1224914" h="922020">
                  <a:moveTo>
                    <a:pt x="1169669" y="868680"/>
                  </a:moveTo>
                  <a:lnTo>
                    <a:pt x="1158239" y="883920"/>
                  </a:lnTo>
                  <a:lnTo>
                    <a:pt x="1168400" y="891540"/>
                  </a:lnTo>
                  <a:lnTo>
                    <a:pt x="1179829" y="876300"/>
                  </a:lnTo>
                  <a:lnTo>
                    <a:pt x="1169669" y="868680"/>
                  </a:lnTo>
                  <a:close/>
                </a:path>
                <a:path w="1224914" h="922020">
                  <a:moveTo>
                    <a:pt x="1186814" y="845820"/>
                  </a:moveTo>
                  <a:lnTo>
                    <a:pt x="1169669" y="868680"/>
                  </a:lnTo>
                  <a:lnTo>
                    <a:pt x="1179829" y="876300"/>
                  </a:lnTo>
                  <a:lnTo>
                    <a:pt x="1168400" y="891540"/>
                  </a:lnTo>
                  <a:lnTo>
                    <a:pt x="1209675" y="891540"/>
                  </a:lnTo>
                  <a:lnTo>
                    <a:pt x="1186814" y="845820"/>
                  </a:lnTo>
                  <a:close/>
                </a:path>
                <a:path w="1224914" h="922020">
                  <a:moveTo>
                    <a:pt x="11429" y="0"/>
                  </a:moveTo>
                  <a:lnTo>
                    <a:pt x="0" y="15240"/>
                  </a:lnTo>
                  <a:lnTo>
                    <a:pt x="1158239" y="883920"/>
                  </a:lnTo>
                  <a:lnTo>
                    <a:pt x="1169669" y="868680"/>
                  </a:lnTo>
                  <a:lnTo>
                    <a:pt x="11429" y="0"/>
                  </a:lnTo>
                  <a:close/>
                </a:path>
              </a:pathLst>
            </a:custGeom>
            <a:solidFill>
              <a:srgbClr val="FF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9" name="object 9"/>
            <p:cNvSpPr/>
            <p:nvPr/>
          </p:nvSpPr>
          <p:spPr>
            <a:xfrm>
              <a:off x="0" y="6581775"/>
              <a:ext cx="9144000" cy="276225"/>
            </a:xfrm>
            <a:custGeom>
              <a:avLst/>
              <a:gdLst/>
              <a:ahLst/>
              <a:cxnLst/>
              <a:rect l="l" t="t" r="r" b="b"/>
              <a:pathLst>
                <a:path w="9144000" h="276225">
                  <a:moveTo>
                    <a:pt x="9144000" y="0"/>
                  </a:moveTo>
                  <a:lnTo>
                    <a:pt x="0" y="0"/>
                  </a:lnTo>
                  <a:lnTo>
                    <a:pt x="0" y="276225"/>
                  </a:lnTo>
                  <a:lnTo>
                    <a:pt x="9144000" y="276225"/>
                  </a:lnTo>
                  <a:lnTo>
                    <a:pt x="9144000" y="0"/>
                  </a:lnTo>
                  <a:close/>
                </a:path>
              </a:pathLst>
            </a:custGeom>
            <a:solidFill>
              <a:srgbClr val="FFC000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0" name="object 10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ct val="100000"/>
              </a:lnSpc>
            </a:pPr>
            <a:fld id="{81D60167-4931-47E6-BA6A-407CBD079E47}" type="slidenum">
              <a:rPr spc="-5" dirty="0"/>
            </a:fld>
            <a:endParaRPr spc="-5" dirty="0"/>
          </a:p>
        </p:txBody>
      </p:sp>
      <p:sp>
        <p:nvSpPr>
          <p:cNvPr id="16" name="object 2"/>
          <p:cNvSpPr txBox="1">
            <a:spLocks noGrp="1"/>
          </p:cNvSpPr>
          <p:nvPr>
            <p:ph type="title"/>
          </p:nvPr>
        </p:nvSpPr>
        <p:spPr>
          <a:xfrm>
            <a:off x="2317750" y="839470"/>
            <a:ext cx="5935345" cy="50482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3200" b="1" dirty="0">
                <a:gradFill>
                  <a:gsLst>
                    <a:gs pos="0">
                      <a:srgbClr val="E30000"/>
                    </a:gs>
                    <a:gs pos="100000">
                      <a:srgbClr val="760303"/>
                    </a:gs>
                  </a:gsLst>
                  <a:lin scaled="0"/>
                </a:gradFill>
              </a:rPr>
              <a:t>Array</a:t>
            </a:r>
            <a:r>
              <a:rPr sz="3200" b="1" spc="-40" dirty="0">
                <a:gradFill>
                  <a:gsLst>
                    <a:gs pos="0">
                      <a:srgbClr val="E30000"/>
                    </a:gs>
                    <a:gs pos="100000">
                      <a:srgbClr val="760303"/>
                    </a:gs>
                  </a:gsLst>
                  <a:lin scaled="0"/>
                </a:gradFill>
              </a:rPr>
              <a:t> </a:t>
            </a:r>
            <a:r>
              <a:rPr sz="3200" b="1" spc="-5" dirty="0">
                <a:gradFill>
                  <a:gsLst>
                    <a:gs pos="0">
                      <a:srgbClr val="E30000"/>
                    </a:gs>
                    <a:gs pos="100000">
                      <a:srgbClr val="760303"/>
                    </a:gs>
                  </a:gsLst>
                  <a:lin scaled="0"/>
                </a:gradFill>
              </a:rPr>
              <a:t>Implementation</a:t>
            </a:r>
            <a:r>
              <a:rPr sz="2400" b="1" spc="-5" dirty="0">
                <a:gradFill>
                  <a:gsLst>
                    <a:gs pos="0">
                      <a:srgbClr val="E30000"/>
                    </a:gs>
                    <a:gs pos="100000">
                      <a:srgbClr val="760303"/>
                    </a:gs>
                  </a:gsLst>
                  <a:lin scaled="0"/>
                </a:gradFill>
              </a:rPr>
              <a:t> ... </a:t>
            </a:r>
            <a:r>
              <a:rPr sz="2400" b="1" u="sng" spc="-5" dirty="0">
                <a:gradFill>
                  <a:gsLst>
                    <a:gs pos="0">
                      <a:srgbClr val="E30000"/>
                    </a:gs>
                    <a:gs pos="100000">
                      <a:srgbClr val="760303"/>
                    </a:gs>
                  </a:gsLst>
                  <a:lin scaled="0"/>
                </a:gradFill>
              </a:rPr>
              <a:t>the  drawbacks</a:t>
            </a:r>
            <a:endParaRPr sz="2400" b="1" u="sng" spc="-5" dirty="0">
              <a:gradFill>
                <a:gsLst>
                  <a:gs pos="0">
                    <a:srgbClr val="E30000"/>
                  </a:gs>
                  <a:gs pos="100000">
                    <a:srgbClr val="760303"/>
                  </a:gs>
                </a:gsLst>
                <a:lin scaled="0"/>
              </a:gra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856740" y="1036193"/>
            <a:ext cx="7058659" cy="56705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3600" b="1" spc="-5" dirty="0">
                <a:gradFill>
                  <a:gsLst>
                    <a:gs pos="0">
                      <a:srgbClr val="E30000"/>
                    </a:gs>
                    <a:gs pos="100000">
                      <a:srgbClr val="760303"/>
                    </a:gs>
                  </a:gsLst>
                  <a:lin scaled="0"/>
                </a:gradFill>
              </a:rPr>
              <a:t>Pointer Implementation </a:t>
            </a:r>
            <a:r>
              <a:rPr sz="3600" b="1" dirty="0">
                <a:gradFill>
                  <a:gsLst>
                    <a:gs pos="0">
                      <a:srgbClr val="E30000"/>
                    </a:gs>
                    <a:gs pos="100000">
                      <a:srgbClr val="760303"/>
                    </a:gs>
                  </a:gsLst>
                  <a:lin scaled="0"/>
                </a:gradFill>
              </a:rPr>
              <a:t>(Linked</a:t>
            </a:r>
            <a:r>
              <a:rPr sz="3600" b="1" spc="-75" dirty="0">
                <a:gradFill>
                  <a:gsLst>
                    <a:gs pos="0">
                      <a:srgbClr val="E30000"/>
                    </a:gs>
                    <a:gs pos="100000">
                      <a:srgbClr val="760303"/>
                    </a:gs>
                  </a:gsLst>
                  <a:lin scaled="0"/>
                </a:gradFill>
              </a:rPr>
              <a:t> </a:t>
            </a:r>
            <a:r>
              <a:rPr sz="3600" b="1" spc="-5" dirty="0">
                <a:gradFill>
                  <a:gsLst>
                    <a:gs pos="0">
                      <a:srgbClr val="E30000"/>
                    </a:gs>
                    <a:gs pos="100000">
                      <a:srgbClr val="760303"/>
                    </a:gs>
                  </a:gsLst>
                  <a:lin scaled="0"/>
                </a:gradFill>
              </a:rPr>
              <a:t>List)</a:t>
            </a:r>
            <a:endParaRPr sz="3600" b="1" spc="-5" dirty="0">
              <a:gradFill>
                <a:gsLst>
                  <a:gs pos="0">
                    <a:srgbClr val="E30000"/>
                  </a:gs>
                  <a:gs pos="100000">
                    <a:srgbClr val="760303"/>
                  </a:gs>
                </a:gsLst>
                <a:lin scaled="0"/>
              </a:gradFill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840740" y="1692020"/>
            <a:ext cx="8145145" cy="4664075"/>
          </a:xfrm>
          <a:prstGeom prst="rect">
            <a:avLst/>
          </a:prstGeom>
        </p:spPr>
        <p:txBody>
          <a:bodyPr vert="horz" wrap="square" lIns="0" tIns="8572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75"/>
              </a:spcBef>
              <a:tabLst>
                <a:tab pos="354965" algn="l"/>
              </a:tabLst>
            </a:pPr>
            <a:r>
              <a:rPr sz="1650" b="0" spc="30" dirty="0">
                <a:solidFill>
                  <a:srgbClr val="330066"/>
                </a:solidFill>
                <a:latin typeface="Marlett"/>
                <a:cs typeface="Marlett"/>
              </a:rPr>
              <a:t></a:t>
            </a:r>
            <a:r>
              <a:rPr sz="1650" spc="30" dirty="0">
                <a:solidFill>
                  <a:srgbClr val="330066"/>
                </a:solidFill>
                <a:latin typeface="Times New Roman" panose="02020603050405020304"/>
                <a:cs typeface="Times New Roman" panose="02020603050405020304"/>
              </a:rPr>
              <a:t>	</a:t>
            </a:r>
            <a:r>
              <a:rPr sz="2400" spc="-5" dirty="0">
                <a:latin typeface="Arial" panose="020B0604020202020204"/>
                <a:cs typeface="Arial" panose="020B0604020202020204"/>
              </a:rPr>
              <a:t>Ensure </a:t>
            </a:r>
            <a:r>
              <a:rPr sz="2400" dirty="0">
                <a:latin typeface="Arial" panose="020B0604020202020204"/>
                <a:cs typeface="Arial" panose="020B0604020202020204"/>
              </a:rPr>
              <a:t>that the </a:t>
            </a:r>
            <a:r>
              <a:rPr sz="2400" spc="-5" dirty="0">
                <a:latin typeface="Arial" panose="020B0604020202020204"/>
                <a:cs typeface="Arial" panose="020B0604020202020204"/>
              </a:rPr>
              <a:t>list is </a:t>
            </a:r>
            <a:r>
              <a:rPr sz="2400" dirty="0">
                <a:latin typeface="Arial" panose="020B0604020202020204"/>
                <a:cs typeface="Arial" panose="020B0604020202020204"/>
              </a:rPr>
              <a:t>not stored</a:t>
            </a:r>
            <a:r>
              <a:rPr sz="2400" spc="-10" dirty="0">
                <a:latin typeface="Arial" panose="020B0604020202020204"/>
                <a:cs typeface="Arial" panose="020B0604020202020204"/>
              </a:rPr>
              <a:t> </a:t>
            </a:r>
            <a:r>
              <a:rPr sz="2400" spc="-5" dirty="0">
                <a:latin typeface="Arial" panose="020B0604020202020204"/>
                <a:cs typeface="Arial" panose="020B0604020202020204"/>
              </a:rPr>
              <a:t>contiguously</a:t>
            </a:r>
            <a:endParaRPr sz="2400">
              <a:latin typeface="Arial" panose="020B0604020202020204"/>
              <a:cs typeface="Arial" panose="020B0604020202020204"/>
            </a:endParaRPr>
          </a:p>
          <a:p>
            <a:pPr marL="469900">
              <a:lnSpc>
                <a:spcPct val="100000"/>
              </a:lnSpc>
              <a:spcBef>
                <a:spcPts val="580"/>
              </a:spcBef>
            </a:pPr>
            <a:r>
              <a:rPr sz="1650" b="0" spc="30" dirty="0">
                <a:solidFill>
                  <a:srgbClr val="669999"/>
                </a:solidFill>
                <a:latin typeface="Marlett"/>
                <a:cs typeface="Marlett"/>
              </a:rPr>
              <a:t></a:t>
            </a:r>
            <a:r>
              <a:rPr sz="1650" b="0" spc="30" dirty="0">
                <a:solidFill>
                  <a:srgbClr val="669999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spc="-5" dirty="0">
                <a:latin typeface="Arial" panose="020B0604020202020204"/>
                <a:cs typeface="Arial" panose="020B0604020202020204"/>
              </a:rPr>
              <a:t>use a linked</a:t>
            </a:r>
            <a:r>
              <a:rPr sz="2400" spc="155" dirty="0">
                <a:latin typeface="Arial" panose="020B0604020202020204"/>
                <a:cs typeface="Arial" panose="020B0604020202020204"/>
              </a:rPr>
              <a:t> </a:t>
            </a:r>
            <a:r>
              <a:rPr sz="2400" spc="-5" dirty="0">
                <a:latin typeface="Arial" panose="020B0604020202020204"/>
                <a:cs typeface="Arial" panose="020B0604020202020204"/>
              </a:rPr>
              <a:t>list</a:t>
            </a:r>
            <a:endParaRPr sz="2400">
              <a:latin typeface="Arial" panose="020B0604020202020204"/>
              <a:cs typeface="Arial" panose="020B0604020202020204"/>
            </a:endParaRPr>
          </a:p>
          <a:p>
            <a:pPr marL="756285" marR="79375" indent="-287020">
              <a:lnSpc>
                <a:spcPct val="100000"/>
              </a:lnSpc>
              <a:spcBef>
                <a:spcPts val="580"/>
              </a:spcBef>
            </a:pPr>
            <a:r>
              <a:rPr sz="1650" b="0" spc="30" dirty="0">
                <a:solidFill>
                  <a:srgbClr val="669999"/>
                </a:solidFill>
                <a:latin typeface="Marlett"/>
                <a:cs typeface="Marlett"/>
              </a:rPr>
              <a:t></a:t>
            </a:r>
            <a:r>
              <a:rPr sz="1650" b="0" spc="30" dirty="0">
                <a:solidFill>
                  <a:srgbClr val="669999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spc="-5" dirty="0">
                <a:latin typeface="Arial" panose="020B0604020202020204"/>
                <a:cs typeface="Arial" panose="020B0604020202020204"/>
              </a:rPr>
              <a:t>a series </a:t>
            </a:r>
            <a:r>
              <a:rPr sz="2400" dirty="0">
                <a:latin typeface="Arial" panose="020B0604020202020204"/>
                <a:cs typeface="Arial" panose="020B0604020202020204"/>
              </a:rPr>
              <a:t>of structures that </a:t>
            </a:r>
            <a:r>
              <a:rPr sz="2400" spc="-5" dirty="0">
                <a:latin typeface="Arial" panose="020B0604020202020204"/>
                <a:cs typeface="Arial" panose="020B0604020202020204"/>
              </a:rPr>
              <a:t>are </a:t>
            </a:r>
            <a:r>
              <a:rPr sz="2400" dirty="0">
                <a:latin typeface="Arial" panose="020B0604020202020204"/>
                <a:cs typeface="Arial" panose="020B0604020202020204"/>
              </a:rPr>
              <a:t>not </a:t>
            </a:r>
            <a:r>
              <a:rPr sz="2400" spc="-5" dirty="0">
                <a:latin typeface="Arial" panose="020B0604020202020204"/>
                <a:cs typeface="Arial" panose="020B0604020202020204"/>
              </a:rPr>
              <a:t>necessarily adjacent  in</a:t>
            </a:r>
            <a:r>
              <a:rPr sz="2400" spc="-15" dirty="0">
                <a:latin typeface="Arial" panose="020B0604020202020204"/>
                <a:cs typeface="Arial" panose="020B0604020202020204"/>
              </a:rPr>
              <a:t> </a:t>
            </a:r>
            <a:r>
              <a:rPr sz="2400" dirty="0">
                <a:latin typeface="Arial" panose="020B0604020202020204"/>
                <a:cs typeface="Arial" panose="020B0604020202020204"/>
              </a:rPr>
              <a:t>memory</a:t>
            </a:r>
            <a:endParaRPr sz="2400">
              <a:latin typeface="Arial" panose="020B0604020202020204"/>
              <a:cs typeface="Arial" panose="020B0604020202020204"/>
            </a:endParaRPr>
          </a:p>
          <a:p>
            <a:pPr marL="355600" marR="930275" indent="-342900">
              <a:lnSpc>
                <a:spcPct val="101000"/>
              </a:lnSpc>
              <a:spcBef>
                <a:spcPts val="1080"/>
              </a:spcBef>
              <a:buFont typeface="Arial" panose="020B0604020202020204" pitchFamily="34" charset="0"/>
              <a:buChar char="•"/>
              <a:tabLst>
                <a:tab pos="393065" algn="l"/>
              </a:tabLst>
            </a:pPr>
            <a:r>
              <a:rPr sz="2400" spc="-5" dirty="0">
                <a:latin typeface="Arial" panose="020B0604020202020204"/>
                <a:cs typeface="Arial" panose="020B0604020202020204"/>
              </a:rPr>
              <a:t>Each node contains </a:t>
            </a:r>
            <a:r>
              <a:rPr sz="2400" dirty="0">
                <a:latin typeface="Arial" panose="020B0604020202020204"/>
                <a:cs typeface="Arial" panose="020B0604020202020204"/>
              </a:rPr>
              <a:t>the </a:t>
            </a:r>
            <a:r>
              <a:rPr sz="2400" spc="-5" dirty="0">
                <a:latin typeface="Arial" panose="020B0604020202020204"/>
                <a:cs typeface="Arial" panose="020B0604020202020204"/>
              </a:rPr>
              <a:t>element and a pointer to a  </a:t>
            </a:r>
            <a:r>
              <a:rPr sz="2400" dirty="0">
                <a:latin typeface="Arial" panose="020B0604020202020204"/>
                <a:cs typeface="Arial" panose="020B0604020202020204"/>
              </a:rPr>
              <a:t>structure </a:t>
            </a:r>
            <a:r>
              <a:rPr sz="2400" spc="-5" dirty="0">
                <a:latin typeface="Arial" panose="020B0604020202020204"/>
                <a:cs typeface="Arial" panose="020B0604020202020204"/>
              </a:rPr>
              <a:t>containing </a:t>
            </a:r>
            <a:r>
              <a:rPr sz="2400" dirty="0">
                <a:latin typeface="Arial" panose="020B0604020202020204"/>
                <a:cs typeface="Arial" panose="020B0604020202020204"/>
              </a:rPr>
              <a:t>its</a:t>
            </a:r>
            <a:r>
              <a:rPr sz="2400" spc="5" dirty="0">
                <a:latin typeface="Arial" panose="020B0604020202020204"/>
                <a:cs typeface="Arial" panose="020B0604020202020204"/>
              </a:rPr>
              <a:t> </a:t>
            </a:r>
            <a:r>
              <a:rPr sz="2400" spc="-5" dirty="0">
                <a:latin typeface="Arial" panose="020B0604020202020204"/>
                <a:cs typeface="Arial" panose="020B0604020202020204"/>
              </a:rPr>
              <a:t>successor</a:t>
            </a:r>
            <a:endParaRPr sz="2400">
              <a:latin typeface="Arial" panose="020B0604020202020204"/>
              <a:cs typeface="Arial" panose="020B0604020202020204"/>
            </a:endParaRPr>
          </a:p>
          <a:p>
            <a:pPr marL="812800" indent="-342900">
              <a:lnSpc>
                <a:spcPct val="100000"/>
              </a:lnSpc>
              <a:spcBef>
                <a:spcPts val="485"/>
              </a:spcBef>
              <a:buFont typeface="Arial" panose="020B0604020202020204" pitchFamily="34" charset="0"/>
              <a:buChar char="•"/>
            </a:pPr>
            <a:r>
              <a:rPr sz="2000" dirty="0">
                <a:latin typeface="Arial" panose="020B0604020202020204"/>
                <a:cs typeface="Arial" panose="020B0604020202020204"/>
              </a:rPr>
              <a:t>the </a:t>
            </a:r>
            <a:r>
              <a:rPr sz="2000" spc="-5" dirty="0">
                <a:latin typeface="Arial" panose="020B0604020202020204"/>
                <a:cs typeface="Arial" panose="020B0604020202020204"/>
              </a:rPr>
              <a:t>last </a:t>
            </a:r>
            <a:r>
              <a:rPr sz="2000" spc="-10" dirty="0">
                <a:latin typeface="Arial" panose="020B0604020202020204"/>
                <a:cs typeface="Arial" panose="020B0604020202020204"/>
              </a:rPr>
              <a:t>cell’s </a:t>
            </a:r>
            <a:r>
              <a:rPr sz="2000" spc="-5" dirty="0">
                <a:latin typeface="Arial" panose="020B0604020202020204"/>
                <a:cs typeface="Arial" panose="020B0604020202020204"/>
              </a:rPr>
              <a:t>next link points </a:t>
            </a:r>
            <a:r>
              <a:rPr sz="2000" dirty="0">
                <a:latin typeface="Arial" panose="020B0604020202020204"/>
                <a:cs typeface="Arial" panose="020B0604020202020204"/>
              </a:rPr>
              <a:t>to</a:t>
            </a:r>
            <a:r>
              <a:rPr sz="2000" spc="-75" dirty="0">
                <a:latin typeface="Arial" panose="020B0604020202020204"/>
                <a:cs typeface="Arial" panose="020B0604020202020204"/>
              </a:rPr>
              <a:t> </a:t>
            </a:r>
            <a:r>
              <a:rPr sz="2000" dirty="0">
                <a:latin typeface="Arial" panose="020B0604020202020204"/>
                <a:cs typeface="Arial" panose="020B0604020202020204"/>
              </a:rPr>
              <a:t>NULL</a:t>
            </a:r>
            <a:endParaRPr sz="2000">
              <a:latin typeface="Arial" panose="020B0604020202020204"/>
              <a:cs typeface="Arial" panose="020B0604020202020204"/>
            </a:endParaRPr>
          </a:p>
          <a:p>
            <a:pPr marL="355600" indent="-342900">
              <a:lnSpc>
                <a:spcPct val="100000"/>
              </a:lnSpc>
              <a:spcBef>
                <a:spcPts val="575"/>
              </a:spcBef>
              <a:buFont typeface="Arial" panose="020B0604020202020204" pitchFamily="34" charset="0"/>
              <a:buChar char="•"/>
              <a:tabLst>
                <a:tab pos="417830" algn="l"/>
              </a:tabLst>
            </a:pPr>
            <a:r>
              <a:rPr sz="2400" spc="-5" dirty="0">
                <a:latin typeface="Arial" panose="020B0604020202020204"/>
                <a:cs typeface="Arial" panose="020B0604020202020204"/>
              </a:rPr>
              <a:t>Compared </a:t>
            </a:r>
            <a:r>
              <a:rPr sz="2400" dirty="0">
                <a:latin typeface="Arial" panose="020B0604020202020204"/>
                <a:cs typeface="Arial" panose="020B0604020202020204"/>
              </a:rPr>
              <a:t>to the </a:t>
            </a:r>
            <a:r>
              <a:rPr sz="2400" spc="-5" dirty="0">
                <a:latin typeface="Arial" panose="020B0604020202020204"/>
                <a:cs typeface="Arial" panose="020B0604020202020204"/>
              </a:rPr>
              <a:t>array</a:t>
            </a:r>
            <a:r>
              <a:rPr sz="2400" dirty="0">
                <a:latin typeface="Arial" panose="020B0604020202020204"/>
                <a:cs typeface="Arial" panose="020B0604020202020204"/>
              </a:rPr>
              <a:t> </a:t>
            </a:r>
            <a:r>
              <a:rPr sz="2400" spc="-5" dirty="0">
                <a:latin typeface="Arial" panose="020B0604020202020204"/>
                <a:cs typeface="Arial" panose="020B0604020202020204"/>
              </a:rPr>
              <a:t>implementation,</a:t>
            </a:r>
            <a:endParaRPr sz="2400">
              <a:latin typeface="Arial" panose="020B0604020202020204"/>
              <a:cs typeface="Arial" panose="020B0604020202020204"/>
            </a:endParaRPr>
          </a:p>
          <a:p>
            <a:pPr marL="812800" marR="5080" indent="-342900">
              <a:lnSpc>
                <a:spcPct val="100000"/>
              </a:lnSpc>
              <a:spcBef>
                <a:spcPts val="575"/>
              </a:spcBef>
              <a:buFont typeface="Arial" panose="020B0604020202020204" pitchFamily="34" charset="0"/>
              <a:buChar char="•"/>
            </a:pPr>
            <a:r>
              <a:rPr sz="2400" dirty="0">
                <a:latin typeface="Arial" panose="020B0604020202020204"/>
                <a:cs typeface="Arial" panose="020B0604020202020204"/>
              </a:rPr>
              <a:t>the </a:t>
            </a:r>
            <a:r>
              <a:rPr sz="2400" spc="-5" dirty="0">
                <a:latin typeface="Arial" panose="020B0604020202020204"/>
                <a:cs typeface="Arial" panose="020B0604020202020204"/>
              </a:rPr>
              <a:t>pointer implementation uses only as much space </a:t>
            </a:r>
            <a:r>
              <a:rPr lang="en-MY" sz="2400" spc="-5" dirty="0">
                <a:latin typeface="Arial" panose="020B0604020202020204"/>
                <a:cs typeface="Arial" panose="020B0604020202020204"/>
              </a:rPr>
              <a:t>as </a:t>
            </a:r>
            <a:r>
              <a:rPr sz="2400" spc="-615" dirty="0">
                <a:latin typeface="Arial" panose="020B0604020202020204"/>
                <a:cs typeface="Arial" panose="020B0604020202020204"/>
              </a:rPr>
              <a:t>  </a:t>
            </a:r>
            <a:r>
              <a:rPr sz="2400" spc="-5" dirty="0">
                <a:latin typeface="Arial" panose="020B0604020202020204"/>
                <a:cs typeface="Arial" panose="020B0604020202020204"/>
              </a:rPr>
              <a:t>is needed </a:t>
            </a:r>
            <a:r>
              <a:rPr sz="2400" dirty="0">
                <a:latin typeface="Arial" panose="020B0604020202020204"/>
                <a:cs typeface="Arial" panose="020B0604020202020204"/>
              </a:rPr>
              <a:t>for the </a:t>
            </a:r>
            <a:r>
              <a:rPr sz="2400" spc="-5" dirty="0">
                <a:latin typeface="Arial" panose="020B0604020202020204"/>
                <a:cs typeface="Arial" panose="020B0604020202020204"/>
              </a:rPr>
              <a:t>elements currently on </a:t>
            </a:r>
            <a:r>
              <a:rPr sz="2400" dirty="0">
                <a:latin typeface="Arial" panose="020B0604020202020204"/>
                <a:cs typeface="Arial" panose="020B0604020202020204"/>
              </a:rPr>
              <a:t>the</a:t>
            </a:r>
            <a:r>
              <a:rPr sz="2400" spc="40" dirty="0">
                <a:latin typeface="Arial" panose="020B0604020202020204"/>
                <a:cs typeface="Arial" panose="020B0604020202020204"/>
              </a:rPr>
              <a:t> </a:t>
            </a:r>
            <a:r>
              <a:rPr sz="2400" spc="-5" dirty="0">
                <a:latin typeface="Arial" panose="020B0604020202020204"/>
                <a:cs typeface="Arial" panose="020B0604020202020204"/>
              </a:rPr>
              <a:t>list</a:t>
            </a:r>
            <a:endParaRPr sz="2400">
              <a:latin typeface="Arial" panose="020B0604020202020204"/>
              <a:cs typeface="Arial" panose="020B0604020202020204"/>
            </a:endParaRPr>
          </a:p>
          <a:p>
            <a:pPr marL="812800" indent="-342900">
              <a:lnSpc>
                <a:spcPct val="100000"/>
              </a:lnSpc>
              <a:spcBef>
                <a:spcPts val="580"/>
              </a:spcBef>
              <a:buFont typeface="Arial" panose="020B0604020202020204" pitchFamily="34" charset="0"/>
              <a:buChar char="•"/>
            </a:pPr>
            <a:r>
              <a:rPr sz="2400" dirty="0">
                <a:latin typeface="Arial" panose="020B0604020202020204"/>
                <a:cs typeface="Arial" panose="020B0604020202020204"/>
              </a:rPr>
              <a:t>but </a:t>
            </a:r>
            <a:r>
              <a:rPr sz="2400" spc="-5" dirty="0">
                <a:latin typeface="Arial" panose="020B0604020202020204"/>
                <a:cs typeface="Arial" panose="020B0604020202020204"/>
              </a:rPr>
              <a:t>requires space </a:t>
            </a:r>
            <a:r>
              <a:rPr sz="2400" dirty="0">
                <a:latin typeface="Arial" panose="020B0604020202020204"/>
                <a:cs typeface="Arial" panose="020B0604020202020204"/>
              </a:rPr>
              <a:t>for the </a:t>
            </a:r>
            <a:r>
              <a:rPr sz="2400" spc="-5" dirty="0">
                <a:latin typeface="Arial" panose="020B0604020202020204"/>
                <a:cs typeface="Arial" panose="020B0604020202020204"/>
              </a:rPr>
              <a:t>pointers in each</a:t>
            </a:r>
            <a:r>
              <a:rPr sz="2400" spc="30" dirty="0">
                <a:latin typeface="Arial" panose="020B0604020202020204"/>
                <a:cs typeface="Arial" panose="020B0604020202020204"/>
              </a:rPr>
              <a:t> </a:t>
            </a:r>
            <a:r>
              <a:rPr sz="2400" spc="-5" dirty="0">
                <a:latin typeface="Arial" panose="020B0604020202020204"/>
                <a:cs typeface="Arial" panose="020B0604020202020204"/>
              </a:rPr>
              <a:t>cell</a:t>
            </a:r>
            <a:endParaRPr sz="2400">
              <a:latin typeface="Arial" panose="020B0604020202020204"/>
              <a:cs typeface="Arial" panose="020B0604020202020204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xfrm>
            <a:off x="6521450" y="6559550"/>
            <a:ext cx="2057400" cy="36512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ct val="100000"/>
              </a:lnSpc>
            </a:pPr>
            <a:fld id="{81D60167-4931-47E6-BA6A-407CBD079E47}" type="slidenum">
              <a:rPr spc="-5" dirty="0"/>
            </a:fld>
            <a:endParaRPr spc="-5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882140" y="1313434"/>
            <a:ext cx="4957445" cy="68961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b="1" dirty="0">
                <a:gradFill>
                  <a:gsLst>
                    <a:gs pos="0">
                      <a:srgbClr val="E30000"/>
                    </a:gs>
                    <a:gs pos="100000">
                      <a:srgbClr val="760303"/>
                    </a:gs>
                  </a:gsLst>
                  <a:lin scaled="0"/>
                </a:gradFill>
              </a:rPr>
              <a:t>Linked </a:t>
            </a:r>
            <a:r>
              <a:rPr b="1" spc="-5" dirty="0">
                <a:gradFill>
                  <a:gsLst>
                    <a:gs pos="0">
                      <a:srgbClr val="E30000"/>
                    </a:gs>
                    <a:gs pos="100000">
                      <a:srgbClr val="760303"/>
                    </a:gs>
                  </a:gsLst>
                  <a:lin scaled="0"/>
                </a:gradFill>
              </a:rPr>
              <a:t>list variations</a:t>
            </a:r>
            <a:endParaRPr b="1" spc="-5" dirty="0">
              <a:gradFill>
                <a:gsLst>
                  <a:gs pos="0">
                    <a:srgbClr val="E30000"/>
                  </a:gs>
                  <a:gs pos="100000">
                    <a:srgbClr val="760303"/>
                  </a:gs>
                </a:gsLst>
                <a:lin scaled="0"/>
              </a:gradFill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2226563" y="2261967"/>
            <a:ext cx="4026535" cy="2879090"/>
          </a:xfrm>
          <a:prstGeom prst="rect">
            <a:avLst/>
          </a:prstGeom>
        </p:spPr>
        <p:txBody>
          <a:bodyPr vert="horz" wrap="square" lIns="0" tIns="914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720"/>
              </a:spcBef>
            </a:pPr>
            <a:r>
              <a:rPr sz="1800" b="0" spc="20" dirty="0">
                <a:solidFill>
                  <a:srgbClr val="669999"/>
                </a:solidFill>
                <a:latin typeface="Marlett"/>
                <a:cs typeface="Marlett"/>
              </a:rPr>
              <a:t></a:t>
            </a:r>
            <a:r>
              <a:rPr sz="1800" b="0" spc="20" dirty="0">
                <a:solidFill>
                  <a:srgbClr val="669999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600" dirty="0">
                <a:latin typeface="Arial" panose="020B0604020202020204"/>
                <a:cs typeface="Arial" panose="020B0604020202020204"/>
              </a:rPr>
              <a:t>Singly linked</a:t>
            </a:r>
            <a:r>
              <a:rPr sz="2600" spc="-75" dirty="0">
                <a:latin typeface="Arial" panose="020B0604020202020204"/>
                <a:cs typeface="Arial" panose="020B0604020202020204"/>
              </a:rPr>
              <a:t> </a:t>
            </a:r>
            <a:r>
              <a:rPr sz="2600" dirty="0">
                <a:latin typeface="Arial" panose="020B0604020202020204"/>
                <a:cs typeface="Arial" panose="020B0604020202020204"/>
              </a:rPr>
              <a:t>list</a:t>
            </a:r>
            <a:endParaRPr sz="2600">
              <a:latin typeface="Arial" panose="020B0604020202020204"/>
              <a:cs typeface="Arial" panose="020B0604020202020204"/>
            </a:endParaRPr>
          </a:p>
          <a:p>
            <a:pPr marL="12700">
              <a:lnSpc>
                <a:spcPct val="100000"/>
              </a:lnSpc>
              <a:spcBef>
                <a:spcPts val="625"/>
              </a:spcBef>
            </a:pPr>
            <a:r>
              <a:rPr sz="1800" b="0" spc="25" dirty="0">
                <a:solidFill>
                  <a:srgbClr val="669999"/>
                </a:solidFill>
                <a:latin typeface="Marlett"/>
                <a:cs typeface="Marlett"/>
              </a:rPr>
              <a:t></a:t>
            </a:r>
            <a:r>
              <a:rPr sz="1800" b="0" spc="25" dirty="0">
                <a:solidFill>
                  <a:srgbClr val="669999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600" dirty="0">
                <a:latin typeface="Arial" panose="020B0604020202020204"/>
                <a:cs typeface="Arial" panose="020B0604020202020204"/>
              </a:rPr>
              <a:t>Doubly linked</a:t>
            </a:r>
            <a:r>
              <a:rPr sz="2600" spc="-70" dirty="0">
                <a:latin typeface="Arial" panose="020B0604020202020204"/>
                <a:cs typeface="Arial" panose="020B0604020202020204"/>
              </a:rPr>
              <a:t> </a:t>
            </a:r>
            <a:r>
              <a:rPr sz="2600" spc="-5" dirty="0">
                <a:latin typeface="Arial" panose="020B0604020202020204"/>
                <a:cs typeface="Arial" panose="020B0604020202020204"/>
              </a:rPr>
              <a:t>list</a:t>
            </a:r>
            <a:endParaRPr sz="2600">
              <a:latin typeface="Arial" panose="020B0604020202020204"/>
              <a:cs typeface="Arial" panose="020B0604020202020204"/>
            </a:endParaRPr>
          </a:p>
          <a:p>
            <a:pPr marL="12700">
              <a:lnSpc>
                <a:spcPct val="100000"/>
              </a:lnSpc>
              <a:spcBef>
                <a:spcPts val="625"/>
              </a:spcBef>
            </a:pPr>
            <a:r>
              <a:rPr sz="1800" b="0" spc="20" dirty="0">
                <a:solidFill>
                  <a:srgbClr val="669999"/>
                </a:solidFill>
                <a:latin typeface="Marlett"/>
                <a:cs typeface="Marlett"/>
              </a:rPr>
              <a:t></a:t>
            </a:r>
            <a:r>
              <a:rPr sz="1800" b="0" spc="20" dirty="0">
                <a:solidFill>
                  <a:srgbClr val="669999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600" dirty="0">
                <a:latin typeface="Arial" panose="020B0604020202020204"/>
                <a:cs typeface="Arial" panose="020B0604020202020204"/>
              </a:rPr>
              <a:t>Circular linked</a:t>
            </a:r>
            <a:r>
              <a:rPr sz="2600" spc="-90" dirty="0">
                <a:latin typeface="Arial" panose="020B0604020202020204"/>
                <a:cs typeface="Arial" panose="020B0604020202020204"/>
              </a:rPr>
              <a:t> </a:t>
            </a:r>
            <a:r>
              <a:rPr sz="2600" dirty="0">
                <a:latin typeface="Arial" panose="020B0604020202020204"/>
                <a:cs typeface="Arial" panose="020B0604020202020204"/>
              </a:rPr>
              <a:t>list</a:t>
            </a:r>
            <a:endParaRPr sz="2600">
              <a:latin typeface="Arial" panose="020B0604020202020204"/>
              <a:cs typeface="Arial" panose="020B0604020202020204"/>
            </a:endParaRPr>
          </a:p>
          <a:p>
            <a:pPr marL="12700">
              <a:lnSpc>
                <a:spcPct val="100000"/>
              </a:lnSpc>
              <a:spcBef>
                <a:spcPts val="625"/>
              </a:spcBef>
            </a:pPr>
            <a:r>
              <a:rPr sz="1800" b="0" spc="20" dirty="0">
                <a:solidFill>
                  <a:srgbClr val="669999"/>
                </a:solidFill>
                <a:latin typeface="Marlett"/>
                <a:cs typeface="Marlett"/>
              </a:rPr>
              <a:t></a:t>
            </a:r>
            <a:r>
              <a:rPr sz="1800" b="0" spc="20" dirty="0">
                <a:solidFill>
                  <a:srgbClr val="669999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600" dirty="0">
                <a:latin typeface="Arial" panose="020B0604020202020204"/>
                <a:cs typeface="Arial" panose="020B0604020202020204"/>
              </a:rPr>
              <a:t>Circular doubly linked</a:t>
            </a:r>
            <a:r>
              <a:rPr sz="2600" spc="-130" dirty="0">
                <a:latin typeface="Arial" panose="020B0604020202020204"/>
                <a:cs typeface="Arial" panose="020B0604020202020204"/>
              </a:rPr>
              <a:t> </a:t>
            </a:r>
            <a:r>
              <a:rPr sz="2600" dirty="0">
                <a:latin typeface="Arial" panose="020B0604020202020204"/>
                <a:cs typeface="Arial" panose="020B0604020202020204"/>
              </a:rPr>
              <a:t>list</a:t>
            </a:r>
            <a:endParaRPr sz="2600">
              <a:latin typeface="Arial" panose="020B0604020202020204"/>
              <a:cs typeface="Arial" panose="020B0604020202020204"/>
            </a:endParaRPr>
          </a:p>
          <a:p>
            <a:pPr marL="12700">
              <a:lnSpc>
                <a:spcPct val="100000"/>
              </a:lnSpc>
              <a:spcBef>
                <a:spcPts val="625"/>
              </a:spcBef>
            </a:pPr>
            <a:r>
              <a:rPr sz="1800" b="0" spc="20" dirty="0">
                <a:solidFill>
                  <a:srgbClr val="669999"/>
                </a:solidFill>
                <a:latin typeface="Marlett"/>
                <a:cs typeface="Marlett"/>
              </a:rPr>
              <a:t></a:t>
            </a:r>
            <a:r>
              <a:rPr sz="1800" b="0" spc="20" dirty="0">
                <a:solidFill>
                  <a:srgbClr val="669999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600" dirty="0">
                <a:latin typeface="Arial" panose="020B0604020202020204"/>
                <a:cs typeface="Arial" panose="020B0604020202020204"/>
              </a:rPr>
              <a:t>Sorted linked</a:t>
            </a:r>
            <a:r>
              <a:rPr sz="2600" spc="-50" dirty="0">
                <a:latin typeface="Arial" panose="020B0604020202020204"/>
                <a:cs typeface="Arial" panose="020B0604020202020204"/>
              </a:rPr>
              <a:t> </a:t>
            </a:r>
            <a:r>
              <a:rPr sz="2600" dirty="0">
                <a:latin typeface="Arial" panose="020B0604020202020204"/>
                <a:cs typeface="Arial" panose="020B0604020202020204"/>
              </a:rPr>
              <a:t>list</a:t>
            </a:r>
            <a:endParaRPr sz="2600">
              <a:latin typeface="Arial" panose="020B0604020202020204"/>
              <a:cs typeface="Arial" panose="020B0604020202020204"/>
            </a:endParaRPr>
          </a:p>
          <a:p>
            <a:pPr marL="12700">
              <a:lnSpc>
                <a:spcPct val="100000"/>
              </a:lnSpc>
              <a:spcBef>
                <a:spcPts val="625"/>
              </a:spcBef>
            </a:pPr>
            <a:r>
              <a:rPr sz="1800" b="0" spc="20" dirty="0">
                <a:solidFill>
                  <a:srgbClr val="669999"/>
                </a:solidFill>
                <a:latin typeface="Marlett"/>
                <a:cs typeface="Marlett"/>
              </a:rPr>
              <a:t></a:t>
            </a:r>
            <a:r>
              <a:rPr sz="1800" b="0" spc="20" dirty="0">
                <a:solidFill>
                  <a:srgbClr val="669999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600" dirty="0">
                <a:latin typeface="Arial" panose="020B0604020202020204"/>
                <a:cs typeface="Arial" panose="020B0604020202020204"/>
              </a:rPr>
              <a:t>Unsorted linked</a:t>
            </a:r>
            <a:r>
              <a:rPr sz="2600" spc="-75" dirty="0">
                <a:latin typeface="Arial" panose="020B0604020202020204"/>
                <a:cs typeface="Arial" panose="020B0604020202020204"/>
              </a:rPr>
              <a:t> </a:t>
            </a:r>
            <a:r>
              <a:rPr sz="2600" dirty="0">
                <a:latin typeface="Arial" panose="020B0604020202020204"/>
                <a:cs typeface="Arial" panose="020B0604020202020204"/>
              </a:rPr>
              <a:t>list</a:t>
            </a:r>
            <a:endParaRPr sz="2600">
              <a:latin typeface="Arial" panose="020B0604020202020204"/>
              <a:cs typeface="Arial" panose="020B0604020202020204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8442197" y="6279896"/>
            <a:ext cx="165735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10" dirty="0">
                <a:latin typeface="Arial" panose="020B0604020202020204"/>
                <a:cs typeface="Arial" panose="020B0604020202020204"/>
              </a:rPr>
              <a:t>15</a:t>
            </a:r>
            <a:endParaRPr sz="1000">
              <a:latin typeface="Arial" panose="020B0604020202020204"/>
              <a:cs typeface="Arial" panose="020B0604020202020204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352040" y="716534"/>
            <a:ext cx="4544695" cy="68961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b="1" spc="-5" dirty="0">
                <a:gradFill>
                  <a:gsLst>
                    <a:gs pos="0">
                      <a:srgbClr val="E30000"/>
                    </a:gs>
                    <a:gs pos="100000">
                      <a:srgbClr val="760303"/>
                    </a:gs>
                  </a:gsLst>
                  <a:lin scaled="0"/>
                </a:gradFill>
              </a:rPr>
              <a:t>Singly </a:t>
            </a:r>
            <a:r>
              <a:rPr b="1" dirty="0">
                <a:gradFill>
                  <a:gsLst>
                    <a:gs pos="0">
                      <a:srgbClr val="E30000"/>
                    </a:gs>
                    <a:gs pos="100000">
                      <a:srgbClr val="760303"/>
                    </a:gs>
                  </a:gsLst>
                  <a:lin scaled="0"/>
                </a:gradFill>
              </a:rPr>
              <a:t>Linked</a:t>
            </a:r>
            <a:r>
              <a:rPr b="1" spc="-10" dirty="0">
                <a:gradFill>
                  <a:gsLst>
                    <a:gs pos="0">
                      <a:srgbClr val="E30000"/>
                    </a:gs>
                    <a:gs pos="100000">
                      <a:srgbClr val="760303"/>
                    </a:gs>
                  </a:gsLst>
                  <a:lin scaled="0"/>
                </a:gradFill>
              </a:rPr>
              <a:t> </a:t>
            </a:r>
            <a:r>
              <a:rPr b="1" spc="-5" dirty="0">
                <a:gradFill>
                  <a:gsLst>
                    <a:gs pos="0">
                      <a:srgbClr val="E30000"/>
                    </a:gs>
                    <a:gs pos="100000">
                      <a:srgbClr val="760303"/>
                    </a:gs>
                  </a:gsLst>
                  <a:lin scaled="0"/>
                </a:gradFill>
              </a:rPr>
              <a:t>Lists</a:t>
            </a:r>
            <a:endParaRPr b="1" spc="-5" dirty="0">
              <a:gradFill>
                <a:gsLst>
                  <a:gs pos="0">
                    <a:srgbClr val="E30000"/>
                  </a:gs>
                  <a:gs pos="100000">
                    <a:srgbClr val="760303"/>
                  </a:gs>
                </a:gsLst>
                <a:lin scaled="0"/>
              </a:gradFill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07340" y="4480004"/>
            <a:ext cx="5680710" cy="1569720"/>
          </a:xfrm>
          <a:prstGeom prst="rect">
            <a:avLst/>
          </a:prstGeom>
        </p:spPr>
        <p:txBody>
          <a:bodyPr vert="horz" wrap="square" lIns="0" tIns="90805" rIns="0" bIns="0" rtlCol="0">
            <a:spAutoFit/>
          </a:bodyPr>
          <a:lstStyle/>
          <a:p>
            <a:pPr marL="469900">
              <a:lnSpc>
                <a:spcPct val="100000"/>
              </a:lnSpc>
              <a:spcBef>
                <a:spcPts val="715"/>
              </a:spcBef>
            </a:pPr>
            <a:r>
              <a:rPr sz="1800" b="0" spc="20" dirty="0">
                <a:solidFill>
                  <a:srgbClr val="669999"/>
                </a:solidFill>
                <a:latin typeface="Marlett"/>
                <a:cs typeface="Marlett"/>
              </a:rPr>
              <a:t></a:t>
            </a:r>
            <a:r>
              <a:rPr sz="1800" b="0" spc="20" dirty="0">
                <a:solidFill>
                  <a:srgbClr val="669999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600" dirty="0">
                <a:latin typeface="Arial" panose="020B0604020202020204"/>
                <a:cs typeface="Arial" panose="020B0604020202020204"/>
              </a:rPr>
              <a:t>Pointer </a:t>
            </a:r>
            <a:r>
              <a:rPr sz="2600" spc="-10" dirty="0">
                <a:latin typeface="Arial" panose="020B0604020202020204"/>
                <a:cs typeface="Arial" panose="020B0604020202020204"/>
              </a:rPr>
              <a:t>to </a:t>
            </a:r>
            <a:r>
              <a:rPr sz="2600" dirty="0">
                <a:latin typeface="Arial" panose="020B0604020202020204"/>
                <a:cs typeface="Arial" panose="020B0604020202020204"/>
              </a:rPr>
              <a:t>the next node in the</a:t>
            </a:r>
            <a:r>
              <a:rPr sz="2600" spc="-50" dirty="0">
                <a:latin typeface="Arial" panose="020B0604020202020204"/>
                <a:cs typeface="Arial" panose="020B0604020202020204"/>
              </a:rPr>
              <a:t> </a:t>
            </a:r>
            <a:r>
              <a:rPr sz="2600" dirty="0">
                <a:latin typeface="Arial" panose="020B0604020202020204"/>
                <a:cs typeface="Arial" panose="020B0604020202020204"/>
              </a:rPr>
              <a:t>list</a:t>
            </a:r>
            <a:endParaRPr sz="2600">
              <a:latin typeface="Arial" panose="020B0604020202020204"/>
              <a:cs typeface="Arial" panose="020B0604020202020204"/>
            </a:endParaRPr>
          </a:p>
          <a:p>
            <a:pPr marL="12700">
              <a:lnSpc>
                <a:spcPct val="100000"/>
              </a:lnSpc>
              <a:spcBef>
                <a:spcPts val="700"/>
              </a:spcBef>
            </a:pPr>
            <a:r>
              <a:rPr sz="2100" b="0" dirty="0">
                <a:solidFill>
                  <a:srgbClr val="330066"/>
                </a:solidFill>
                <a:latin typeface="Marlett"/>
                <a:cs typeface="Marlett"/>
              </a:rPr>
              <a:t></a:t>
            </a:r>
            <a:r>
              <a:rPr sz="2100" b="0" dirty="0">
                <a:solidFill>
                  <a:srgbClr val="330066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000" i="1" dirty="0">
                <a:solidFill>
                  <a:srgbClr val="FFCC00"/>
                </a:solidFill>
                <a:latin typeface="Arial" panose="020B0604020202020204"/>
                <a:cs typeface="Arial" panose="020B0604020202020204"/>
              </a:rPr>
              <a:t>Head</a:t>
            </a:r>
            <a:r>
              <a:rPr sz="3000" dirty="0">
                <a:latin typeface="Arial" panose="020B0604020202020204"/>
                <a:cs typeface="Arial" panose="020B0604020202020204"/>
              </a:rPr>
              <a:t>: </a:t>
            </a:r>
            <a:r>
              <a:rPr sz="3000" spc="-5" dirty="0">
                <a:latin typeface="Arial" panose="020B0604020202020204"/>
                <a:cs typeface="Arial" panose="020B0604020202020204"/>
              </a:rPr>
              <a:t>pointer </a:t>
            </a:r>
            <a:r>
              <a:rPr sz="3000" dirty="0">
                <a:latin typeface="Arial" panose="020B0604020202020204"/>
                <a:cs typeface="Arial" panose="020B0604020202020204"/>
              </a:rPr>
              <a:t>to the first</a:t>
            </a:r>
            <a:r>
              <a:rPr sz="3000" spc="10" dirty="0">
                <a:latin typeface="Arial" panose="020B0604020202020204"/>
                <a:cs typeface="Arial" panose="020B0604020202020204"/>
              </a:rPr>
              <a:t> </a:t>
            </a:r>
            <a:r>
              <a:rPr sz="3000" spc="-5" dirty="0">
                <a:latin typeface="Arial" panose="020B0604020202020204"/>
                <a:cs typeface="Arial" panose="020B0604020202020204"/>
              </a:rPr>
              <a:t>node</a:t>
            </a:r>
            <a:endParaRPr sz="3000">
              <a:latin typeface="Arial" panose="020B0604020202020204"/>
              <a:cs typeface="Arial" panose="020B0604020202020204"/>
            </a:endParaRPr>
          </a:p>
          <a:p>
            <a:pPr marL="12700">
              <a:lnSpc>
                <a:spcPct val="100000"/>
              </a:lnSpc>
              <a:spcBef>
                <a:spcPts val="520"/>
              </a:spcBef>
            </a:pPr>
            <a:r>
              <a:rPr sz="2100" b="0" dirty="0">
                <a:solidFill>
                  <a:srgbClr val="330066"/>
                </a:solidFill>
                <a:latin typeface="Marlett"/>
                <a:cs typeface="Marlett"/>
              </a:rPr>
              <a:t></a:t>
            </a:r>
            <a:r>
              <a:rPr sz="2100" b="0" dirty="0">
                <a:solidFill>
                  <a:srgbClr val="330066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000" dirty="0">
                <a:latin typeface="Arial" panose="020B0604020202020204"/>
                <a:cs typeface="Arial" panose="020B0604020202020204"/>
              </a:rPr>
              <a:t>The last </a:t>
            </a:r>
            <a:r>
              <a:rPr sz="3000" spc="-5" dirty="0">
                <a:latin typeface="Arial" panose="020B0604020202020204"/>
                <a:cs typeface="Arial" panose="020B0604020202020204"/>
              </a:rPr>
              <a:t>node </a:t>
            </a:r>
            <a:r>
              <a:rPr sz="3000" dirty="0">
                <a:latin typeface="Arial" panose="020B0604020202020204"/>
                <a:cs typeface="Arial" panose="020B0604020202020204"/>
              </a:rPr>
              <a:t>points to</a:t>
            </a:r>
            <a:r>
              <a:rPr sz="3000" spc="-15" dirty="0">
                <a:latin typeface="Arial" panose="020B0604020202020204"/>
                <a:cs typeface="Arial" panose="020B0604020202020204"/>
              </a:rPr>
              <a:t> </a:t>
            </a:r>
            <a:r>
              <a:rPr sz="3000" spc="-5" dirty="0">
                <a:latin typeface="Courier New" panose="02070309020205020404"/>
                <a:cs typeface="Courier New" panose="02070309020205020404"/>
              </a:rPr>
              <a:t>NULL</a:t>
            </a:r>
            <a:endParaRPr sz="3000">
              <a:latin typeface="Courier New" panose="02070309020205020404"/>
              <a:cs typeface="Courier New" panose="02070309020205020404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07340" y="2462141"/>
            <a:ext cx="7541259" cy="2042795"/>
          </a:xfrm>
          <a:prstGeom prst="rect">
            <a:avLst/>
          </a:prstGeom>
        </p:spPr>
        <p:txBody>
          <a:bodyPr vert="horz" wrap="square" lIns="0" tIns="104139" rIns="0" bIns="0" rtlCol="0">
            <a:spAutoFit/>
          </a:bodyPr>
          <a:lstStyle/>
          <a:p>
            <a:pPr marL="1155065">
              <a:lnSpc>
                <a:spcPct val="100000"/>
              </a:lnSpc>
              <a:spcBef>
                <a:spcPts val="820"/>
              </a:spcBef>
            </a:pPr>
            <a:r>
              <a:rPr sz="2000" dirty="0">
                <a:solidFill>
                  <a:srgbClr val="000099"/>
                </a:solidFill>
                <a:latin typeface="Tahoma" panose="020B0604030504040204"/>
                <a:cs typeface="Tahoma" panose="020B0604030504040204"/>
              </a:rPr>
              <a:t>Head</a:t>
            </a:r>
            <a:endParaRPr sz="2000">
              <a:latin typeface="Tahoma" panose="020B0604030504040204"/>
              <a:cs typeface="Tahoma" panose="020B0604030504040204"/>
            </a:endParaRPr>
          </a:p>
          <a:p>
            <a:pPr marL="12700">
              <a:lnSpc>
                <a:spcPct val="100000"/>
              </a:lnSpc>
              <a:spcBef>
                <a:spcPts val="1075"/>
              </a:spcBef>
            </a:pPr>
            <a:r>
              <a:rPr sz="2100" b="0" dirty="0">
                <a:solidFill>
                  <a:srgbClr val="330066"/>
                </a:solidFill>
                <a:latin typeface="Marlett"/>
                <a:cs typeface="Marlett"/>
              </a:rPr>
              <a:t></a:t>
            </a:r>
            <a:r>
              <a:rPr sz="2100" b="0" dirty="0">
                <a:solidFill>
                  <a:srgbClr val="330066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000" dirty="0">
                <a:latin typeface="Arial" panose="020B0604020202020204"/>
                <a:cs typeface="Arial" panose="020B0604020202020204"/>
              </a:rPr>
              <a:t>A </a:t>
            </a:r>
            <a:r>
              <a:rPr sz="3000" i="1" dirty="0">
                <a:solidFill>
                  <a:srgbClr val="FFCC00"/>
                </a:solidFill>
                <a:latin typeface="Arial" panose="020B0604020202020204"/>
                <a:cs typeface="Arial" panose="020B0604020202020204"/>
              </a:rPr>
              <a:t>linked list </a:t>
            </a:r>
            <a:r>
              <a:rPr sz="3000" dirty="0">
                <a:latin typeface="Arial" panose="020B0604020202020204"/>
                <a:cs typeface="Arial" panose="020B0604020202020204"/>
              </a:rPr>
              <a:t>is a series of </a:t>
            </a:r>
            <a:r>
              <a:rPr sz="3000" spc="-5" dirty="0">
                <a:latin typeface="Arial" panose="020B0604020202020204"/>
                <a:cs typeface="Arial" panose="020B0604020202020204"/>
              </a:rPr>
              <a:t>connected</a:t>
            </a:r>
            <a:r>
              <a:rPr sz="3000" spc="-50" dirty="0">
                <a:latin typeface="Arial" panose="020B0604020202020204"/>
                <a:cs typeface="Arial" panose="020B0604020202020204"/>
              </a:rPr>
              <a:t> </a:t>
            </a:r>
            <a:r>
              <a:rPr sz="3000" i="1" spc="-5" dirty="0">
                <a:solidFill>
                  <a:srgbClr val="FFCC00"/>
                </a:solidFill>
                <a:latin typeface="Arial" panose="020B0604020202020204"/>
                <a:cs typeface="Arial" panose="020B0604020202020204"/>
              </a:rPr>
              <a:t>nodes</a:t>
            </a:r>
            <a:endParaRPr sz="3000">
              <a:latin typeface="Arial" panose="020B0604020202020204"/>
              <a:cs typeface="Arial" panose="020B0604020202020204"/>
            </a:endParaRPr>
          </a:p>
          <a:p>
            <a:pPr marL="12700">
              <a:lnSpc>
                <a:spcPct val="100000"/>
              </a:lnSpc>
              <a:spcBef>
                <a:spcPts val="720"/>
              </a:spcBef>
            </a:pPr>
            <a:r>
              <a:rPr sz="2100" b="0" dirty="0">
                <a:solidFill>
                  <a:srgbClr val="330066"/>
                </a:solidFill>
                <a:latin typeface="Marlett"/>
                <a:cs typeface="Marlett"/>
              </a:rPr>
              <a:t></a:t>
            </a:r>
            <a:r>
              <a:rPr sz="2100" b="0" dirty="0">
                <a:solidFill>
                  <a:srgbClr val="330066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000" spc="-5" dirty="0">
                <a:latin typeface="Arial" panose="020B0604020202020204"/>
                <a:cs typeface="Arial" panose="020B0604020202020204"/>
              </a:rPr>
              <a:t>Each node contains </a:t>
            </a:r>
            <a:r>
              <a:rPr sz="3000" dirty="0">
                <a:latin typeface="Arial" panose="020B0604020202020204"/>
                <a:cs typeface="Arial" panose="020B0604020202020204"/>
              </a:rPr>
              <a:t>at</a:t>
            </a:r>
            <a:r>
              <a:rPr sz="3000" spc="35" dirty="0">
                <a:latin typeface="Arial" panose="020B0604020202020204"/>
                <a:cs typeface="Arial" panose="020B0604020202020204"/>
              </a:rPr>
              <a:t> </a:t>
            </a:r>
            <a:r>
              <a:rPr sz="3000" spc="-5" dirty="0">
                <a:latin typeface="Arial" panose="020B0604020202020204"/>
                <a:cs typeface="Arial" panose="020B0604020202020204"/>
              </a:rPr>
              <a:t>least</a:t>
            </a:r>
            <a:endParaRPr sz="3000">
              <a:latin typeface="Arial" panose="020B0604020202020204"/>
              <a:cs typeface="Arial" panose="020B0604020202020204"/>
            </a:endParaRPr>
          </a:p>
          <a:p>
            <a:pPr marL="469900">
              <a:lnSpc>
                <a:spcPct val="100000"/>
              </a:lnSpc>
              <a:spcBef>
                <a:spcPts val="645"/>
              </a:spcBef>
            </a:pPr>
            <a:r>
              <a:rPr sz="1800" b="0" spc="20" dirty="0">
                <a:solidFill>
                  <a:srgbClr val="669999"/>
                </a:solidFill>
                <a:latin typeface="Marlett"/>
                <a:cs typeface="Marlett"/>
              </a:rPr>
              <a:t></a:t>
            </a:r>
            <a:r>
              <a:rPr sz="1800" b="0" spc="20" dirty="0">
                <a:solidFill>
                  <a:srgbClr val="669999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600" dirty="0">
                <a:latin typeface="Arial" panose="020B0604020202020204"/>
                <a:cs typeface="Arial" panose="020B0604020202020204"/>
              </a:rPr>
              <a:t>A piece of data (any</a:t>
            </a:r>
            <a:r>
              <a:rPr sz="2600" spc="-55" dirty="0">
                <a:latin typeface="Arial" panose="020B0604020202020204"/>
                <a:cs typeface="Arial" panose="020B0604020202020204"/>
              </a:rPr>
              <a:t> </a:t>
            </a:r>
            <a:r>
              <a:rPr sz="2600" dirty="0">
                <a:latin typeface="Arial" panose="020B0604020202020204"/>
                <a:cs typeface="Arial" panose="020B0604020202020204"/>
              </a:rPr>
              <a:t>type)</a:t>
            </a:r>
            <a:endParaRPr sz="2600">
              <a:latin typeface="Arial" panose="020B0604020202020204"/>
              <a:cs typeface="Arial" panose="020B0604020202020204"/>
            </a:endParaRPr>
          </a:p>
        </p:txBody>
      </p:sp>
      <p:grpSp>
        <p:nvGrpSpPr>
          <p:cNvPr id="5" name="object 5"/>
          <p:cNvGrpSpPr/>
          <p:nvPr/>
        </p:nvGrpSpPr>
        <p:grpSpPr>
          <a:xfrm>
            <a:off x="2643187" y="1820862"/>
            <a:ext cx="3672204" cy="638175"/>
            <a:chOff x="2643187" y="1820862"/>
            <a:chExt cx="3672204" cy="638175"/>
          </a:xfrm>
        </p:grpSpPr>
        <p:sp>
          <p:nvSpPr>
            <p:cNvPr id="6" name="object 6"/>
            <p:cNvSpPr/>
            <p:nvPr/>
          </p:nvSpPr>
          <p:spPr>
            <a:xfrm>
              <a:off x="3267075" y="1835150"/>
              <a:ext cx="609600" cy="609600"/>
            </a:xfrm>
            <a:custGeom>
              <a:avLst/>
              <a:gdLst/>
              <a:ahLst/>
              <a:cxnLst/>
              <a:rect l="l" t="t" r="r" b="b"/>
              <a:pathLst>
                <a:path w="609600" h="609600">
                  <a:moveTo>
                    <a:pt x="609600" y="0"/>
                  </a:moveTo>
                  <a:lnTo>
                    <a:pt x="0" y="0"/>
                  </a:lnTo>
                  <a:lnTo>
                    <a:pt x="0" y="609600"/>
                  </a:lnTo>
                  <a:lnTo>
                    <a:pt x="609600" y="609600"/>
                  </a:lnTo>
                  <a:lnTo>
                    <a:pt x="609600" y="0"/>
                  </a:lnTo>
                  <a:close/>
                </a:path>
              </a:pathLst>
            </a:custGeom>
            <a:solidFill>
              <a:srgbClr val="CCCC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7" name="object 7"/>
            <p:cNvSpPr/>
            <p:nvPr/>
          </p:nvSpPr>
          <p:spPr>
            <a:xfrm>
              <a:off x="3267075" y="1835150"/>
              <a:ext cx="609600" cy="609600"/>
            </a:xfrm>
            <a:custGeom>
              <a:avLst/>
              <a:gdLst/>
              <a:ahLst/>
              <a:cxnLst/>
              <a:rect l="l" t="t" r="r" b="b"/>
              <a:pathLst>
                <a:path w="609600" h="609600">
                  <a:moveTo>
                    <a:pt x="0" y="609600"/>
                  </a:moveTo>
                  <a:lnTo>
                    <a:pt x="609600" y="609600"/>
                  </a:lnTo>
                  <a:lnTo>
                    <a:pt x="609600" y="0"/>
                  </a:lnTo>
                  <a:lnTo>
                    <a:pt x="0" y="0"/>
                  </a:lnTo>
                  <a:lnTo>
                    <a:pt x="0" y="609600"/>
                  </a:lnTo>
                  <a:close/>
                </a:path>
              </a:pathLst>
            </a:custGeom>
            <a:ln w="285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" name="object 8"/>
            <p:cNvSpPr/>
            <p:nvPr/>
          </p:nvSpPr>
          <p:spPr>
            <a:xfrm>
              <a:off x="3528949" y="2097024"/>
              <a:ext cx="957580" cy="85725"/>
            </a:xfrm>
            <a:custGeom>
              <a:avLst/>
              <a:gdLst/>
              <a:ahLst/>
              <a:cxnLst/>
              <a:rect l="l" t="t" r="r" b="b"/>
              <a:pathLst>
                <a:path w="957579" h="85725">
                  <a:moveTo>
                    <a:pt x="42925" y="0"/>
                  </a:moveTo>
                  <a:lnTo>
                    <a:pt x="26253" y="3385"/>
                  </a:lnTo>
                  <a:lnTo>
                    <a:pt x="12604" y="12604"/>
                  </a:lnTo>
                  <a:lnTo>
                    <a:pt x="3385" y="26253"/>
                  </a:lnTo>
                  <a:lnTo>
                    <a:pt x="0" y="42925"/>
                  </a:lnTo>
                  <a:lnTo>
                    <a:pt x="3385" y="59578"/>
                  </a:lnTo>
                  <a:lnTo>
                    <a:pt x="12604" y="73183"/>
                  </a:lnTo>
                  <a:lnTo>
                    <a:pt x="26253" y="82359"/>
                  </a:lnTo>
                  <a:lnTo>
                    <a:pt x="42925" y="85725"/>
                  </a:lnTo>
                  <a:lnTo>
                    <a:pt x="59578" y="82359"/>
                  </a:lnTo>
                  <a:lnTo>
                    <a:pt x="73183" y="73183"/>
                  </a:lnTo>
                  <a:lnTo>
                    <a:pt x="82359" y="59578"/>
                  </a:lnTo>
                  <a:lnTo>
                    <a:pt x="82850" y="57150"/>
                  </a:lnTo>
                  <a:lnTo>
                    <a:pt x="42925" y="57150"/>
                  </a:lnTo>
                  <a:lnTo>
                    <a:pt x="42925" y="28575"/>
                  </a:lnTo>
                  <a:lnTo>
                    <a:pt x="82828" y="28575"/>
                  </a:lnTo>
                  <a:lnTo>
                    <a:pt x="82359" y="26253"/>
                  </a:lnTo>
                  <a:lnTo>
                    <a:pt x="73183" y="12604"/>
                  </a:lnTo>
                  <a:lnTo>
                    <a:pt x="59578" y="3385"/>
                  </a:lnTo>
                  <a:lnTo>
                    <a:pt x="42925" y="0"/>
                  </a:lnTo>
                  <a:close/>
                </a:path>
                <a:path w="957579" h="85725">
                  <a:moveTo>
                    <a:pt x="871601" y="0"/>
                  </a:moveTo>
                  <a:lnTo>
                    <a:pt x="871601" y="85725"/>
                  </a:lnTo>
                  <a:lnTo>
                    <a:pt x="928835" y="57150"/>
                  </a:lnTo>
                  <a:lnTo>
                    <a:pt x="885825" y="57150"/>
                  </a:lnTo>
                  <a:lnTo>
                    <a:pt x="885825" y="28575"/>
                  </a:lnTo>
                  <a:lnTo>
                    <a:pt x="928666" y="28575"/>
                  </a:lnTo>
                  <a:lnTo>
                    <a:pt x="871601" y="0"/>
                  </a:lnTo>
                  <a:close/>
                </a:path>
                <a:path w="957579" h="85725">
                  <a:moveTo>
                    <a:pt x="82828" y="28575"/>
                  </a:moveTo>
                  <a:lnTo>
                    <a:pt x="42925" y="28575"/>
                  </a:lnTo>
                  <a:lnTo>
                    <a:pt x="42925" y="57150"/>
                  </a:lnTo>
                  <a:lnTo>
                    <a:pt x="82850" y="57150"/>
                  </a:lnTo>
                  <a:lnTo>
                    <a:pt x="85725" y="42925"/>
                  </a:lnTo>
                  <a:lnTo>
                    <a:pt x="82828" y="28575"/>
                  </a:lnTo>
                  <a:close/>
                </a:path>
                <a:path w="957579" h="85725">
                  <a:moveTo>
                    <a:pt x="871601" y="28575"/>
                  </a:moveTo>
                  <a:lnTo>
                    <a:pt x="82828" y="28575"/>
                  </a:lnTo>
                  <a:lnTo>
                    <a:pt x="85725" y="42925"/>
                  </a:lnTo>
                  <a:lnTo>
                    <a:pt x="82850" y="57150"/>
                  </a:lnTo>
                  <a:lnTo>
                    <a:pt x="871601" y="57150"/>
                  </a:lnTo>
                  <a:lnTo>
                    <a:pt x="871601" y="28575"/>
                  </a:lnTo>
                  <a:close/>
                </a:path>
                <a:path w="957579" h="85725">
                  <a:moveTo>
                    <a:pt x="928666" y="28575"/>
                  </a:moveTo>
                  <a:lnTo>
                    <a:pt x="885825" y="28575"/>
                  </a:lnTo>
                  <a:lnTo>
                    <a:pt x="885825" y="57150"/>
                  </a:lnTo>
                  <a:lnTo>
                    <a:pt x="928835" y="57150"/>
                  </a:lnTo>
                  <a:lnTo>
                    <a:pt x="957326" y="42925"/>
                  </a:lnTo>
                  <a:lnTo>
                    <a:pt x="928666" y="28575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9" name="object 9"/>
            <p:cNvSpPr/>
            <p:nvPr/>
          </p:nvSpPr>
          <p:spPr>
            <a:xfrm>
              <a:off x="2657475" y="1835150"/>
              <a:ext cx="609600" cy="609600"/>
            </a:xfrm>
            <a:custGeom>
              <a:avLst/>
              <a:gdLst/>
              <a:ahLst/>
              <a:cxnLst/>
              <a:rect l="l" t="t" r="r" b="b"/>
              <a:pathLst>
                <a:path w="609600" h="609600">
                  <a:moveTo>
                    <a:pt x="609600" y="0"/>
                  </a:moveTo>
                  <a:lnTo>
                    <a:pt x="0" y="0"/>
                  </a:lnTo>
                  <a:lnTo>
                    <a:pt x="0" y="609600"/>
                  </a:lnTo>
                  <a:lnTo>
                    <a:pt x="609600" y="609600"/>
                  </a:lnTo>
                  <a:lnTo>
                    <a:pt x="609600" y="0"/>
                  </a:lnTo>
                  <a:close/>
                </a:path>
              </a:pathLst>
            </a:custGeom>
            <a:solidFill>
              <a:srgbClr val="D7D7EB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0" name="object 10"/>
            <p:cNvSpPr/>
            <p:nvPr/>
          </p:nvSpPr>
          <p:spPr>
            <a:xfrm>
              <a:off x="2657475" y="1835150"/>
              <a:ext cx="609600" cy="609600"/>
            </a:xfrm>
            <a:custGeom>
              <a:avLst/>
              <a:gdLst/>
              <a:ahLst/>
              <a:cxnLst/>
              <a:rect l="l" t="t" r="r" b="b"/>
              <a:pathLst>
                <a:path w="609600" h="609600">
                  <a:moveTo>
                    <a:pt x="0" y="609600"/>
                  </a:moveTo>
                  <a:lnTo>
                    <a:pt x="609600" y="609600"/>
                  </a:lnTo>
                  <a:lnTo>
                    <a:pt x="609600" y="0"/>
                  </a:lnTo>
                  <a:lnTo>
                    <a:pt x="0" y="0"/>
                  </a:lnTo>
                  <a:lnTo>
                    <a:pt x="0" y="609600"/>
                  </a:lnTo>
                  <a:close/>
                </a:path>
              </a:pathLst>
            </a:custGeom>
            <a:ln w="285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1" name="object 11"/>
            <p:cNvSpPr/>
            <p:nvPr/>
          </p:nvSpPr>
          <p:spPr>
            <a:xfrm>
              <a:off x="5095875" y="1835150"/>
              <a:ext cx="609600" cy="609600"/>
            </a:xfrm>
            <a:custGeom>
              <a:avLst/>
              <a:gdLst/>
              <a:ahLst/>
              <a:cxnLst/>
              <a:rect l="l" t="t" r="r" b="b"/>
              <a:pathLst>
                <a:path w="609600" h="609600">
                  <a:moveTo>
                    <a:pt x="609600" y="0"/>
                  </a:moveTo>
                  <a:lnTo>
                    <a:pt x="0" y="0"/>
                  </a:lnTo>
                  <a:lnTo>
                    <a:pt x="0" y="609600"/>
                  </a:lnTo>
                  <a:lnTo>
                    <a:pt x="609600" y="609600"/>
                  </a:lnTo>
                  <a:lnTo>
                    <a:pt x="609600" y="0"/>
                  </a:lnTo>
                  <a:close/>
                </a:path>
              </a:pathLst>
            </a:custGeom>
            <a:solidFill>
              <a:srgbClr val="CCCC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2" name="object 12"/>
            <p:cNvSpPr/>
            <p:nvPr/>
          </p:nvSpPr>
          <p:spPr>
            <a:xfrm>
              <a:off x="5095875" y="1835150"/>
              <a:ext cx="609600" cy="609600"/>
            </a:xfrm>
            <a:custGeom>
              <a:avLst/>
              <a:gdLst/>
              <a:ahLst/>
              <a:cxnLst/>
              <a:rect l="l" t="t" r="r" b="b"/>
              <a:pathLst>
                <a:path w="609600" h="609600">
                  <a:moveTo>
                    <a:pt x="0" y="609600"/>
                  </a:moveTo>
                  <a:lnTo>
                    <a:pt x="609600" y="609600"/>
                  </a:lnTo>
                  <a:lnTo>
                    <a:pt x="609600" y="0"/>
                  </a:lnTo>
                  <a:lnTo>
                    <a:pt x="0" y="0"/>
                  </a:lnTo>
                  <a:lnTo>
                    <a:pt x="0" y="609600"/>
                  </a:lnTo>
                  <a:close/>
                </a:path>
              </a:pathLst>
            </a:custGeom>
            <a:ln w="285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3" name="object 13"/>
            <p:cNvSpPr/>
            <p:nvPr/>
          </p:nvSpPr>
          <p:spPr>
            <a:xfrm>
              <a:off x="5357748" y="2097024"/>
              <a:ext cx="957580" cy="85725"/>
            </a:xfrm>
            <a:custGeom>
              <a:avLst/>
              <a:gdLst/>
              <a:ahLst/>
              <a:cxnLst/>
              <a:rect l="l" t="t" r="r" b="b"/>
              <a:pathLst>
                <a:path w="957579" h="85725">
                  <a:moveTo>
                    <a:pt x="42925" y="0"/>
                  </a:moveTo>
                  <a:lnTo>
                    <a:pt x="26253" y="3385"/>
                  </a:lnTo>
                  <a:lnTo>
                    <a:pt x="12604" y="12604"/>
                  </a:lnTo>
                  <a:lnTo>
                    <a:pt x="3385" y="26253"/>
                  </a:lnTo>
                  <a:lnTo>
                    <a:pt x="0" y="42925"/>
                  </a:lnTo>
                  <a:lnTo>
                    <a:pt x="3385" y="59578"/>
                  </a:lnTo>
                  <a:lnTo>
                    <a:pt x="12604" y="73183"/>
                  </a:lnTo>
                  <a:lnTo>
                    <a:pt x="26253" y="82359"/>
                  </a:lnTo>
                  <a:lnTo>
                    <a:pt x="42925" y="85725"/>
                  </a:lnTo>
                  <a:lnTo>
                    <a:pt x="59578" y="82359"/>
                  </a:lnTo>
                  <a:lnTo>
                    <a:pt x="73183" y="73183"/>
                  </a:lnTo>
                  <a:lnTo>
                    <a:pt x="82359" y="59578"/>
                  </a:lnTo>
                  <a:lnTo>
                    <a:pt x="82850" y="57150"/>
                  </a:lnTo>
                  <a:lnTo>
                    <a:pt x="42925" y="57150"/>
                  </a:lnTo>
                  <a:lnTo>
                    <a:pt x="42925" y="28575"/>
                  </a:lnTo>
                  <a:lnTo>
                    <a:pt x="82828" y="28575"/>
                  </a:lnTo>
                  <a:lnTo>
                    <a:pt x="82359" y="26253"/>
                  </a:lnTo>
                  <a:lnTo>
                    <a:pt x="73183" y="12604"/>
                  </a:lnTo>
                  <a:lnTo>
                    <a:pt x="59578" y="3385"/>
                  </a:lnTo>
                  <a:lnTo>
                    <a:pt x="42925" y="0"/>
                  </a:lnTo>
                  <a:close/>
                </a:path>
                <a:path w="957579" h="85725">
                  <a:moveTo>
                    <a:pt x="871601" y="0"/>
                  </a:moveTo>
                  <a:lnTo>
                    <a:pt x="871601" y="85725"/>
                  </a:lnTo>
                  <a:lnTo>
                    <a:pt x="928835" y="57150"/>
                  </a:lnTo>
                  <a:lnTo>
                    <a:pt x="885825" y="57150"/>
                  </a:lnTo>
                  <a:lnTo>
                    <a:pt x="885825" y="28575"/>
                  </a:lnTo>
                  <a:lnTo>
                    <a:pt x="928666" y="28575"/>
                  </a:lnTo>
                  <a:lnTo>
                    <a:pt x="871601" y="0"/>
                  </a:lnTo>
                  <a:close/>
                </a:path>
                <a:path w="957579" h="85725">
                  <a:moveTo>
                    <a:pt x="82828" y="28575"/>
                  </a:moveTo>
                  <a:lnTo>
                    <a:pt x="42925" y="28575"/>
                  </a:lnTo>
                  <a:lnTo>
                    <a:pt x="42925" y="57150"/>
                  </a:lnTo>
                  <a:lnTo>
                    <a:pt x="82850" y="57150"/>
                  </a:lnTo>
                  <a:lnTo>
                    <a:pt x="85725" y="42925"/>
                  </a:lnTo>
                  <a:lnTo>
                    <a:pt x="82828" y="28575"/>
                  </a:lnTo>
                  <a:close/>
                </a:path>
                <a:path w="957579" h="85725">
                  <a:moveTo>
                    <a:pt x="871601" y="28575"/>
                  </a:moveTo>
                  <a:lnTo>
                    <a:pt x="82828" y="28575"/>
                  </a:lnTo>
                  <a:lnTo>
                    <a:pt x="85725" y="42925"/>
                  </a:lnTo>
                  <a:lnTo>
                    <a:pt x="82850" y="57150"/>
                  </a:lnTo>
                  <a:lnTo>
                    <a:pt x="871601" y="57150"/>
                  </a:lnTo>
                  <a:lnTo>
                    <a:pt x="871601" y="28575"/>
                  </a:lnTo>
                  <a:close/>
                </a:path>
                <a:path w="957579" h="85725">
                  <a:moveTo>
                    <a:pt x="928666" y="28575"/>
                  </a:moveTo>
                  <a:lnTo>
                    <a:pt x="885825" y="28575"/>
                  </a:lnTo>
                  <a:lnTo>
                    <a:pt x="885825" y="57150"/>
                  </a:lnTo>
                  <a:lnTo>
                    <a:pt x="928835" y="57150"/>
                  </a:lnTo>
                  <a:lnTo>
                    <a:pt x="957326" y="42925"/>
                  </a:lnTo>
                  <a:lnTo>
                    <a:pt x="928666" y="28575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4" name="object 14"/>
          <p:cNvSpPr txBox="1"/>
          <p:nvPr/>
        </p:nvSpPr>
        <p:spPr>
          <a:xfrm>
            <a:off x="2657475" y="1835150"/>
            <a:ext cx="609600" cy="609600"/>
          </a:xfrm>
          <a:prstGeom prst="rect">
            <a:avLst/>
          </a:prstGeom>
          <a:solidFill>
            <a:srgbClr val="D7D7EB"/>
          </a:solidFill>
          <a:ln w="28575">
            <a:solidFill>
              <a:srgbClr val="000000"/>
            </a:solidFill>
          </a:ln>
        </p:spPr>
        <p:txBody>
          <a:bodyPr vert="horz" wrap="square" lIns="0" tIns="181610" rIns="0" bIns="0" rtlCol="0">
            <a:spAutoFit/>
          </a:bodyPr>
          <a:lstStyle/>
          <a:p>
            <a:pPr marL="16510" algn="ctr">
              <a:lnSpc>
                <a:spcPct val="100000"/>
              </a:lnSpc>
              <a:spcBef>
                <a:spcPts val="1430"/>
              </a:spcBef>
            </a:pPr>
            <a:r>
              <a:rPr sz="2000" b="1" dirty="0">
                <a:solidFill>
                  <a:srgbClr val="000099"/>
                </a:solidFill>
                <a:latin typeface="Tahoma" panose="020B0604030504040204"/>
                <a:cs typeface="Tahoma" panose="020B0604030504040204"/>
              </a:rPr>
              <a:t>A</a:t>
            </a:r>
            <a:endParaRPr sz="2000">
              <a:latin typeface="Tahoma" panose="020B0604030504040204"/>
              <a:cs typeface="Tahoma" panose="020B0604030504040204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6924675" y="1835150"/>
            <a:ext cx="609600" cy="609600"/>
          </a:xfrm>
          <a:prstGeom prst="rect">
            <a:avLst/>
          </a:prstGeom>
          <a:solidFill>
            <a:srgbClr val="CCCC00"/>
          </a:solidFill>
          <a:ln w="28575">
            <a:solidFill>
              <a:srgbClr val="000000"/>
            </a:solidFill>
          </a:ln>
        </p:spPr>
        <p:txBody>
          <a:bodyPr vert="horz" wrap="square" lIns="0" tIns="145415" rIns="0" bIns="0" rtlCol="0">
            <a:spAutoFit/>
          </a:bodyPr>
          <a:lstStyle/>
          <a:p>
            <a:pPr marL="36195" algn="ctr">
              <a:lnSpc>
                <a:spcPct val="100000"/>
              </a:lnSpc>
              <a:spcBef>
                <a:spcPts val="1145"/>
              </a:spcBef>
            </a:pPr>
            <a:r>
              <a:rPr sz="2000" b="1" dirty="0">
                <a:latin typeface="Webdings" panose="05030102010509060703"/>
                <a:cs typeface="Webdings" panose="05030102010509060703"/>
              </a:rPr>
              <a:t></a:t>
            </a:r>
            <a:endParaRPr sz="2000">
              <a:latin typeface="Webdings" panose="05030102010509060703"/>
              <a:cs typeface="Webdings" panose="05030102010509060703"/>
            </a:endParaRPr>
          </a:p>
        </p:txBody>
      </p:sp>
      <p:grpSp>
        <p:nvGrpSpPr>
          <p:cNvPr id="16" name="object 16"/>
          <p:cNvGrpSpPr/>
          <p:nvPr/>
        </p:nvGrpSpPr>
        <p:grpSpPr>
          <a:xfrm>
            <a:off x="1423987" y="1814512"/>
            <a:ext cx="3686175" cy="644525"/>
            <a:chOff x="1423987" y="1814512"/>
            <a:chExt cx="3686175" cy="644525"/>
          </a:xfrm>
        </p:grpSpPr>
        <p:sp>
          <p:nvSpPr>
            <p:cNvPr id="17" name="object 17"/>
            <p:cNvSpPr/>
            <p:nvPr/>
          </p:nvSpPr>
          <p:spPr>
            <a:xfrm>
              <a:off x="1438275" y="1828800"/>
              <a:ext cx="609600" cy="609600"/>
            </a:xfrm>
            <a:custGeom>
              <a:avLst/>
              <a:gdLst/>
              <a:ahLst/>
              <a:cxnLst/>
              <a:rect l="l" t="t" r="r" b="b"/>
              <a:pathLst>
                <a:path w="609600" h="609600">
                  <a:moveTo>
                    <a:pt x="609600" y="0"/>
                  </a:moveTo>
                  <a:lnTo>
                    <a:pt x="0" y="0"/>
                  </a:lnTo>
                  <a:lnTo>
                    <a:pt x="0" y="609600"/>
                  </a:lnTo>
                  <a:lnTo>
                    <a:pt x="609600" y="609600"/>
                  </a:lnTo>
                  <a:lnTo>
                    <a:pt x="609600" y="0"/>
                  </a:lnTo>
                  <a:close/>
                </a:path>
              </a:pathLst>
            </a:custGeom>
            <a:solidFill>
              <a:srgbClr val="CCCC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8" name="object 18"/>
            <p:cNvSpPr/>
            <p:nvPr/>
          </p:nvSpPr>
          <p:spPr>
            <a:xfrm>
              <a:off x="1438275" y="1828800"/>
              <a:ext cx="609600" cy="609600"/>
            </a:xfrm>
            <a:custGeom>
              <a:avLst/>
              <a:gdLst/>
              <a:ahLst/>
              <a:cxnLst/>
              <a:rect l="l" t="t" r="r" b="b"/>
              <a:pathLst>
                <a:path w="609600" h="609600">
                  <a:moveTo>
                    <a:pt x="0" y="609600"/>
                  </a:moveTo>
                  <a:lnTo>
                    <a:pt x="609600" y="609600"/>
                  </a:lnTo>
                  <a:lnTo>
                    <a:pt x="609600" y="0"/>
                  </a:lnTo>
                  <a:lnTo>
                    <a:pt x="0" y="0"/>
                  </a:lnTo>
                  <a:lnTo>
                    <a:pt x="0" y="609600"/>
                  </a:lnTo>
                  <a:close/>
                </a:path>
              </a:pathLst>
            </a:custGeom>
            <a:ln w="285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9" name="object 19"/>
            <p:cNvSpPr/>
            <p:nvPr/>
          </p:nvSpPr>
          <p:spPr>
            <a:xfrm>
              <a:off x="1700149" y="2097024"/>
              <a:ext cx="957580" cy="85725"/>
            </a:xfrm>
            <a:custGeom>
              <a:avLst/>
              <a:gdLst/>
              <a:ahLst/>
              <a:cxnLst/>
              <a:rect l="l" t="t" r="r" b="b"/>
              <a:pathLst>
                <a:path w="957580" h="85725">
                  <a:moveTo>
                    <a:pt x="42925" y="0"/>
                  </a:moveTo>
                  <a:lnTo>
                    <a:pt x="26253" y="3385"/>
                  </a:lnTo>
                  <a:lnTo>
                    <a:pt x="12604" y="12604"/>
                  </a:lnTo>
                  <a:lnTo>
                    <a:pt x="3385" y="26253"/>
                  </a:lnTo>
                  <a:lnTo>
                    <a:pt x="0" y="42925"/>
                  </a:lnTo>
                  <a:lnTo>
                    <a:pt x="3385" y="59578"/>
                  </a:lnTo>
                  <a:lnTo>
                    <a:pt x="12604" y="73183"/>
                  </a:lnTo>
                  <a:lnTo>
                    <a:pt x="26253" y="82359"/>
                  </a:lnTo>
                  <a:lnTo>
                    <a:pt x="42925" y="85725"/>
                  </a:lnTo>
                  <a:lnTo>
                    <a:pt x="59578" y="82359"/>
                  </a:lnTo>
                  <a:lnTo>
                    <a:pt x="73183" y="73183"/>
                  </a:lnTo>
                  <a:lnTo>
                    <a:pt x="82359" y="59578"/>
                  </a:lnTo>
                  <a:lnTo>
                    <a:pt x="82850" y="57150"/>
                  </a:lnTo>
                  <a:lnTo>
                    <a:pt x="42925" y="57150"/>
                  </a:lnTo>
                  <a:lnTo>
                    <a:pt x="42925" y="28575"/>
                  </a:lnTo>
                  <a:lnTo>
                    <a:pt x="82828" y="28575"/>
                  </a:lnTo>
                  <a:lnTo>
                    <a:pt x="82359" y="26253"/>
                  </a:lnTo>
                  <a:lnTo>
                    <a:pt x="73183" y="12604"/>
                  </a:lnTo>
                  <a:lnTo>
                    <a:pt x="59578" y="3385"/>
                  </a:lnTo>
                  <a:lnTo>
                    <a:pt x="42925" y="0"/>
                  </a:lnTo>
                  <a:close/>
                </a:path>
                <a:path w="957580" h="85725">
                  <a:moveTo>
                    <a:pt x="871601" y="0"/>
                  </a:moveTo>
                  <a:lnTo>
                    <a:pt x="871601" y="85725"/>
                  </a:lnTo>
                  <a:lnTo>
                    <a:pt x="928835" y="57150"/>
                  </a:lnTo>
                  <a:lnTo>
                    <a:pt x="885825" y="57150"/>
                  </a:lnTo>
                  <a:lnTo>
                    <a:pt x="885825" y="28575"/>
                  </a:lnTo>
                  <a:lnTo>
                    <a:pt x="928666" y="28575"/>
                  </a:lnTo>
                  <a:lnTo>
                    <a:pt x="871601" y="0"/>
                  </a:lnTo>
                  <a:close/>
                </a:path>
                <a:path w="957580" h="85725">
                  <a:moveTo>
                    <a:pt x="82828" y="28575"/>
                  </a:moveTo>
                  <a:lnTo>
                    <a:pt x="42925" y="28575"/>
                  </a:lnTo>
                  <a:lnTo>
                    <a:pt x="42925" y="57150"/>
                  </a:lnTo>
                  <a:lnTo>
                    <a:pt x="82850" y="57150"/>
                  </a:lnTo>
                  <a:lnTo>
                    <a:pt x="85725" y="42925"/>
                  </a:lnTo>
                  <a:lnTo>
                    <a:pt x="82828" y="28575"/>
                  </a:lnTo>
                  <a:close/>
                </a:path>
                <a:path w="957580" h="85725">
                  <a:moveTo>
                    <a:pt x="871601" y="28575"/>
                  </a:moveTo>
                  <a:lnTo>
                    <a:pt x="82828" y="28575"/>
                  </a:lnTo>
                  <a:lnTo>
                    <a:pt x="85725" y="42925"/>
                  </a:lnTo>
                  <a:lnTo>
                    <a:pt x="82850" y="57150"/>
                  </a:lnTo>
                  <a:lnTo>
                    <a:pt x="871601" y="57150"/>
                  </a:lnTo>
                  <a:lnTo>
                    <a:pt x="871601" y="28575"/>
                  </a:lnTo>
                  <a:close/>
                </a:path>
                <a:path w="957580" h="85725">
                  <a:moveTo>
                    <a:pt x="928666" y="28575"/>
                  </a:moveTo>
                  <a:lnTo>
                    <a:pt x="885825" y="28575"/>
                  </a:lnTo>
                  <a:lnTo>
                    <a:pt x="885825" y="57150"/>
                  </a:lnTo>
                  <a:lnTo>
                    <a:pt x="928835" y="57150"/>
                  </a:lnTo>
                  <a:lnTo>
                    <a:pt x="957326" y="42925"/>
                  </a:lnTo>
                  <a:lnTo>
                    <a:pt x="928666" y="28575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0" name="object 20"/>
            <p:cNvSpPr/>
            <p:nvPr/>
          </p:nvSpPr>
          <p:spPr>
            <a:xfrm>
              <a:off x="4486275" y="1835150"/>
              <a:ext cx="609600" cy="609600"/>
            </a:xfrm>
            <a:custGeom>
              <a:avLst/>
              <a:gdLst/>
              <a:ahLst/>
              <a:cxnLst/>
              <a:rect l="l" t="t" r="r" b="b"/>
              <a:pathLst>
                <a:path w="609600" h="609600">
                  <a:moveTo>
                    <a:pt x="609600" y="0"/>
                  </a:moveTo>
                  <a:lnTo>
                    <a:pt x="0" y="0"/>
                  </a:lnTo>
                  <a:lnTo>
                    <a:pt x="0" y="609600"/>
                  </a:lnTo>
                  <a:lnTo>
                    <a:pt x="609600" y="609600"/>
                  </a:lnTo>
                  <a:lnTo>
                    <a:pt x="609600" y="0"/>
                  </a:lnTo>
                  <a:close/>
                </a:path>
              </a:pathLst>
            </a:custGeom>
            <a:solidFill>
              <a:srgbClr val="D7D7EB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1" name="object 21"/>
            <p:cNvSpPr/>
            <p:nvPr/>
          </p:nvSpPr>
          <p:spPr>
            <a:xfrm>
              <a:off x="4486275" y="1835150"/>
              <a:ext cx="609600" cy="609600"/>
            </a:xfrm>
            <a:custGeom>
              <a:avLst/>
              <a:gdLst/>
              <a:ahLst/>
              <a:cxnLst/>
              <a:rect l="l" t="t" r="r" b="b"/>
              <a:pathLst>
                <a:path w="609600" h="609600">
                  <a:moveTo>
                    <a:pt x="0" y="609600"/>
                  </a:moveTo>
                  <a:lnTo>
                    <a:pt x="609600" y="609600"/>
                  </a:lnTo>
                  <a:lnTo>
                    <a:pt x="609600" y="0"/>
                  </a:lnTo>
                  <a:lnTo>
                    <a:pt x="0" y="0"/>
                  </a:lnTo>
                  <a:lnTo>
                    <a:pt x="0" y="609600"/>
                  </a:lnTo>
                  <a:close/>
                </a:path>
              </a:pathLst>
            </a:custGeom>
            <a:ln w="285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22" name="object 22"/>
          <p:cNvSpPr txBox="1"/>
          <p:nvPr/>
        </p:nvSpPr>
        <p:spPr>
          <a:xfrm>
            <a:off x="4486275" y="1835150"/>
            <a:ext cx="609600" cy="609600"/>
          </a:xfrm>
          <a:prstGeom prst="rect">
            <a:avLst/>
          </a:prstGeom>
          <a:solidFill>
            <a:srgbClr val="D7D7EB"/>
          </a:solidFill>
          <a:ln w="28575">
            <a:solidFill>
              <a:srgbClr val="000000"/>
            </a:solidFill>
          </a:ln>
        </p:spPr>
        <p:txBody>
          <a:bodyPr vert="horz" wrap="square" lIns="0" tIns="181610" rIns="0" bIns="0" rtlCol="0">
            <a:spAutoFit/>
          </a:bodyPr>
          <a:lstStyle/>
          <a:p>
            <a:pPr marL="17145" algn="ctr">
              <a:lnSpc>
                <a:spcPct val="100000"/>
              </a:lnSpc>
              <a:spcBef>
                <a:spcPts val="1430"/>
              </a:spcBef>
            </a:pPr>
            <a:r>
              <a:rPr sz="2000" b="1" dirty="0">
                <a:solidFill>
                  <a:srgbClr val="000099"/>
                </a:solidFill>
                <a:latin typeface="Tahoma" panose="020B0604030504040204"/>
                <a:cs typeface="Tahoma" panose="020B0604030504040204"/>
              </a:rPr>
              <a:t>B</a:t>
            </a:r>
            <a:endParaRPr sz="2000">
              <a:latin typeface="Tahoma" panose="020B0604030504040204"/>
              <a:cs typeface="Tahoma" panose="020B0604030504040204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6315075" y="1835150"/>
            <a:ext cx="609600" cy="609600"/>
          </a:xfrm>
          <a:prstGeom prst="rect">
            <a:avLst/>
          </a:prstGeom>
          <a:solidFill>
            <a:srgbClr val="D7D7EB"/>
          </a:solidFill>
          <a:ln w="28575">
            <a:solidFill>
              <a:srgbClr val="000000"/>
            </a:solidFill>
          </a:ln>
        </p:spPr>
        <p:txBody>
          <a:bodyPr vert="horz" wrap="square" lIns="0" tIns="181610" rIns="0" bIns="0" rtlCol="0">
            <a:spAutoFit/>
          </a:bodyPr>
          <a:lstStyle/>
          <a:p>
            <a:pPr marL="19685" algn="ctr">
              <a:lnSpc>
                <a:spcPct val="100000"/>
              </a:lnSpc>
              <a:spcBef>
                <a:spcPts val="1430"/>
              </a:spcBef>
            </a:pPr>
            <a:r>
              <a:rPr sz="2000" b="1" dirty="0">
                <a:solidFill>
                  <a:srgbClr val="000099"/>
                </a:solidFill>
                <a:latin typeface="Tahoma" panose="020B0604030504040204"/>
                <a:cs typeface="Tahoma" panose="020B0604030504040204"/>
              </a:rPr>
              <a:t>C</a:t>
            </a:r>
            <a:endParaRPr sz="2000">
              <a:latin typeface="Tahoma" panose="020B0604030504040204"/>
              <a:cs typeface="Tahoma" panose="020B0604030504040204"/>
            </a:endParaRPr>
          </a:p>
        </p:txBody>
      </p:sp>
      <p:grpSp>
        <p:nvGrpSpPr>
          <p:cNvPr id="24" name="object 24"/>
          <p:cNvGrpSpPr/>
          <p:nvPr/>
        </p:nvGrpSpPr>
        <p:grpSpPr>
          <a:xfrm>
            <a:off x="6564312" y="5014912"/>
            <a:ext cx="2009775" cy="638175"/>
            <a:chOff x="6564312" y="5014912"/>
            <a:chExt cx="2009775" cy="638175"/>
          </a:xfrm>
        </p:grpSpPr>
        <p:sp>
          <p:nvSpPr>
            <p:cNvPr id="25" name="object 25"/>
            <p:cNvSpPr/>
            <p:nvPr/>
          </p:nvSpPr>
          <p:spPr>
            <a:xfrm>
              <a:off x="7645400" y="5029200"/>
              <a:ext cx="914400" cy="609600"/>
            </a:xfrm>
            <a:custGeom>
              <a:avLst/>
              <a:gdLst/>
              <a:ahLst/>
              <a:cxnLst/>
              <a:rect l="l" t="t" r="r" b="b"/>
              <a:pathLst>
                <a:path w="914400" h="609600">
                  <a:moveTo>
                    <a:pt x="914400" y="0"/>
                  </a:moveTo>
                  <a:lnTo>
                    <a:pt x="0" y="0"/>
                  </a:lnTo>
                  <a:lnTo>
                    <a:pt x="0" y="609600"/>
                  </a:lnTo>
                  <a:lnTo>
                    <a:pt x="914400" y="609600"/>
                  </a:lnTo>
                  <a:lnTo>
                    <a:pt x="914400" y="0"/>
                  </a:lnTo>
                  <a:close/>
                </a:path>
              </a:pathLst>
            </a:custGeom>
            <a:solidFill>
              <a:srgbClr val="CCCC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6" name="object 26"/>
            <p:cNvSpPr/>
            <p:nvPr/>
          </p:nvSpPr>
          <p:spPr>
            <a:xfrm>
              <a:off x="7645400" y="5029200"/>
              <a:ext cx="914400" cy="609600"/>
            </a:xfrm>
            <a:custGeom>
              <a:avLst/>
              <a:gdLst/>
              <a:ahLst/>
              <a:cxnLst/>
              <a:rect l="l" t="t" r="r" b="b"/>
              <a:pathLst>
                <a:path w="914400" h="609600">
                  <a:moveTo>
                    <a:pt x="0" y="609600"/>
                  </a:moveTo>
                  <a:lnTo>
                    <a:pt x="914400" y="609600"/>
                  </a:lnTo>
                  <a:lnTo>
                    <a:pt x="914400" y="0"/>
                  </a:lnTo>
                  <a:lnTo>
                    <a:pt x="0" y="0"/>
                  </a:lnTo>
                  <a:lnTo>
                    <a:pt x="0" y="609600"/>
                  </a:lnTo>
                  <a:close/>
                </a:path>
              </a:pathLst>
            </a:custGeom>
            <a:ln w="285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7" name="object 27"/>
            <p:cNvSpPr/>
            <p:nvPr/>
          </p:nvSpPr>
          <p:spPr>
            <a:xfrm>
              <a:off x="6578600" y="5029200"/>
              <a:ext cx="1066800" cy="609600"/>
            </a:xfrm>
            <a:custGeom>
              <a:avLst/>
              <a:gdLst/>
              <a:ahLst/>
              <a:cxnLst/>
              <a:rect l="l" t="t" r="r" b="b"/>
              <a:pathLst>
                <a:path w="1066800" h="609600">
                  <a:moveTo>
                    <a:pt x="1066800" y="0"/>
                  </a:moveTo>
                  <a:lnTo>
                    <a:pt x="0" y="0"/>
                  </a:lnTo>
                  <a:lnTo>
                    <a:pt x="0" y="609600"/>
                  </a:lnTo>
                  <a:lnTo>
                    <a:pt x="1066800" y="609600"/>
                  </a:lnTo>
                  <a:lnTo>
                    <a:pt x="1066800" y="0"/>
                  </a:lnTo>
                  <a:close/>
                </a:path>
              </a:pathLst>
            </a:custGeom>
            <a:solidFill>
              <a:srgbClr val="D7D7EB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8" name="object 28"/>
            <p:cNvSpPr/>
            <p:nvPr/>
          </p:nvSpPr>
          <p:spPr>
            <a:xfrm>
              <a:off x="6578600" y="5029200"/>
              <a:ext cx="1066800" cy="609600"/>
            </a:xfrm>
            <a:custGeom>
              <a:avLst/>
              <a:gdLst/>
              <a:ahLst/>
              <a:cxnLst/>
              <a:rect l="l" t="t" r="r" b="b"/>
              <a:pathLst>
                <a:path w="1066800" h="609600">
                  <a:moveTo>
                    <a:pt x="0" y="609600"/>
                  </a:moveTo>
                  <a:lnTo>
                    <a:pt x="1066800" y="609600"/>
                  </a:lnTo>
                  <a:lnTo>
                    <a:pt x="1066800" y="0"/>
                  </a:lnTo>
                  <a:lnTo>
                    <a:pt x="0" y="0"/>
                  </a:lnTo>
                  <a:lnTo>
                    <a:pt x="0" y="609600"/>
                  </a:lnTo>
                  <a:close/>
                </a:path>
              </a:pathLst>
            </a:custGeom>
            <a:ln w="285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29" name="object 29"/>
          <p:cNvSpPr txBox="1"/>
          <p:nvPr/>
        </p:nvSpPr>
        <p:spPr>
          <a:xfrm>
            <a:off x="6578600" y="5029200"/>
            <a:ext cx="1066800" cy="609600"/>
          </a:xfrm>
          <a:prstGeom prst="rect">
            <a:avLst/>
          </a:prstGeom>
          <a:solidFill>
            <a:srgbClr val="D7D7EB"/>
          </a:solidFill>
          <a:ln w="28575">
            <a:solidFill>
              <a:srgbClr val="000000"/>
            </a:solidFill>
          </a:ln>
        </p:spPr>
        <p:txBody>
          <a:bodyPr vert="horz" wrap="square" lIns="0" tIns="121920" rIns="0" bIns="0" rtlCol="0">
            <a:spAutoFit/>
          </a:bodyPr>
          <a:lstStyle/>
          <a:p>
            <a:pPr marL="26670" algn="ctr">
              <a:lnSpc>
                <a:spcPct val="100000"/>
              </a:lnSpc>
              <a:spcBef>
                <a:spcPts val="960"/>
              </a:spcBef>
            </a:pPr>
            <a:r>
              <a:rPr sz="2000" b="1" dirty="0">
                <a:solidFill>
                  <a:srgbClr val="000099"/>
                </a:solidFill>
                <a:latin typeface="Tahoma" panose="020B0604030504040204"/>
                <a:cs typeface="Tahoma" panose="020B0604030504040204"/>
              </a:rPr>
              <a:t>A</a:t>
            </a:r>
            <a:endParaRPr sz="2000">
              <a:latin typeface="Tahoma" panose="020B0604030504040204"/>
              <a:cs typeface="Tahoma" panose="020B0604030504040204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6861809" y="5667247"/>
            <a:ext cx="495934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5" dirty="0">
                <a:latin typeface="Arial" panose="020B0604020202020204"/>
                <a:cs typeface="Arial" panose="020B0604020202020204"/>
              </a:rPr>
              <a:t>data</a:t>
            </a:r>
            <a:endParaRPr sz="1800">
              <a:latin typeface="Arial" panose="020B0604020202020204"/>
              <a:cs typeface="Arial" panose="020B0604020202020204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7700009" y="5667247"/>
            <a:ext cx="80200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dirty="0">
                <a:latin typeface="Arial" panose="020B0604020202020204"/>
                <a:cs typeface="Arial" panose="020B0604020202020204"/>
              </a:rPr>
              <a:t>p</a:t>
            </a:r>
            <a:r>
              <a:rPr sz="1800" b="1" spc="5" dirty="0">
                <a:latin typeface="Arial" panose="020B0604020202020204"/>
                <a:cs typeface="Arial" panose="020B0604020202020204"/>
              </a:rPr>
              <a:t>o</a:t>
            </a:r>
            <a:r>
              <a:rPr sz="1800" b="1" dirty="0">
                <a:latin typeface="Arial" panose="020B0604020202020204"/>
                <a:cs typeface="Arial" panose="020B0604020202020204"/>
              </a:rPr>
              <a:t>i</a:t>
            </a:r>
            <a:r>
              <a:rPr sz="1800" b="1" spc="5" dirty="0">
                <a:latin typeface="Arial" panose="020B0604020202020204"/>
                <a:cs typeface="Arial" panose="020B0604020202020204"/>
              </a:rPr>
              <a:t>n</a:t>
            </a:r>
            <a:r>
              <a:rPr sz="1800" b="1" spc="-5" dirty="0">
                <a:latin typeface="Arial" panose="020B0604020202020204"/>
                <a:cs typeface="Arial" panose="020B0604020202020204"/>
              </a:rPr>
              <a:t>ter</a:t>
            </a:r>
            <a:endParaRPr sz="1800">
              <a:latin typeface="Arial" panose="020B0604020202020204"/>
              <a:cs typeface="Arial" panose="020B0604020202020204"/>
            </a:endParaRPr>
          </a:p>
        </p:txBody>
      </p:sp>
      <p:sp>
        <p:nvSpPr>
          <p:cNvPr id="32" name="object 32"/>
          <p:cNvSpPr/>
          <p:nvPr/>
        </p:nvSpPr>
        <p:spPr>
          <a:xfrm>
            <a:off x="6019800" y="4724400"/>
            <a:ext cx="2895600" cy="1295400"/>
          </a:xfrm>
          <a:custGeom>
            <a:avLst/>
            <a:gdLst/>
            <a:ahLst/>
            <a:cxnLst/>
            <a:rect l="l" t="t" r="r" b="b"/>
            <a:pathLst>
              <a:path w="2895600" h="1295400">
                <a:moveTo>
                  <a:pt x="0" y="1295400"/>
                </a:moveTo>
                <a:lnTo>
                  <a:pt x="2895600" y="1295400"/>
                </a:lnTo>
                <a:lnTo>
                  <a:pt x="2895600" y="0"/>
                </a:lnTo>
                <a:lnTo>
                  <a:pt x="0" y="0"/>
                </a:lnTo>
                <a:lnTo>
                  <a:pt x="0" y="1295400"/>
                </a:lnTo>
                <a:close/>
              </a:path>
            </a:pathLst>
          </a:custGeom>
          <a:ln w="31750">
            <a:solidFill>
              <a:srgbClr val="D7D7EB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3" name="object 33"/>
          <p:cNvSpPr txBox="1"/>
          <p:nvPr/>
        </p:nvSpPr>
        <p:spPr>
          <a:xfrm>
            <a:off x="7242809" y="4600194"/>
            <a:ext cx="57404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5" dirty="0">
                <a:latin typeface="Arial" panose="020B0604020202020204"/>
                <a:cs typeface="Arial" panose="020B0604020202020204"/>
              </a:rPr>
              <a:t>node</a:t>
            </a:r>
            <a:endParaRPr sz="1800">
              <a:latin typeface="Arial" panose="020B0604020202020204"/>
              <a:cs typeface="Arial" panose="020B0604020202020204"/>
            </a:endParaRPr>
          </a:p>
        </p:txBody>
      </p:sp>
      <p:sp>
        <p:nvSpPr>
          <p:cNvPr id="34" name="object 34"/>
          <p:cNvSpPr/>
          <p:nvPr/>
        </p:nvSpPr>
        <p:spPr>
          <a:xfrm>
            <a:off x="7805673" y="5291073"/>
            <a:ext cx="957580" cy="86360"/>
          </a:xfrm>
          <a:custGeom>
            <a:avLst/>
            <a:gdLst/>
            <a:ahLst/>
            <a:cxnLst/>
            <a:rect l="l" t="t" r="r" b="b"/>
            <a:pathLst>
              <a:path w="957579" h="86360">
                <a:moveTo>
                  <a:pt x="42925" y="126"/>
                </a:moveTo>
                <a:lnTo>
                  <a:pt x="26253" y="3492"/>
                </a:lnTo>
                <a:lnTo>
                  <a:pt x="12604" y="12668"/>
                </a:lnTo>
                <a:lnTo>
                  <a:pt x="3385" y="26273"/>
                </a:lnTo>
                <a:lnTo>
                  <a:pt x="0" y="42925"/>
                </a:lnTo>
                <a:lnTo>
                  <a:pt x="3385" y="59598"/>
                </a:lnTo>
                <a:lnTo>
                  <a:pt x="12604" y="73247"/>
                </a:lnTo>
                <a:lnTo>
                  <a:pt x="26253" y="82466"/>
                </a:lnTo>
                <a:lnTo>
                  <a:pt x="42925" y="85851"/>
                </a:lnTo>
                <a:lnTo>
                  <a:pt x="59578" y="82466"/>
                </a:lnTo>
                <a:lnTo>
                  <a:pt x="73183" y="73247"/>
                </a:lnTo>
                <a:lnTo>
                  <a:pt x="82359" y="59598"/>
                </a:lnTo>
                <a:lnTo>
                  <a:pt x="82828" y="57276"/>
                </a:lnTo>
                <a:lnTo>
                  <a:pt x="42925" y="57276"/>
                </a:lnTo>
                <a:lnTo>
                  <a:pt x="42925" y="28701"/>
                </a:lnTo>
                <a:lnTo>
                  <a:pt x="82849" y="28695"/>
                </a:lnTo>
                <a:lnTo>
                  <a:pt x="82359" y="26273"/>
                </a:lnTo>
                <a:lnTo>
                  <a:pt x="73183" y="12668"/>
                </a:lnTo>
                <a:lnTo>
                  <a:pt x="59578" y="3492"/>
                </a:lnTo>
                <a:lnTo>
                  <a:pt x="42925" y="126"/>
                </a:lnTo>
                <a:close/>
              </a:path>
              <a:path w="957579" h="86360">
                <a:moveTo>
                  <a:pt x="928666" y="28575"/>
                </a:moveTo>
                <a:lnTo>
                  <a:pt x="885825" y="28575"/>
                </a:lnTo>
                <a:lnTo>
                  <a:pt x="885825" y="57150"/>
                </a:lnTo>
                <a:lnTo>
                  <a:pt x="871601" y="57152"/>
                </a:lnTo>
                <a:lnTo>
                  <a:pt x="871601" y="85725"/>
                </a:lnTo>
                <a:lnTo>
                  <a:pt x="957326" y="42925"/>
                </a:lnTo>
                <a:lnTo>
                  <a:pt x="928666" y="28575"/>
                </a:lnTo>
                <a:close/>
              </a:path>
              <a:path w="957579" h="86360">
                <a:moveTo>
                  <a:pt x="82849" y="28695"/>
                </a:moveTo>
                <a:lnTo>
                  <a:pt x="42925" y="28701"/>
                </a:lnTo>
                <a:lnTo>
                  <a:pt x="42925" y="57276"/>
                </a:lnTo>
                <a:lnTo>
                  <a:pt x="82829" y="57270"/>
                </a:lnTo>
                <a:lnTo>
                  <a:pt x="85725" y="42925"/>
                </a:lnTo>
                <a:lnTo>
                  <a:pt x="82849" y="28695"/>
                </a:lnTo>
                <a:close/>
              </a:path>
              <a:path w="957579" h="86360">
                <a:moveTo>
                  <a:pt x="871601" y="28577"/>
                </a:moveTo>
                <a:lnTo>
                  <a:pt x="82849" y="28695"/>
                </a:lnTo>
                <a:lnTo>
                  <a:pt x="85725" y="42925"/>
                </a:lnTo>
                <a:lnTo>
                  <a:pt x="82829" y="57270"/>
                </a:lnTo>
                <a:lnTo>
                  <a:pt x="871601" y="57152"/>
                </a:lnTo>
                <a:lnTo>
                  <a:pt x="871601" y="28577"/>
                </a:lnTo>
                <a:close/>
              </a:path>
              <a:path w="957579" h="86360">
                <a:moveTo>
                  <a:pt x="885825" y="28575"/>
                </a:moveTo>
                <a:lnTo>
                  <a:pt x="871601" y="28577"/>
                </a:lnTo>
                <a:lnTo>
                  <a:pt x="871601" y="57152"/>
                </a:lnTo>
                <a:lnTo>
                  <a:pt x="885825" y="57150"/>
                </a:lnTo>
                <a:lnTo>
                  <a:pt x="885825" y="28575"/>
                </a:lnTo>
                <a:close/>
              </a:path>
              <a:path w="957579" h="86360">
                <a:moveTo>
                  <a:pt x="871601" y="0"/>
                </a:moveTo>
                <a:lnTo>
                  <a:pt x="871601" y="28577"/>
                </a:lnTo>
                <a:lnTo>
                  <a:pt x="928666" y="28575"/>
                </a:lnTo>
                <a:lnTo>
                  <a:pt x="871601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5" name="object 35"/>
          <p:cNvSpPr txBox="1"/>
          <p:nvPr/>
        </p:nvSpPr>
        <p:spPr>
          <a:xfrm>
            <a:off x="8670797" y="6127496"/>
            <a:ext cx="165735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10" dirty="0">
                <a:latin typeface="Arial" panose="020B0604020202020204"/>
                <a:cs typeface="Arial" panose="020B0604020202020204"/>
              </a:rPr>
              <a:t>16</a:t>
            </a:r>
            <a:endParaRPr sz="1000">
              <a:latin typeface="Arial" panose="020B0604020202020204"/>
              <a:cs typeface="Arial" panose="020B0604020202020204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301240" y="716534"/>
            <a:ext cx="6061075" cy="68961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b="1" spc="-5" dirty="0">
                <a:gradFill>
                  <a:gsLst>
                    <a:gs pos="0">
                      <a:srgbClr val="E30000"/>
                    </a:gs>
                    <a:gs pos="100000">
                      <a:srgbClr val="760303"/>
                    </a:gs>
                  </a:gsLst>
                  <a:lin scaled="0"/>
                </a:gradFill>
              </a:rPr>
              <a:t>Variations </a:t>
            </a:r>
            <a:r>
              <a:rPr b="1" dirty="0">
                <a:gradFill>
                  <a:gsLst>
                    <a:gs pos="0">
                      <a:srgbClr val="E30000"/>
                    </a:gs>
                    <a:gs pos="100000">
                      <a:srgbClr val="760303"/>
                    </a:gs>
                  </a:gsLst>
                  <a:lin scaled="0"/>
                </a:gradFill>
              </a:rPr>
              <a:t>of Linked</a:t>
            </a:r>
            <a:r>
              <a:rPr b="1" spc="5" dirty="0">
                <a:gradFill>
                  <a:gsLst>
                    <a:gs pos="0">
                      <a:srgbClr val="E30000"/>
                    </a:gs>
                    <a:gs pos="100000">
                      <a:srgbClr val="760303"/>
                    </a:gs>
                  </a:gsLst>
                  <a:lin scaled="0"/>
                </a:gradFill>
              </a:rPr>
              <a:t> </a:t>
            </a:r>
            <a:r>
              <a:rPr b="1" dirty="0">
                <a:gradFill>
                  <a:gsLst>
                    <a:gs pos="0">
                      <a:srgbClr val="E30000"/>
                    </a:gs>
                    <a:gs pos="100000">
                      <a:srgbClr val="760303"/>
                    </a:gs>
                  </a:gsLst>
                  <a:lin scaled="0"/>
                </a:gradFill>
              </a:rPr>
              <a:t>Lists</a:t>
            </a:r>
            <a:endParaRPr b="1" dirty="0">
              <a:gradFill>
                <a:gsLst>
                  <a:gs pos="0">
                    <a:srgbClr val="E30000"/>
                  </a:gs>
                  <a:gs pos="100000">
                    <a:srgbClr val="760303"/>
                  </a:gs>
                </a:gsLst>
                <a:lin scaled="0"/>
              </a:gradFill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120140" y="1555222"/>
            <a:ext cx="7536180" cy="1054100"/>
          </a:xfrm>
          <a:prstGeom prst="rect">
            <a:avLst/>
          </a:prstGeom>
        </p:spPr>
        <p:txBody>
          <a:bodyPr vert="horz" wrap="square" lIns="0" tIns="1060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835"/>
              </a:spcBef>
            </a:pPr>
            <a:r>
              <a:rPr sz="2100" b="0" dirty="0">
                <a:solidFill>
                  <a:srgbClr val="330066"/>
                </a:solidFill>
                <a:latin typeface="Marlett"/>
                <a:cs typeface="Marlett"/>
              </a:rPr>
              <a:t></a:t>
            </a:r>
            <a:r>
              <a:rPr sz="2100" b="0" dirty="0">
                <a:solidFill>
                  <a:srgbClr val="330066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000" i="1" dirty="0">
                <a:solidFill>
                  <a:srgbClr val="7D9CE8"/>
                </a:solidFill>
                <a:latin typeface="Arial" panose="020B0604020202020204"/>
                <a:cs typeface="Arial" panose="020B0604020202020204"/>
              </a:rPr>
              <a:t>Circular linked lists</a:t>
            </a:r>
            <a:endParaRPr sz="3000">
              <a:latin typeface="Arial" panose="020B0604020202020204"/>
              <a:cs typeface="Arial" panose="020B0604020202020204"/>
            </a:endParaRPr>
          </a:p>
          <a:p>
            <a:pPr marL="469900">
              <a:lnSpc>
                <a:spcPct val="100000"/>
              </a:lnSpc>
              <a:spcBef>
                <a:spcPts val="640"/>
              </a:spcBef>
            </a:pPr>
            <a:r>
              <a:rPr sz="1800" b="0" spc="20" dirty="0">
                <a:solidFill>
                  <a:srgbClr val="669999"/>
                </a:solidFill>
                <a:latin typeface="Marlett"/>
                <a:cs typeface="Marlett"/>
              </a:rPr>
              <a:t></a:t>
            </a:r>
            <a:r>
              <a:rPr sz="1800" b="0" spc="20" dirty="0">
                <a:solidFill>
                  <a:srgbClr val="669999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600" dirty="0">
                <a:latin typeface="Arial" panose="020B0604020202020204"/>
                <a:cs typeface="Arial" panose="020B0604020202020204"/>
              </a:rPr>
              <a:t>The last node points </a:t>
            </a:r>
            <a:r>
              <a:rPr sz="2600" spc="-5" dirty="0">
                <a:latin typeface="Arial" panose="020B0604020202020204"/>
                <a:cs typeface="Arial" panose="020B0604020202020204"/>
              </a:rPr>
              <a:t>to </a:t>
            </a:r>
            <a:r>
              <a:rPr sz="2600" dirty="0">
                <a:latin typeface="Arial" panose="020B0604020202020204"/>
                <a:cs typeface="Arial" panose="020B0604020202020204"/>
              </a:rPr>
              <a:t>the </a:t>
            </a:r>
            <a:r>
              <a:rPr sz="2600" spc="-5" dirty="0">
                <a:latin typeface="Arial" panose="020B0604020202020204"/>
                <a:cs typeface="Arial" panose="020B0604020202020204"/>
              </a:rPr>
              <a:t>first </a:t>
            </a:r>
            <a:r>
              <a:rPr sz="2600" dirty="0">
                <a:latin typeface="Arial" panose="020B0604020202020204"/>
                <a:cs typeface="Arial" panose="020B0604020202020204"/>
              </a:rPr>
              <a:t>node of the</a:t>
            </a:r>
            <a:r>
              <a:rPr sz="2600" spc="-35" dirty="0">
                <a:latin typeface="Arial" panose="020B0604020202020204"/>
                <a:cs typeface="Arial" panose="020B0604020202020204"/>
              </a:rPr>
              <a:t> </a:t>
            </a:r>
            <a:r>
              <a:rPr sz="2600" dirty="0">
                <a:latin typeface="Arial" panose="020B0604020202020204"/>
                <a:cs typeface="Arial" panose="020B0604020202020204"/>
              </a:rPr>
              <a:t>list</a:t>
            </a:r>
            <a:endParaRPr sz="2600">
              <a:latin typeface="Arial" panose="020B0604020202020204"/>
              <a:cs typeface="Arial" panose="020B0604020202020204"/>
            </a:endParaRPr>
          </a:p>
        </p:txBody>
      </p:sp>
      <p:grpSp>
        <p:nvGrpSpPr>
          <p:cNvPr id="4" name="object 4"/>
          <p:cNvGrpSpPr/>
          <p:nvPr/>
        </p:nvGrpSpPr>
        <p:grpSpPr>
          <a:xfrm>
            <a:off x="2728912" y="3322637"/>
            <a:ext cx="4905375" cy="638175"/>
            <a:chOff x="2728912" y="3322637"/>
            <a:chExt cx="4905375" cy="638175"/>
          </a:xfrm>
        </p:grpSpPr>
        <p:sp>
          <p:nvSpPr>
            <p:cNvPr id="5" name="object 5"/>
            <p:cNvSpPr/>
            <p:nvPr/>
          </p:nvSpPr>
          <p:spPr>
            <a:xfrm>
              <a:off x="3352800" y="3336925"/>
              <a:ext cx="609600" cy="609600"/>
            </a:xfrm>
            <a:custGeom>
              <a:avLst/>
              <a:gdLst/>
              <a:ahLst/>
              <a:cxnLst/>
              <a:rect l="l" t="t" r="r" b="b"/>
              <a:pathLst>
                <a:path w="609600" h="609600">
                  <a:moveTo>
                    <a:pt x="609600" y="0"/>
                  </a:moveTo>
                  <a:lnTo>
                    <a:pt x="0" y="0"/>
                  </a:lnTo>
                  <a:lnTo>
                    <a:pt x="0" y="609600"/>
                  </a:lnTo>
                  <a:lnTo>
                    <a:pt x="609600" y="609600"/>
                  </a:lnTo>
                  <a:lnTo>
                    <a:pt x="609600" y="0"/>
                  </a:lnTo>
                  <a:close/>
                </a:path>
              </a:pathLst>
            </a:custGeom>
            <a:solidFill>
              <a:srgbClr val="CCCC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" name="object 6"/>
            <p:cNvSpPr/>
            <p:nvPr/>
          </p:nvSpPr>
          <p:spPr>
            <a:xfrm>
              <a:off x="3352800" y="3336925"/>
              <a:ext cx="609600" cy="609600"/>
            </a:xfrm>
            <a:custGeom>
              <a:avLst/>
              <a:gdLst/>
              <a:ahLst/>
              <a:cxnLst/>
              <a:rect l="l" t="t" r="r" b="b"/>
              <a:pathLst>
                <a:path w="609600" h="609600">
                  <a:moveTo>
                    <a:pt x="0" y="609600"/>
                  </a:moveTo>
                  <a:lnTo>
                    <a:pt x="609600" y="609600"/>
                  </a:lnTo>
                  <a:lnTo>
                    <a:pt x="609600" y="0"/>
                  </a:lnTo>
                  <a:lnTo>
                    <a:pt x="0" y="0"/>
                  </a:lnTo>
                  <a:lnTo>
                    <a:pt x="0" y="609600"/>
                  </a:lnTo>
                  <a:close/>
                </a:path>
              </a:pathLst>
            </a:custGeom>
            <a:ln w="285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" name="object 7"/>
            <p:cNvSpPr/>
            <p:nvPr/>
          </p:nvSpPr>
          <p:spPr>
            <a:xfrm>
              <a:off x="3614674" y="3598799"/>
              <a:ext cx="957580" cy="85725"/>
            </a:xfrm>
            <a:custGeom>
              <a:avLst/>
              <a:gdLst/>
              <a:ahLst/>
              <a:cxnLst/>
              <a:rect l="l" t="t" r="r" b="b"/>
              <a:pathLst>
                <a:path w="957579" h="85725">
                  <a:moveTo>
                    <a:pt x="42925" y="0"/>
                  </a:moveTo>
                  <a:lnTo>
                    <a:pt x="26253" y="3385"/>
                  </a:lnTo>
                  <a:lnTo>
                    <a:pt x="12604" y="12604"/>
                  </a:lnTo>
                  <a:lnTo>
                    <a:pt x="3385" y="26253"/>
                  </a:lnTo>
                  <a:lnTo>
                    <a:pt x="0" y="42925"/>
                  </a:lnTo>
                  <a:lnTo>
                    <a:pt x="3385" y="59578"/>
                  </a:lnTo>
                  <a:lnTo>
                    <a:pt x="12604" y="73183"/>
                  </a:lnTo>
                  <a:lnTo>
                    <a:pt x="26253" y="82359"/>
                  </a:lnTo>
                  <a:lnTo>
                    <a:pt x="42925" y="85725"/>
                  </a:lnTo>
                  <a:lnTo>
                    <a:pt x="59578" y="82359"/>
                  </a:lnTo>
                  <a:lnTo>
                    <a:pt x="73183" y="73183"/>
                  </a:lnTo>
                  <a:lnTo>
                    <a:pt x="82359" y="59578"/>
                  </a:lnTo>
                  <a:lnTo>
                    <a:pt x="82850" y="57150"/>
                  </a:lnTo>
                  <a:lnTo>
                    <a:pt x="42925" y="57150"/>
                  </a:lnTo>
                  <a:lnTo>
                    <a:pt x="42925" y="28575"/>
                  </a:lnTo>
                  <a:lnTo>
                    <a:pt x="82828" y="28575"/>
                  </a:lnTo>
                  <a:lnTo>
                    <a:pt x="82359" y="26253"/>
                  </a:lnTo>
                  <a:lnTo>
                    <a:pt x="73183" y="12604"/>
                  </a:lnTo>
                  <a:lnTo>
                    <a:pt x="59578" y="3385"/>
                  </a:lnTo>
                  <a:lnTo>
                    <a:pt x="42925" y="0"/>
                  </a:lnTo>
                  <a:close/>
                </a:path>
                <a:path w="957579" h="85725">
                  <a:moveTo>
                    <a:pt x="871601" y="0"/>
                  </a:moveTo>
                  <a:lnTo>
                    <a:pt x="871601" y="85725"/>
                  </a:lnTo>
                  <a:lnTo>
                    <a:pt x="928835" y="57150"/>
                  </a:lnTo>
                  <a:lnTo>
                    <a:pt x="885825" y="57150"/>
                  </a:lnTo>
                  <a:lnTo>
                    <a:pt x="885825" y="28575"/>
                  </a:lnTo>
                  <a:lnTo>
                    <a:pt x="928666" y="28575"/>
                  </a:lnTo>
                  <a:lnTo>
                    <a:pt x="871601" y="0"/>
                  </a:lnTo>
                  <a:close/>
                </a:path>
                <a:path w="957579" h="85725">
                  <a:moveTo>
                    <a:pt x="82828" y="28575"/>
                  </a:moveTo>
                  <a:lnTo>
                    <a:pt x="42925" y="28575"/>
                  </a:lnTo>
                  <a:lnTo>
                    <a:pt x="42925" y="57150"/>
                  </a:lnTo>
                  <a:lnTo>
                    <a:pt x="82850" y="57150"/>
                  </a:lnTo>
                  <a:lnTo>
                    <a:pt x="85725" y="42925"/>
                  </a:lnTo>
                  <a:lnTo>
                    <a:pt x="82828" y="28575"/>
                  </a:lnTo>
                  <a:close/>
                </a:path>
                <a:path w="957579" h="85725">
                  <a:moveTo>
                    <a:pt x="871601" y="28575"/>
                  </a:moveTo>
                  <a:lnTo>
                    <a:pt x="82828" y="28575"/>
                  </a:lnTo>
                  <a:lnTo>
                    <a:pt x="85725" y="42925"/>
                  </a:lnTo>
                  <a:lnTo>
                    <a:pt x="82850" y="57150"/>
                  </a:lnTo>
                  <a:lnTo>
                    <a:pt x="871601" y="57150"/>
                  </a:lnTo>
                  <a:lnTo>
                    <a:pt x="871601" y="28575"/>
                  </a:lnTo>
                  <a:close/>
                </a:path>
                <a:path w="957579" h="85725">
                  <a:moveTo>
                    <a:pt x="928666" y="28575"/>
                  </a:moveTo>
                  <a:lnTo>
                    <a:pt x="885825" y="28575"/>
                  </a:lnTo>
                  <a:lnTo>
                    <a:pt x="885825" y="57150"/>
                  </a:lnTo>
                  <a:lnTo>
                    <a:pt x="928835" y="57150"/>
                  </a:lnTo>
                  <a:lnTo>
                    <a:pt x="957326" y="42925"/>
                  </a:lnTo>
                  <a:lnTo>
                    <a:pt x="928666" y="28575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8" name="object 8"/>
            <p:cNvSpPr/>
            <p:nvPr/>
          </p:nvSpPr>
          <p:spPr>
            <a:xfrm>
              <a:off x="2743200" y="3336925"/>
              <a:ext cx="609600" cy="609600"/>
            </a:xfrm>
            <a:custGeom>
              <a:avLst/>
              <a:gdLst/>
              <a:ahLst/>
              <a:cxnLst/>
              <a:rect l="l" t="t" r="r" b="b"/>
              <a:pathLst>
                <a:path w="609600" h="609600">
                  <a:moveTo>
                    <a:pt x="609600" y="0"/>
                  </a:moveTo>
                  <a:lnTo>
                    <a:pt x="0" y="0"/>
                  </a:lnTo>
                  <a:lnTo>
                    <a:pt x="0" y="609600"/>
                  </a:lnTo>
                  <a:lnTo>
                    <a:pt x="609600" y="609600"/>
                  </a:lnTo>
                  <a:lnTo>
                    <a:pt x="609600" y="0"/>
                  </a:lnTo>
                  <a:close/>
                </a:path>
              </a:pathLst>
            </a:custGeom>
            <a:solidFill>
              <a:srgbClr val="D7D7EB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9" name="object 9"/>
            <p:cNvSpPr/>
            <p:nvPr/>
          </p:nvSpPr>
          <p:spPr>
            <a:xfrm>
              <a:off x="2743200" y="3336925"/>
              <a:ext cx="609600" cy="609600"/>
            </a:xfrm>
            <a:custGeom>
              <a:avLst/>
              <a:gdLst/>
              <a:ahLst/>
              <a:cxnLst/>
              <a:rect l="l" t="t" r="r" b="b"/>
              <a:pathLst>
                <a:path w="609600" h="609600">
                  <a:moveTo>
                    <a:pt x="0" y="609600"/>
                  </a:moveTo>
                  <a:lnTo>
                    <a:pt x="609600" y="609600"/>
                  </a:lnTo>
                  <a:lnTo>
                    <a:pt x="609600" y="0"/>
                  </a:lnTo>
                  <a:lnTo>
                    <a:pt x="0" y="0"/>
                  </a:lnTo>
                  <a:lnTo>
                    <a:pt x="0" y="609600"/>
                  </a:lnTo>
                  <a:close/>
                </a:path>
              </a:pathLst>
            </a:custGeom>
            <a:ln w="285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0" name="object 10"/>
            <p:cNvSpPr/>
            <p:nvPr/>
          </p:nvSpPr>
          <p:spPr>
            <a:xfrm>
              <a:off x="5181600" y="3336925"/>
              <a:ext cx="609600" cy="609600"/>
            </a:xfrm>
            <a:custGeom>
              <a:avLst/>
              <a:gdLst/>
              <a:ahLst/>
              <a:cxnLst/>
              <a:rect l="l" t="t" r="r" b="b"/>
              <a:pathLst>
                <a:path w="609600" h="609600">
                  <a:moveTo>
                    <a:pt x="609600" y="0"/>
                  </a:moveTo>
                  <a:lnTo>
                    <a:pt x="0" y="0"/>
                  </a:lnTo>
                  <a:lnTo>
                    <a:pt x="0" y="609600"/>
                  </a:lnTo>
                  <a:lnTo>
                    <a:pt x="609600" y="609600"/>
                  </a:lnTo>
                  <a:lnTo>
                    <a:pt x="609600" y="0"/>
                  </a:lnTo>
                  <a:close/>
                </a:path>
              </a:pathLst>
            </a:custGeom>
            <a:solidFill>
              <a:srgbClr val="CCCC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1" name="object 11"/>
            <p:cNvSpPr/>
            <p:nvPr/>
          </p:nvSpPr>
          <p:spPr>
            <a:xfrm>
              <a:off x="5181600" y="3336925"/>
              <a:ext cx="609600" cy="609600"/>
            </a:xfrm>
            <a:custGeom>
              <a:avLst/>
              <a:gdLst/>
              <a:ahLst/>
              <a:cxnLst/>
              <a:rect l="l" t="t" r="r" b="b"/>
              <a:pathLst>
                <a:path w="609600" h="609600">
                  <a:moveTo>
                    <a:pt x="0" y="609600"/>
                  </a:moveTo>
                  <a:lnTo>
                    <a:pt x="609600" y="609600"/>
                  </a:lnTo>
                  <a:lnTo>
                    <a:pt x="609600" y="0"/>
                  </a:lnTo>
                  <a:lnTo>
                    <a:pt x="0" y="0"/>
                  </a:lnTo>
                  <a:lnTo>
                    <a:pt x="0" y="609600"/>
                  </a:lnTo>
                  <a:close/>
                </a:path>
              </a:pathLst>
            </a:custGeom>
            <a:ln w="285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2" name="object 12"/>
            <p:cNvSpPr/>
            <p:nvPr/>
          </p:nvSpPr>
          <p:spPr>
            <a:xfrm>
              <a:off x="5443473" y="3598799"/>
              <a:ext cx="957580" cy="85725"/>
            </a:xfrm>
            <a:custGeom>
              <a:avLst/>
              <a:gdLst/>
              <a:ahLst/>
              <a:cxnLst/>
              <a:rect l="l" t="t" r="r" b="b"/>
              <a:pathLst>
                <a:path w="957579" h="85725">
                  <a:moveTo>
                    <a:pt x="42925" y="0"/>
                  </a:moveTo>
                  <a:lnTo>
                    <a:pt x="26253" y="3385"/>
                  </a:lnTo>
                  <a:lnTo>
                    <a:pt x="12604" y="12604"/>
                  </a:lnTo>
                  <a:lnTo>
                    <a:pt x="3385" y="26253"/>
                  </a:lnTo>
                  <a:lnTo>
                    <a:pt x="0" y="42925"/>
                  </a:lnTo>
                  <a:lnTo>
                    <a:pt x="3385" y="59578"/>
                  </a:lnTo>
                  <a:lnTo>
                    <a:pt x="12604" y="73183"/>
                  </a:lnTo>
                  <a:lnTo>
                    <a:pt x="26253" y="82359"/>
                  </a:lnTo>
                  <a:lnTo>
                    <a:pt x="42925" y="85725"/>
                  </a:lnTo>
                  <a:lnTo>
                    <a:pt x="59578" y="82359"/>
                  </a:lnTo>
                  <a:lnTo>
                    <a:pt x="73183" y="73183"/>
                  </a:lnTo>
                  <a:lnTo>
                    <a:pt x="82359" y="59578"/>
                  </a:lnTo>
                  <a:lnTo>
                    <a:pt x="82850" y="57150"/>
                  </a:lnTo>
                  <a:lnTo>
                    <a:pt x="42925" y="57150"/>
                  </a:lnTo>
                  <a:lnTo>
                    <a:pt x="42925" y="28575"/>
                  </a:lnTo>
                  <a:lnTo>
                    <a:pt x="82828" y="28575"/>
                  </a:lnTo>
                  <a:lnTo>
                    <a:pt x="82359" y="26253"/>
                  </a:lnTo>
                  <a:lnTo>
                    <a:pt x="73183" y="12604"/>
                  </a:lnTo>
                  <a:lnTo>
                    <a:pt x="59578" y="3385"/>
                  </a:lnTo>
                  <a:lnTo>
                    <a:pt x="42925" y="0"/>
                  </a:lnTo>
                  <a:close/>
                </a:path>
                <a:path w="957579" h="85725">
                  <a:moveTo>
                    <a:pt x="871601" y="0"/>
                  </a:moveTo>
                  <a:lnTo>
                    <a:pt x="871601" y="85725"/>
                  </a:lnTo>
                  <a:lnTo>
                    <a:pt x="928835" y="57150"/>
                  </a:lnTo>
                  <a:lnTo>
                    <a:pt x="885825" y="57150"/>
                  </a:lnTo>
                  <a:lnTo>
                    <a:pt x="885825" y="28575"/>
                  </a:lnTo>
                  <a:lnTo>
                    <a:pt x="928666" y="28575"/>
                  </a:lnTo>
                  <a:lnTo>
                    <a:pt x="871601" y="0"/>
                  </a:lnTo>
                  <a:close/>
                </a:path>
                <a:path w="957579" h="85725">
                  <a:moveTo>
                    <a:pt x="82828" y="28575"/>
                  </a:moveTo>
                  <a:lnTo>
                    <a:pt x="42925" y="28575"/>
                  </a:lnTo>
                  <a:lnTo>
                    <a:pt x="42925" y="57150"/>
                  </a:lnTo>
                  <a:lnTo>
                    <a:pt x="82850" y="57150"/>
                  </a:lnTo>
                  <a:lnTo>
                    <a:pt x="85725" y="42925"/>
                  </a:lnTo>
                  <a:lnTo>
                    <a:pt x="82828" y="28575"/>
                  </a:lnTo>
                  <a:close/>
                </a:path>
                <a:path w="957579" h="85725">
                  <a:moveTo>
                    <a:pt x="871601" y="28575"/>
                  </a:moveTo>
                  <a:lnTo>
                    <a:pt x="82828" y="28575"/>
                  </a:lnTo>
                  <a:lnTo>
                    <a:pt x="85725" y="42925"/>
                  </a:lnTo>
                  <a:lnTo>
                    <a:pt x="82850" y="57150"/>
                  </a:lnTo>
                  <a:lnTo>
                    <a:pt x="871601" y="57150"/>
                  </a:lnTo>
                  <a:lnTo>
                    <a:pt x="871601" y="28575"/>
                  </a:lnTo>
                  <a:close/>
                </a:path>
                <a:path w="957579" h="85725">
                  <a:moveTo>
                    <a:pt x="928666" y="28575"/>
                  </a:moveTo>
                  <a:lnTo>
                    <a:pt x="885825" y="28575"/>
                  </a:lnTo>
                  <a:lnTo>
                    <a:pt x="885825" y="57150"/>
                  </a:lnTo>
                  <a:lnTo>
                    <a:pt x="928835" y="57150"/>
                  </a:lnTo>
                  <a:lnTo>
                    <a:pt x="957326" y="42925"/>
                  </a:lnTo>
                  <a:lnTo>
                    <a:pt x="928666" y="28575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3" name="object 13"/>
            <p:cNvSpPr/>
            <p:nvPr/>
          </p:nvSpPr>
          <p:spPr>
            <a:xfrm>
              <a:off x="7010400" y="3336925"/>
              <a:ext cx="609600" cy="609600"/>
            </a:xfrm>
            <a:custGeom>
              <a:avLst/>
              <a:gdLst/>
              <a:ahLst/>
              <a:cxnLst/>
              <a:rect l="l" t="t" r="r" b="b"/>
              <a:pathLst>
                <a:path w="609600" h="609600">
                  <a:moveTo>
                    <a:pt x="609600" y="0"/>
                  </a:moveTo>
                  <a:lnTo>
                    <a:pt x="0" y="0"/>
                  </a:lnTo>
                  <a:lnTo>
                    <a:pt x="0" y="609600"/>
                  </a:lnTo>
                  <a:lnTo>
                    <a:pt x="609600" y="609600"/>
                  </a:lnTo>
                  <a:lnTo>
                    <a:pt x="609600" y="0"/>
                  </a:lnTo>
                  <a:close/>
                </a:path>
              </a:pathLst>
            </a:custGeom>
            <a:solidFill>
              <a:srgbClr val="CCCC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4" name="object 14"/>
            <p:cNvSpPr/>
            <p:nvPr/>
          </p:nvSpPr>
          <p:spPr>
            <a:xfrm>
              <a:off x="7010400" y="3336925"/>
              <a:ext cx="609600" cy="609600"/>
            </a:xfrm>
            <a:custGeom>
              <a:avLst/>
              <a:gdLst/>
              <a:ahLst/>
              <a:cxnLst/>
              <a:rect l="l" t="t" r="r" b="b"/>
              <a:pathLst>
                <a:path w="609600" h="609600">
                  <a:moveTo>
                    <a:pt x="0" y="609600"/>
                  </a:moveTo>
                  <a:lnTo>
                    <a:pt x="609600" y="609600"/>
                  </a:lnTo>
                  <a:lnTo>
                    <a:pt x="609600" y="0"/>
                  </a:lnTo>
                  <a:lnTo>
                    <a:pt x="0" y="0"/>
                  </a:lnTo>
                  <a:lnTo>
                    <a:pt x="0" y="609600"/>
                  </a:lnTo>
                  <a:close/>
                </a:path>
              </a:pathLst>
            </a:custGeom>
            <a:ln w="285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5" name="object 15"/>
          <p:cNvSpPr txBox="1"/>
          <p:nvPr/>
        </p:nvSpPr>
        <p:spPr>
          <a:xfrm>
            <a:off x="2743200" y="3336925"/>
            <a:ext cx="609600" cy="609600"/>
          </a:xfrm>
          <a:prstGeom prst="rect">
            <a:avLst/>
          </a:prstGeom>
          <a:solidFill>
            <a:srgbClr val="D7D7EB"/>
          </a:solidFill>
          <a:ln w="28575">
            <a:solidFill>
              <a:srgbClr val="000000"/>
            </a:solidFill>
          </a:ln>
        </p:spPr>
        <p:txBody>
          <a:bodyPr vert="horz" wrap="square" lIns="0" tIns="182245" rIns="0" bIns="0" rtlCol="0">
            <a:spAutoFit/>
          </a:bodyPr>
          <a:lstStyle/>
          <a:p>
            <a:pPr marL="17145" algn="ctr">
              <a:lnSpc>
                <a:spcPct val="100000"/>
              </a:lnSpc>
              <a:spcBef>
                <a:spcPts val="1435"/>
              </a:spcBef>
            </a:pPr>
            <a:r>
              <a:rPr sz="2000" dirty="0">
                <a:solidFill>
                  <a:srgbClr val="FFFFFF"/>
                </a:solidFill>
                <a:latin typeface="Tahoma" panose="020B0604030504040204"/>
                <a:cs typeface="Tahoma" panose="020B0604030504040204"/>
              </a:rPr>
              <a:t>A</a:t>
            </a:r>
            <a:endParaRPr sz="2000">
              <a:latin typeface="Tahoma" panose="020B0604030504040204"/>
              <a:cs typeface="Tahoma" panose="020B0604030504040204"/>
            </a:endParaRPr>
          </a:p>
        </p:txBody>
      </p:sp>
      <p:grpSp>
        <p:nvGrpSpPr>
          <p:cNvPr id="16" name="object 16"/>
          <p:cNvGrpSpPr/>
          <p:nvPr/>
        </p:nvGrpSpPr>
        <p:grpSpPr>
          <a:xfrm>
            <a:off x="1509712" y="3316287"/>
            <a:ext cx="1233805" cy="638175"/>
            <a:chOff x="1509712" y="3316287"/>
            <a:chExt cx="1233805" cy="638175"/>
          </a:xfrm>
        </p:grpSpPr>
        <p:sp>
          <p:nvSpPr>
            <p:cNvPr id="17" name="object 17"/>
            <p:cNvSpPr/>
            <p:nvPr/>
          </p:nvSpPr>
          <p:spPr>
            <a:xfrm>
              <a:off x="1524000" y="3330575"/>
              <a:ext cx="609600" cy="609600"/>
            </a:xfrm>
            <a:custGeom>
              <a:avLst/>
              <a:gdLst/>
              <a:ahLst/>
              <a:cxnLst/>
              <a:rect l="l" t="t" r="r" b="b"/>
              <a:pathLst>
                <a:path w="609600" h="609600">
                  <a:moveTo>
                    <a:pt x="609600" y="0"/>
                  </a:moveTo>
                  <a:lnTo>
                    <a:pt x="0" y="0"/>
                  </a:lnTo>
                  <a:lnTo>
                    <a:pt x="0" y="609600"/>
                  </a:lnTo>
                  <a:lnTo>
                    <a:pt x="609600" y="609600"/>
                  </a:lnTo>
                  <a:lnTo>
                    <a:pt x="609600" y="0"/>
                  </a:lnTo>
                  <a:close/>
                </a:path>
              </a:pathLst>
            </a:custGeom>
            <a:solidFill>
              <a:srgbClr val="CCCC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8" name="object 18"/>
            <p:cNvSpPr/>
            <p:nvPr/>
          </p:nvSpPr>
          <p:spPr>
            <a:xfrm>
              <a:off x="1524000" y="3330575"/>
              <a:ext cx="609600" cy="609600"/>
            </a:xfrm>
            <a:custGeom>
              <a:avLst/>
              <a:gdLst/>
              <a:ahLst/>
              <a:cxnLst/>
              <a:rect l="l" t="t" r="r" b="b"/>
              <a:pathLst>
                <a:path w="609600" h="609600">
                  <a:moveTo>
                    <a:pt x="0" y="609600"/>
                  </a:moveTo>
                  <a:lnTo>
                    <a:pt x="609600" y="609600"/>
                  </a:lnTo>
                  <a:lnTo>
                    <a:pt x="609600" y="0"/>
                  </a:lnTo>
                  <a:lnTo>
                    <a:pt x="0" y="0"/>
                  </a:lnTo>
                  <a:lnTo>
                    <a:pt x="0" y="609600"/>
                  </a:lnTo>
                  <a:close/>
                </a:path>
              </a:pathLst>
            </a:custGeom>
            <a:ln w="285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9" name="object 19"/>
            <p:cNvSpPr/>
            <p:nvPr/>
          </p:nvSpPr>
          <p:spPr>
            <a:xfrm>
              <a:off x="1785874" y="3598799"/>
              <a:ext cx="957580" cy="85725"/>
            </a:xfrm>
            <a:custGeom>
              <a:avLst/>
              <a:gdLst/>
              <a:ahLst/>
              <a:cxnLst/>
              <a:rect l="l" t="t" r="r" b="b"/>
              <a:pathLst>
                <a:path w="957580" h="85725">
                  <a:moveTo>
                    <a:pt x="42925" y="0"/>
                  </a:moveTo>
                  <a:lnTo>
                    <a:pt x="26253" y="3385"/>
                  </a:lnTo>
                  <a:lnTo>
                    <a:pt x="12604" y="12604"/>
                  </a:lnTo>
                  <a:lnTo>
                    <a:pt x="3385" y="26253"/>
                  </a:lnTo>
                  <a:lnTo>
                    <a:pt x="0" y="42925"/>
                  </a:lnTo>
                  <a:lnTo>
                    <a:pt x="3385" y="59578"/>
                  </a:lnTo>
                  <a:lnTo>
                    <a:pt x="12604" y="73183"/>
                  </a:lnTo>
                  <a:lnTo>
                    <a:pt x="26253" y="82359"/>
                  </a:lnTo>
                  <a:lnTo>
                    <a:pt x="42925" y="85725"/>
                  </a:lnTo>
                  <a:lnTo>
                    <a:pt x="59578" y="82359"/>
                  </a:lnTo>
                  <a:lnTo>
                    <a:pt x="73183" y="73183"/>
                  </a:lnTo>
                  <a:lnTo>
                    <a:pt x="82359" y="59578"/>
                  </a:lnTo>
                  <a:lnTo>
                    <a:pt x="82850" y="57150"/>
                  </a:lnTo>
                  <a:lnTo>
                    <a:pt x="42925" y="57150"/>
                  </a:lnTo>
                  <a:lnTo>
                    <a:pt x="42925" y="28575"/>
                  </a:lnTo>
                  <a:lnTo>
                    <a:pt x="82828" y="28575"/>
                  </a:lnTo>
                  <a:lnTo>
                    <a:pt x="82359" y="26253"/>
                  </a:lnTo>
                  <a:lnTo>
                    <a:pt x="73183" y="12604"/>
                  </a:lnTo>
                  <a:lnTo>
                    <a:pt x="59578" y="3385"/>
                  </a:lnTo>
                  <a:lnTo>
                    <a:pt x="42925" y="0"/>
                  </a:lnTo>
                  <a:close/>
                </a:path>
                <a:path w="957580" h="85725">
                  <a:moveTo>
                    <a:pt x="871601" y="0"/>
                  </a:moveTo>
                  <a:lnTo>
                    <a:pt x="871601" y="85725"/>
                  </a:lnTo>
                  <a:lnTo>
                    <a:pt x="928835" y="57150"/>
                  </a:lnTo>
                  <a:lnTo>
                    <a:pt x="885825" y="57150"/>
                  </a:lnTo>
                  <a:lnTo>
                    <a:pt x="885825" y="28575"/>
                  </a:lnTo>
                  <a:lnTo>
                    <a:pt x="928666" y="28575"/>
                  </a:lnTo>
                  <a:lnTo>
                    <a:pt x="871601" y="0"/>
                  </a:lnTo>
                  <a:close/>
                </a:path>
                <a:path w="957580" h="85725">
                  <a:moveTo>
                    <a:pt x="82828" y="28575"/>
                  </a:moveTo>
                  <a:lnTo>
                    <a:pt x="42925" y="28575"/>
                  </a:lnTo>
                  <a:lnTo>
                    <a:pt x="42925" y="57150"/>
                  </a:lnTo>
                  <a:lnTo>
                    <a:pt x="82850" y="57150"/>
                  </a:lnTo>
                  <a:lnTo>
                    <a:pt x="85725" y="42925"/>
                  </a:lnTo>
                  <a:lnTo>
                    <a:pt x="82828" y="28575"/>
                  </a:lnTo>
                  <a:close/>
                </a:path>
                <a:path w="957580" h="85725">
                  <a:moveTo>
                    <a:pt x="871601" y="28575"/>
                  </a:moveTo>
                  <a:lnTo>
                    <a:pt x="82828" y="28575"/>
                  </a:lnTo>
                  <a:lnTo>
                    <a:pt x="85725" y="42925"/>
                  </a:lnTo>
                  <a:lnTo>
                    <a:pt x="82850" y="57150"/>
                  </a:lnTo>
                  <a:lnTo>
                    <a:pt x="871601" y="57150"/>
                  </a:lnTo>
                  <a:lnTo>
                    <a:pt x="871601" y="28575"/>
                  </a:lnTo>
                  <a:close/>
                </a:path>
                <a:path w="957580" h="85725">
                  <a:moveTo>
                    <a:pt x="928666" y="28575"/>
                  </a:moveTo>
                  <a:lnTo>
                    <a:pt x="885825" y="28575"/>
                  </a:lnTo>
                  <a:lnTo>
                    <a:pt x="885825" y="57150"/>
                  </a:lnTo>
                  <a:lnTo>
                    <a:pt x="928835" y="57150"/>
                  </a:lnTo>
                  <a:lnTo>
                    <a:pt x="957326" y="42925"/>
                  </a:lnTo>
                  <a:lnTo>
                    <a:pt x="928666" y="28575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20" name="object 20"/>
          <p:cNvSpPr txBox="1"/>
          <p:nvPr/>
        </p:nvSpPr>
        <p:spPr>
          <a:xfrm>
            <a:off x="1145844" y="3917574"/>
            <a:ext cx="6983095" cy="1837055"/>
          </a:xfrm>
          <a:prstGeom prst="rect">
            <a:avLst/>
          </a:prstGeom>
        </p:spPr>
        <p:txBody>
          <a:bodyPr vert="horz" wrap="square" lIns="0" tIns="150495" rIns="0" bIns="0" rtlCol="0">
            <a:spAutoFit/>
          </a:bodyPr>
          <a:lstStyle/>
          <a:p>
            <a:pPr marL="401955">
              <a:lnSpc>
                <a:spcPct val="100000"/>
              </a:lnSpc>
              <a:spcBef>
                <a:spcPts val="1185"/>
              </a:spcBef>
            </a:pPr>
            <a:r>
              <a:rPr sz="2000" dirty="0">
                <a:solidFill>
                  <a:srgbClr val="000099"/>
                </a:solidFill>
                <a:latin typeface="Tahoma" panose="020B0604030504040204"/>
                <a:cs typeface="Tahoma" panose="020B0604030504040204"/>
              </a:rPr>
              <a:t>Head</a:t>
            </a:r>
            <a:endParaRPr sz="2000">
              <a:latin typeface="Tahoma" panose="020B0604030504040204"/>
              <a:cs typeface="Tahoma" panose="020B0604030504040204"/>
            </a:endParaRPr>
          </a:p>
          <a:p>
            <a:pPr marL="299085" marR="5080" indent="-287020">
              <a:lnSpc>
                <a:spcPct val="100000"/>
              </a:lnSpc>
              <a:spcBef>
                <a:spcPts val="1410"/>
              </a:spcBef>
            </a:pPr>
            <a:r>
              <a:rPr sz="1800" b="0" spc="20" dirty="0">
                <a:solidFill>
                  <a:srgbClr val="669999"/>
                </a:solidFill>
                <a:latin typeface="Marlett"/>
                <a:cs typeface="Marlett"/>
              </a:rPr>
              <a:t></a:t>
            </a:r>
            <a:r>
              <a:rPr sz="1800" b="0" spc="20" dirty="0">
                <a:solidFill>
                  <a:srgbClr val="669999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600" dirty="0">
                <a:latin typeface="Arial" panose="020B0604020202020204"/>
                <a:cs typeface="Arial" panose="020B0604020202020204"/>
              </a:rPr>
              <a:t>How do we know when we have finished  traversing the list? (Tip: check if the pointer</a:t>
            </a:r>
            <a:r>
              <a:rPr sz="2600" spc="-50" dirty="0">
                <a:latin typeface="Arial" panose="020B0604020202020204"/>
                <a:cs typeface="Arial" panose="020B0604020202020204"/>
              </a:rPr>
              <a:t> </a:t>
            </a:r>
            <a:r>
              <a:rPr sz="2600" dirty="0">
                <a:latin typeface="Arial" panose="020B0604020202020204"/>
                <a:cs typeface="Arial" panose="020B0604020202020204"/>
              </a:rPr>
              <a:t>of  the current node is equal </a:t>
            </a:r>
            <a:r>
              <a:rPr sz="2600" spc="-5" dirty="0">
                <a:latin typeface="Arial" panose="020B0604020202020204"/>
                <a:cs typeface="Arial" panose="020B0604020202020204"/>
              </a:rPr>
              <a:t>to </a:t>
            </a:r>
            <a:r>
              <a:rPr sz="2600" dirty="0">
                <a:latin typeface="Arial" panose="020B0604020202020204"/>
                <a:cs typeface="Arial" panose="020B0604020202020204"/>
              </a:rPr>
              <a:t>the</a:t>
            </a:r>
            <a:r>
              <a:rPr sz="2600" spc="-5" dirty="0">
                <a:latin typeface="Arial" panose="020B0604020202020204"/>
                <a:cs typeface="Arial" panose="020B0604020202020204"/>
              </a:rPr>
              <a:t> </a:t>
            </a:r>
            <a:r>
              <a:rPr sz="2600" dirty="0">
                <a:latin typeface="Arial" panose="020B0604020202020204"/>
                <a:cs typeface="Arial" panose="020B0604020202020204"/>
              </a:rPr>
              <a:t>head.)</a:t>
            </a:r>
            <a:endParaRPr sz="2600">
              <a:latin typeface="Arial" panose="020B0604020202020204"/>
              <a:cs typeface="Arial" panose="020B0604020202020204"/>
            </a:endParaRPr>
          </a:p>
        </p:txBody>
      </p:sp>
      <p:grpSp>
        <p:nvGrpSpPr>
          <p:cNvPr id="21" name="object 21"/>
          <p:cNvGrpSpPr/>
          <p:nvPr/>
        </p:nvGrpSpPr>
        <p:grpSpPr>
          <a:xfrm>
            <a:off x="4557712" y="3322637"/>
            <a:ext cx="638175" cy="638175"/>
            <a:chOff x="4557712" y="3322637"/>
            <a:chExt cx="638175" cy="638175"/>
          </a:xfrm>
        </p:grpSpPr>
        <p:sp>
          <p:nvSpPr>
            <p:cNvPr id="22" name="object 22"/>
            <p:cNvSpPr/>
            <p:nvPr/>
          </p:nvSpPr>
          <p:spPr>
            <a:xfrm>
              <a:off x="4572000" y="3336925"/>
              <a:ext cx="609600" cy="609600"/>
            </a:xfrm>
            <a:custGeom>
              <a:avLst/>
              <a:gdLst/>
              <a:ahLst/>
              <a:cxnLst/>
              <a:rect l="l" t="t" r="r" b="b"/>
              <a:pathLst>
                <a:path w="609600" h="609600">
                  <a:moveTo>
                    <a:pt x="609600" y="0"/>
                  </a:moveTo>
                  <a:lnTo>
                    <a:pt x="0" y="0"/>
                  </a:lnTo>
                  <a:lnTo>
                    <a:pt x="0" y="609600"/>
                  </a:lnTo>
                  <a:lnTo>
                    <a:pt x="609600" y="609600"/>
                  </a:lnTo>
                  <a:lnTo>
                    <a:pt x="609600" y="0"/>
                  </a:lnTo>
                  <a:close/>
                </a:path>
              </a:pathLst>
            </a:custGeom>
            <a:solidFill>
              <a:srgbClr val="D7D7EB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3" name="object 23"/>
            <p:cNvSpPr/>
            <p:nvPr/>
          </p:nvSpPr>
          <p:spPr>
            <a:xfrm>
              <a:off x="4572000" y="3336925"/>
              <a:ext cx="609600" cy="609600"/>
            </a:xfrm>
            <a:custGeom>
              <a:avLst/>
              <a:gdLst/>
              <a:ahLst/>
              <a:cxnLst/>
              <a:rect l="l" t="t" r="r" b="b"/>
              <a:pathLst>
                <a:path w="609600" h="609600">
                  <a:moveTo>
                    <a:pt x="0" y="609600"/>
                  </a:moveTo>
                  <a:lnTo>
                    <a:pt x="609600" y="609600"/>
                  </a:lnTo>
                  <a:lnTo>
                    <a:pt x="609600" y="0"/>
                  </a:lnTo>
                  <a:lnTo>
                    <a:pt x="0" y="0"/>
                  </a:lnTo>
                  <a:lnTo>
                    <a:pt x="0" y="609600"/>
                  </a:lnTo>
                  <a:close/>
                </a:path>
              </a:pathLst>
            </a:custGeom>
            <a:ln w="285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24" name="object 24"/>
          <p:cNvSpPr txBox="1"/>
          <p:nvPr/>
        </p:nvSpPr>
        <p:spPr>
          <a:xfrm>
            <a:off x="4572000" y="3336925"/>
            <a:ext cx="609600" cy="609600"/>
          </a:xfrm>
          <a:prstGeom prst="rect">
            <a:avLst/>
          </a:prstGeom>
          <a:solidFill>
            <a:srgbClr val="D7D7EB"/>
          </a:solidFill>
          <a:ln w="28575">
            <a:solidFill>
              <a:srgbClr val="000000"/>
            </a:solidFill>
          </a:ln>
        </p:spPr>
        <p:txBody>
          <a:bodyPr vert="horz" wrap="square" lIns="0" tIns="182245" rIns="0" bIns="0" rtlCol="0">
            <a:spAutoFit/>
          </a:bodyPr>
          <a:lstStyle/>
          <a:p>
            <a:pPr marL="18415" algn="ctr">
              <a:lnSpc>
                <a:spcPct val="100000"/>
              </a:lnSpc>
              <a:spcBef>
                <a:spcPts val="1435"/>
              </a:spcBef>
            </a:pPr>
            <a:r>
              <a:rPr sz="2000" dirty="0">
                <a:solidFill>
                  <a:srgbClr val="FFFFFF"/>
                </a:solidFill>
                <a:latin typeface="Tahoma" panose="020B0604030504040204"/>
                <a:cs typeface="Tahoma" panose="020B0604030504040204"/>
              </a:rPr>
              <a:t>B</a:t>
            </a:r>
            <a:endParaRPr sz="2000">
              <a:latin typeface="Tahoma" panose="020B0604030504040204"/>
              <a:cs typeface="Tahoma" panose="020B0604030504040204"/>
            </a:endParaRPr>
          </a:p>
        </p:txBody>
      </p:sp>
      <p:grpSp>
        <p:nvGrpSpPr>
          <p:cNvPr id="25" name="object 25"/>
          <p:cNvGrpSpPr/>
          <p:nvPr/>
        </p:nvGrpSpPr>
        <p:grpSpPr>
          <a:xfrm>
            <a:off x="6386512" y="3322637"/>
            <a:ext cx="638175" cy="638175"/>
            <a:chOff x="6386512" y="3322637"/>
            <a:chExt cx="638175" cy="638175"/>
          </a:xfrm>
        </p:grpSpPr>
        <p:sp>
          <p:nvSpPr>
            <p:cNvPr id="26" name="object 26"/>
            <p:cNvSpPr/>
            <p:nvPr/>
          </p:nvSpPr>
          <p:spPr>
            <a:xfrm>
              <a:off x="6400800" y="3336925"/>
              <a:ext cx="609600" cy="609600"/>
            </a:xfrm>
            <a:custGeom>
              <a:avLst/>
              <a:gdLst/>
              <a:ahLst/>
              <a:cxnLst/>
              <a:rect l="l" t="t" r="r" b="b"/>
              <a:pathLst>
                <a:path w="609600" h="609600">
                  <a:moveTo>
                    <a:pt x="609600" y="0"/>
                  </a:moveTo>
                  <a:lnTo>
                    <a:pt x="0" y="0"/>
                  </a:lnTo>
                  <a:lnTo>
                    <a:pt x="0" y="609600"/>
                  </a:lnTo>
                  <a:lnTo>
                    <a:pt x="609600" y="609600"/>
                  </a:lnTo>
                  <a:lnTo>
                    <a:pt x="609600" y="0"/>
                  </a:lnTo>
                  <a:close/>
                </a:path>
              </a:pathLst>
            </a:custGeom>
            <a:solidFill>
              <a:srgbClr val="D7D7EB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7" name="object 27"/>
            <p:cNvSpPr/>
            <p:nvPr/>
          </p:nvSpPr>
          <p:spPr>
            <a:xfrm>
              <a:off x="6400800" y="3336925"/>
              <a:ext cx="609600" cy="609600"/>
            </a:xfrm>
            <a:custGeom>
              <a:avLst/>
              <a:gdLst/>
              <a:ahLst/>
              <a:cxnLst/>
              <a:rect l="l" t="t" r="r" b="b"/>
              <a:pathLst>
                <a:path w="609600" h="609600">
                  <a:moveTo>
                    <a:pt x="0" y="609600"/>
                  </a:moveTo>
                  <a:lnTo>
                    <a:pt x="609600" y="609600"/>
                  </a:lnTo>
                  <a:lnTo>
                    <a:pt x="609600" y="0"/>
                  </a:lnTo>
                  <a:lnTo>
                    <a:pt x="0" y="0"/>
                  </a:lnTo>
                  <a:lnTo>
                    <a:pt x="0" y="609600"/>
                  </a:lnTo>
                  <a:close/>
                </a:path>
              </a:pathLst>
            </a:custGeom>
            <a:ln w="285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28" name="object 28"/>
          <p:cNvSpPr txBox="1"/>
          <p:nvPr/>
        </p:nvSpPr>
        <p:spPr>
          <a:xfrm>
            <a:off x="6400800" y="3336925"/>
            <a:ext cx="609600" cy="609600"/>
          </a:xfrm>
          <a:prstGeom prst="rect">
            <a:avLst/>
          </a:prstGeom>
          <a:solidFill>
            <a:srgbClr val="D7D7EB"/>
          </a:solidFill>
          <a:ln w="28575">
            <a:solidFill>
              <a:srgbClr val="000000"/>
            </a:solidFill>
          </a:ln>
        </p:spPr>
        <p:txBody>
          <a:bodyPr vert="horz" wrap="square" lIns="0" tIns="182245" rIns="0" bIns="0" rtlCol="0">
            <a:spAutoFit/>
          </a:bodyPr>
          <a:lstStyle/>
          <a:p>
            <a:pPr marL="17780" algn="ctr">
              <a:lnSpc>
                <a:spcPct val="100000"/>
              </a:lnSpc>
              <a:spcBef>
                <a:spcPts val="1435"/>
              </a:spcBef>
            </a:pPr>
            <a:r>
              <a:rPr sz="2000" dirty="0">
                <a:solidFill>
                  <a:srgbClr val="FFFFFF"/>
                </a:solidFill>
                <a:latin typeface="Tahoma" panose="020B0604030504040204"/>
                <a:cs typeface="Tahoma" panose="020B0604030504040204"/>
              </a:rPr>
              <a:t>C</a:t>
            </a:r>
            <a:endParaRPr sz="2000">
              <a:latin typeface="Tahoma" panose="020B0604030504040204"/>
              <a:cs typeface="Tahoma" panose="020B0604030504040204"/>
            </a:endParaRPr>
          </a:p>
        </p:txBody>
      </p:sp>
      <p:sp>
        <p:nvSpPr>
          <p:cNvPr id="29" name="object 29"/>
          <p:cNvSpPr/>
          <p:nvPr/>
        </p:nvSpPr>
        <p:spPr>
          <a:xfrm>
            <a:off x="7251700" y="2966973"/>
            <a:ext cx="95250" cy="763905"/>
          </a:xfrm>
          <a:custGeom>
            <a:avLst/>
            <a:gdLst/>
            <a:ahLst/>
            <a:cxnLst/>
            <a:rect l="l" t="t" r="r" b="b"/>
            <a:pathLst>
              <a:path w="95250" h="763904">
                <a:moveTo>
                  <a:pt x="31844" y="671594"/>
                </a:moveTo>
                <a:lnTo>
                  <a:pt x="29200" y="672125"/>
                </a:lnTo>
                <a:lnTo>
                  <a:pt x="14017" y="682291"/>
                </a:lnTo>
                <a:lnTo>
                  <a:pt x="3764" y="697386"/>
                </a:lnTo>
                <a:lnTo>
                  <a:pt x="0" y="715899"/>
                </a:lnTo>
                <a:lnTo>
                  <a:pt x="3724" y="734450"/>
                </a:lnTo>
                <a:lnTo>
                  <a:pt x="13890" y="749633"/>
                </a:lnTo>
                <a:lnTo>
                  <a:pt x="28985" y="759886"/>
                </a:lnTo>
                <a:lnTo>
                  <a:pt x="47498" y="763651"/>
                </a:lnTo>
                <a:lnTo>
                  <a:pt x="66049" y="759926"/>
                </a:lnTo>
                <a:lnTo>
                  <a:pt x="81232" y="749760"/>
                </a:lnTo>
                <a:lnTo>
                  <a:pt x="91485" y="734665"/>
                </a:lnTo>
                <a:lnTo>
                  <a:pt x="95250" y="716152"/>
                </a:lnTo>
                <a:lnTo>
                  <a:pt x="31750" y="716026"/>
                </a:lnTo>
                <a:lnTo>
                  <a:pt x="31844" y="671594"/>
                </a:lnTo>
                <a:close/>
              </a:path>
              <a:path w="95250" h="763904">
                <a:moveTo>
                  <a:pt x="47751" y="668401"/>
                </a:moveTo>
                <a:lnTo>
                  <a:pt x="31844" y="671594"/>
                </a:lnTo>
                <a:lnTo>
                  <a:pt x="31750" y="716026"/>
                </a:lnTo>
                <a:lnTo>
                  <a:pt x="63500" y="716026"/>
                </a:lnTo>
                <a:lnTo>
                  <a:pt x="63594" y="671622"/>
                </a:lnTo>
                <a:lnTo>
                  <a:pt x="47751" y="668401"/>
                </a:lnTo>
                <a:close/>
              </a:path>
              <a:path w="95250" h="763904">
                <a:moveTo>
                  <a:pt x="63594" y="671622"/>
                </a:moveTo>
                <a:lnTo>
                  <a:pt x="63500" y="716026"/>
                </a:lnTo>
                <a:lnTo>
                  <a:pt x="95224" y="716026"/>
                </a:lnTo>
                <a:lnTo>
                  <a:pt x="91525" y="697601"/>
                </a:lnTo>
                <a:lnTo>
                  <a:pt x="81359" y="682418"/>
                </a:lnTo>
                <a:lnTo>
                  <a:pt x="66264" y="672165"/>
                </a:lnTo>
                <a:lnTo>
                  <a:pt x="63594" y="671622"/>
                </a:lnTo>
                <a:close/>
              </a:path>
              <a:path w="95250" h="763904">
                <a:moveTo>
                  <a:pt x="63601" y="668401"/>
                </a:moveTo>
                <a:lnTo>
                  <a:pt x="47751" y="668401"/>
                </a:lnTo>
                <a:lnTo>
                  <a:pt x="63594" y="671622"/>
                </a:lnTo>
                <a:lnTo>
                  <a:pt x="63601" y="668401"/>
                </a:lnTo>
                <a:close/>
              </a:path>
              <a:path w="95250" h="763904">
                <a:moveTo>
                  <a:pt x="33274" y="0"/>
                </a:moveTo>
                <a:lnTo>
                  <a:pt x="31844" y="671594"/>
                </a:lnTo>
                <a:lnTo>
                  <a:pt x="47751" y="668401"/>
                </a:lnTo>
                <a:lnTo>
                  <a:pt x="63601" y="668401"/>
                </a:lnTo>
                <a:lnTo>
                  <a:pt x="65024" y="126"/>
                </a:lnTo>
                <a:lnTo>
                  <a:pt x="33274" y="0"/>
                </a:lnTo>
                <a:close/>
              </a:path>
            </a:pathLst>
          </a:custGeom>
          <a:solidFill>
            <a:srgbClr val="7D9CE8"/>
          </a:solidFill>
        </p:spPr>
        <p:txBody>
          <a:bodyPr wrap="square" lIns="0" tIns="0" rIns="0" bIns="0" rtlCol="0"/>
          <a:lstStyle/>
          <a:p/>
        </p:txBody>
      </p:sp>
      <p:grpSp>
        <p:nvGrpSpPr>
          <p:cNvPr id="30" name="object 30"/>
          <p:cNvGrpSpPr/>
          <p:nvPr/>
        </p:nvGrpSpPr>
        <p:grpSpPr>
          <a:xfrm>
            <a:off x="3009900" y="2955925"/>
            <a:ext cx="4289425" cy="396875"/>
            <a:chOff x="3009900" y="2955925"/>
            <a:chExt cx="4289425" cy="396875"/>
          </a:xfrm>
        </p:grpSpPr>
        <p:sp>
          <p:nvSpPr>
            <p:cNvPr id="31" name="object 31"/>
            <p:cNvSpPr/>
            <p:nvPr/>
          </p:nvSpPr>
          <p:spPr>
            <a:xfrm>
              <a:off x="3057525" y="2971800"/>
              <a:ext cx="4241800" cy="0"/>
            </a:xfrm>
            <a:custGeom>
              <a:avLst/>
              <a:gdLst/>
              <a:ahLst/>
              <a:cxnLst/>
              <a:rect l="l" t="t" r="r" b="b"/>
              <a:pathLst>
                <a:path w="4241800">
                  <a:moveTo>
                    <a:pt x="4241800" y="0"/>
                  </a:moveTo>
                  <a:lnTo>
                    <a:pt x="0" y="0"/>
                  </a:lnTo>
                </a:path>
              </a:pathLst>
            </a:custGeom>
            <a:ln w="31750">
              <a:solidFill>
                <a:srgbClr val="7D9CE8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2" name="object 32"/>
            <p:cNvSpPr/>
            <p:nvPr/>
          </p:nvSpPr>
          <p:spPr>
            <a:xfrm>
              <a:off x="3009900" y="2971800"/>
              <a:ext cx="95250" cy="381000"/>
            </a:xfrm>
            <a:custGeom>
              <a:avLst/>
              <a:gdLst/>
              <a:ahLst/>
              <a:cxnLst/>
              <a:rect l="l" t="t" r="r" b="b"/>
              <a:pathLst>
                <a:path w="95250" h="381000">
                  <a:moveTo>
                    <a:pt x="31750" y="285750"/>
                  </a:moveTo>
                  <a:lnTo>
                    <a:pt x="0" y="285750"/>
                  </a:lnTo>
                  <a:lnTo>
                    <a:pt x="47625" y="381000"/>
                  </a:lnTo>
                  <a:lnTo>
                    <a:pt x="87312" y="301625"/>
                  </a:lnTo>
                  <a:lnTo>
                    <a:pt x="31750" y="301625"/>
                  </a:lnTo>
                  <a:lnTo>
                    <a:pt x="31750" y="285750"/>
                  </a:lnTo>
                  <a:close/>
                </a:path>
                <a:path w="95250" h="381000">
                  <a:moveTo>
                    <a:pt x="63500" y="0"/>
                  </a:moveTo>
                  <a:lnTo>
                    <a:pt x="31750" y="0"/>
                  </a:lnTo>
                  <a:lnTo>
                    <a:pt x="31750" y="301625"/>
                  </a:lnTo>
                  <a:lnTo>
                    <a:pt x="63500" y="301625"/>
                  </a:lnTo>
                  <a:lnTo>
                    <a:pt x="63500" y="0"/>
                  </a:lnTo>
                  <a:close/>
                </a:path>
                <a:path w="95250" h="381000">
                  <a:moveTo>
                    <a:pt x="95250" y="285750"/>
                  </a:moveTo>
                  <a:lnTo>
                    <a:pt x="63500" y="285750"/>
                  </a:lnTo>
                  <a:lnTo>
                    <a:pt x="63500" y="301625"/>
                  </a:lnTo>
                  <a:lnTo>
                    <a:pt x="87312" y="301625"/>
                  </a:lnTo>
                  <a:lnTo>
                    <a:pt x="95250" y="285750"/>
                  </a:lnTo>
                  <a:close/>
                </a:path>
              </a:pathLst>
            </a:custGeom>
            <a:solidFill>
              <a:srgbClr val="7D9CE8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34" name="object 3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ct val="100000"/>
              </a:lnSpc>
            </a:pPr>
            <a:fld id="{81D60167-4931-47E6-BA6A-407CBD079E47}" type="slidenum">
              <a:rPr spc="-5" dirty="0"/>
            </a:fld>
            <a:endParaRPr spc="-5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186940" y="767347"/>
            <a:ext cx="6066155" cy="68961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b="1" dirty="0">
                <a:gradFill>
                  <a:gsLst>
                    <a:gs pos="0">
                      <a:srgbClr val="E30000"/>
                    </a:gs>
                    <a:gs pos="100000">
                      <a:srgbClr val="760303"/>
                    </a:gs>
                  </a:gsLst>
                  <a:lin scaled="0"/>
                </a:gradFill>
              </a:rPr>
              <a:t>Variations of Linked</a:t>
            </a:r>
            <a:r>
              <a:rPr b="1" spc="-15" dirty="0">
                <a:gradFill>
                  <a:gsLst>
                    <a:gs pos="0">
                      <a:srgbClr val="E30000"/>
                    </a:gs>
                    <a:gs pos="100000">
                      <a:srgbClr val="760303"/>
                    </a:gs>
                  </a:gsLst>
                  <a:lin scaled="0"/>
                </a:gradFill>
              </a:rPr>
              <a:t> </a:t>
            </a:r>
            <a:r>
              <a:rPr b="1" dirty="0">
                <a:gradFill>
                  <a:gsLst>
                    <a:gs pos="0">
                      <a:srgbClr val="E30000"/>
                    </a:gs>
                    <a:gs pos="100000">
                      <a:srgbClr val="760303"/>
                    </a:gs>
                  </a:gsLst>
                  <a:lin scaled="0"/>
                </a:gradFill>
              </a:rPr>
              <a:t>Lists</a:t>
            </a:r>
            <a:endParaRPr b="1" dirty="0">
              <a:gradFill>
                <a:gsLst>
                  <a:gs pos="0">
                    <a:srgbClr val="E30000"/>
                  </a:gs>
                  <a:gs pos="100000">
                    <a:srgbClr val="760303"/>
                  </a:gs>
                </a:gsLst>
                <a:lin scaled="0"/>
              </a:gradFill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005840" y="1618536"/>
            <a:ext cx="7789545" cy="3267075"/>
          </a:xfrm>
          <a:prstGeom prst="rect">
            <a:avLst/>
          </a:prstGeom>
        </p:spPr>
        <p:txBody>
          <a:bodyPr vert="horz" wrap="square" lIns="0" tIns="5969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70"/>
              </a:spcBef>
            </a:pPr>
            <a:r>
              <a:rPr sz="2100" b="0" dirty="0">
                <a:solidFill>
                  <a:srgbClr val="330066"/>
                </a:solidFill>
                <a:latin typeface="Marlett"/>
                <a:cs typeface="Marlett"/>
              </a:rPr>
              <a:t></a:t>
            </a:r>
            <a:r>
              <a:rPr sz="2100" b="0" dirty="0">
                <a:solidFill>
                  <a:srgbClr val="330066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000" i="1" dirty="0">
                <a:solidFill>
                  <a:srgbClr val="7D9CE8"/>
                </a:solidFill>
                <a:latin typeface="Arial" panose="020B0604020202020204"/>
                <a:cs typeface="Arial" panose="020B0604020202020204"/>
              </a:rPr>
              <a:t>Doubly linked</a:t>
            </a:r>
            <a:r>
              <a:rPr sz="3000" i="1" spc="5" dirty="0">
                <a:solidFill>
                  <a:srgbClr val="7D9CE8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3000" i="1" dirty="0">
                <a:solidFill>
                  <a:srgbClr val="7D9CE8"/>
                </a:solidFill>
                <a:latin typeface="Arial" panose="020B0604020202020204"/>
                <a:cs typeface="Arial" panose="020B0604020202020204"/>
              </a:rPr>
              <a:t>lists</a:t>
            </a:r>
            <a:endParaRPr sz="3000">
              <a:latin typeface="Arial" panose="020B0604020202020204"/>
              <a:cs typeface="Arial" panose="020B0604020202020204"/>
            </a:endParaRPr>
          </a:p>
          <a:p>
            <a:pPr marL="756285" marR="165735" indent="-287020">
              <a:lnSpc>
                <a:spcPts val="2810"/>
              </a:lnSpc>
              <a:spcBef>
                <a:spcPts val="685"/>
              </a:spcBef>
            </a:pPr>
            <a:r>
              <a:rPr sz="1800" b="0" spc="25" dirty="0">
                <a:solidFill>
                  <a:srgbClr val="669999"/>
                </a:solidFill>
                <a:latin typeface="Marlett"/>
                <a:cs typeface="Marlett"/>
              </a:rPr>
              <a:t></a:t>
            </a:r>
            <a:r>
              <a:rPr sz="1800" b="0" spc="25" dirty="0">
                <a:solidFill>
                  <a:srgbClr val="669999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600" dirty="0">
                <a:latin typeface="Arial" panose="020B0604020202020204"/>
                <a:cs typeface="Arial" panose="020B0604020202020204"/>
              </a:rPr>
              <a:t>Each node points to not only </a:t>
            </a:r>
            <a:r>
              <a:rPr sz="2600" spc="5" dirty="0">
                <a:latin typeface="Arial" panose="020B0604020202020204"/>
                <a:cs typeface="Arial" panose="020B0604020202020204"/>
              </a:rPr>
              <a:t>successor </a:t>
            </a:r>
            <a:r>
              <a:rPr sz="2600" dirty="0">
                <a:latin typeface="Arial" panose="020B0604020202020204"/>
                <a:cs typeface="Arial" panose="020B0604020202020204"/>
              </a:rPr>
              <a:t>but</a:t>
            </a:r>
            <a:r>
              <a:rPr sz="2600" spc="-114" dirty="0">
                <a:latin typeface="Arial" panose="020B0604020202020204"/>
                <a:cs typeface="Arial" panose="020B0604020202020204"/>
              </a:rPr>
              <a:t> </a:t>
            </a:r>
            <a:r>
              <a:rPr sz="2600" spc="-5" dirty="0">
                <a:latin typeface="Arial" panose="020B0604020202020204"/>
                <a:cs typeface="Arial" panose="020B0604020202020204"/>
              </a:rPr>
              <a:t>the  </a:t>
            </a:r>
            <a:r>
              <a:rPr sz="2600" dirty="0">
                <a:latin typeface="Arial" panose="020B0604020202020204"/>
                <a:cs typeface="Arial" panose="020B0604020202020204"/>
              </a:rPr>
              <a:t>predecessor</a:t>
            </a:r>
            <a:endParaRPr sz="2600">
              <a:latin typeface="Arial" panose="020B0604020202020204"/>
              <a:cs typeface="Arial" panose="020B0604020202020204"/>
            </a:endParaRPr>
          </a:p>
          <a:p>
            <a:pPr marL="756285" marR="5080" indent="-287020">
              <a:lnSpc>
                <a:spcPts val="2920"/>
              </a:lnSpc>
              <a:spcBef>
                <a:spcPts val="425"/>
              </a:spcBef>
            </a:pPr>
            <a:r>
              <a:rPr sz="1800" b="0" spc="20" dirty="0">
                <a:solidFill>
                  <a:srgbClr val="669999"/>
                </a:solidFill>
                <a:latin typeface="Marlett"/>
                <a:cs typeface="Marlett"/>
              </a:rPr>
              <a:t></a:t>
            </a:r>
            <a:r>
              <a:rPr sz="1800" b="0" spc="20" dirty="0">
                <a:solidFill>
                  <a:srgbClr val="669999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600" dirty="0">
                <a:latin typeface="Arial" panose="020B0604020202020204"/>
                <a:cs typeface="Arial" panose="020B0604020202020204"/>
              </a:rPr>
              <a:t>There are two </a:t>
            </a:r>
            <a:r>
              <a:rPr sz="2600" spc="-5" dirty="0">
                <a:latin typeface="Courier New" panose="02070309020205020404"/>
                <a:cs typeface="Courier New" panose="02070309020205020404"/>
              </a:rPr>
              <a:t>NULL: </a:t>
            </a:r>
            <a:r>
              <a:rPr sz="2600" dirty="0">
                <a:latin typeface="Arial" panose="020B0604020202020204"/>
                <a:cs typeface="Arial" panose="020B0604020202020204"/>
              </a:rPr>
              <a:t>at the </a:t>
            </a:r>
            <a:r>
              <a:rPr sz="2600" spc="-5" dirty="0">
                <a:latin typeface="Arial" panose="020B0604020202020204"/>
                <a:cs typeface="Arial" panose="020B0604020202020204"/>
              </a:rPr>
              <a:t>first </a:t>
            </a:r>
            <a:r>
              <a:rPr sz="2600" dirty="0">
                <a:latin typeface="Arial" panose="020B0604020202020204"/>
                <a:cs typeface="Arial" panose="020B0604020202020204"/>
              </a:rPr>
              <a:t>and last nodes  in </a:t>
            </a:r>
            <a:r>
              <a:rPr sz="2600" spc="-5" dirty="0">
                <a:latin typeface="Arial" panose="020B0604020202020204"/>
                <a:cs typeface="Arial" panose="020B0604020202020204"/>
              </a:rPr>
              <a:t>the</a:t>
            </a:r>
            <a:r>
              <a:rPr sz="2600" spc="5" dirty="0">
                <a:latin typeface="Arial" panose="020B0604020202020204"/>
                <a:cs typeface="Arial" panose="020B0604020202020204"/>
              </a:rPr>
              <a:t> </a:t>
            </a:r>
            <a:r>
              <a:rPr sz="2600" dirty="0">
                <a:latin typeface="Arial" panose="020B0604020202020204"/>
                <a:cs typeface="Arial" panose="020B0604020202020204"/>
              </a:rPr>
              <a:t>list</a:t>
            </a:r>
            <a:endParaRPr sz="2600">
              <a:latin typeface="Arial" panose="020B0604020202020204"/>
              <a:cs typeface="Arial" panose="020B0604020202020204"/>
            </a:endParaRPr>
          </a:p>
          <a:p>
            <a:pPr marL="756285" marR="445135" indent="-287020">
              <a:lnSpc>
                <a:spcPts val="2810"/>
              </a:lnSpc>
              <a:spcBef>
                <a:spcPts val="595"/>
              </a:spcBef>
            </a:pPr>
            <a:r>
              <a:rPr sz="1800" b="0" spc="20" dirty="0">
                <a:solidFill>
                  <a:srgbClr val="669999"/>
                </a:solidFill>
                <a:latin typeface="Marlett"/>
                <a:cs typeface="Marlett"/>
              </a:rPr>
              <a:t></a:t>
            </a:r>
            <a:r>
              <a:rPr sz="1800" b="0" spc="20" dirty="0">
                <a:solidFill>
                  <a:srgbClr val="669999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600" dirty="0">
                <a:latin typeface="Arial" panose="020B0604020202020204"/>
                <a:cs typeface="Arial" panose="020B0604020202020204"/>
              </a:rPr>
              <a:t>Advantage: given a node, it is easy to visit</a:t>
            </a:r>
            <a:r>
              <a:rPr sz="2600" spc="-90" dirty="0">
                <a:latin typeface="Arial" panose="020B0604020202020204"/>
                <a:cs typeface="Arial" panose="020B0604020202020204"/>
              </a:rPr>
              <a:t> </a:t>
            </a:r>
            <a:r>
              <a:rPr sz="2600" dirty="0">
                <a:latin typeface="Arial" panose="020B0604020202020204"/>
                <a:cs typeface="Arial" panose="020B0604020202020204"/>
              </a:rPr>
              <a:t>its  predecessor. Convenient to traverse lists  </a:t>
            </a:r>
            <a:r>
              <a:rPr sz="2600" dirty="0">
                <a:solidFill>
                  <a:srgbClr val="7D9CE8"/>
                </a:solidFill>
                <a:latin typeface="Arial" panose="020B0604020202020204"/>
                <a:cs typeface="Arial" panose="020B0604020202020204"/>
              </a:rPr>
              <a:t>backwards</a:t>
            </a:r>
            <a:endParaRPr sz="2600">
              <a:latin typeface="Arial" panose="020B0604020202020204"/>
              <a:cs typeface="Arial" panose="020B0604020202020204"/>
            </a:endParaRPr>
          </a:p>
        </p:txBody>
      </p:sp>
      <p:grpSp>
        <p:nvGrpSpPr>
          <p:cNvPr id="4" name="object 4"/>
          <p:cNvGrpSpPr/>
          <p:nvPr/>
        </p:nvGrpSpPr>
        <p:grpSpPr>
          <a:xfrm>
            <a:off x="2006663" y="4878387"/>
            <a:ext cx="1843405" cy="638175"/>
            <a:chOff x="1689163" y="4408487"/>
            <a:chExt cx="1843405" cy="638175"/>
          </a:xfrm>
        </p:grpSpPr>
        <p:sp>
          <p:nvSpPr>
            <p:cNvPr id="5" name="object 5"/>
            <p:cNvSpPr/>
            <p:nvPr/>
          </p:nvSpPr>
          <p:spPr>
            <a:xfrm>
              <a:off x="2313051" y="4422775"/>
              <a:ext cx="609600" cy="609600"/>
            </a:xfrm>
            <a:custGeom>
              <a:avLst/>
              <a:gdLst/>
              <a:ahLst/>
              <a:cxnLst/>
              <a:rect l="l" t="t" r="r" b="b"/>
              <a:pathLst>
                <a:path w="609600" h="609600">
                  <a:moveTo>
                    <a:pt x="609600" y="0"/>
                  </a:moveTo>
                  <a:lnTo>
                    <a:pt x="0" y="0"/>
                  </a:lnTo>
                  <a:lnTo>
                    <a:pt x="0" y="609600"/>
                  </a:lnTo>
                  <a:lnTo>
                    <a:pt x="609600" y="609600"/>
                  </a:lnTo>
                  <a:lnTo>
                    <a:pt x="609600" y="0"/>
                  </a:lnTo>
                  <a:close/>
                </a:path>
              </a:pathLst>
            </a:custGeom>
            <a:solidFill>
              <a:srgbClr val="CCCC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" name="object 6"/>
            <p:cNvSpPr/>
            <p:nvPr/>
          </p:nvSpPr>
          <p:spPr>
            <a:xfrm>
              <a:off x="2313051" y="4422775"/>
              <a:ext cx="609600" cy="609600"/>
            </a:xfrm>
            <a:custGeom>
              <a:avLst/>
              <a:gdLst/>
              <a:ahLst/>
              <a:cxnLst/>
              <a:rect l="l" t="t" r="r" b="b"/>
              <a:pathLst>
                <a:path w="609600" h="609600">
                  <a:moveTo>
                    <a:pt x="0" y="609600"/>
                  </a:moveTo>
                  <a:lnTo>
                    <a:pt x="609600" y="609600"/>
                  </a:lnTo>
                  <a:lnTo>
                    <a:pt x="609600" y="0"/>
                  </a:lnTo>
                  <a:lnTo>
                    <a:pt x="0" y="0"/>
                  </a:lnTo>
                  <a:lnTo>
                    <a:pt x="0" y="609600"/>
                  </a:lnTo>
                  <a:close/>
                </a:path>
              </a:pathLst>
            </a:custGeom>
            <a:ln w="285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" name="object 7"/>
            <p:cNvSpPr/>
            <p:nvPr/>
          </p:nvSpPr>
          <p:spPr>
            <a:xfrm>
              <a:off x="2574925" y="4624324"/>
              <a:ext cx="957580" cy="85725"/>
            </a:xfrm>
            <a:custGeom>
              <a:avLst/>
              <a:gdLst/>
              <a:ahLst/>
              <a:cxnLst/>
              <a:rect l="l" t="t" r="r" b="b"/>
              <a:pathLst>
                <a:path w="957579" h="85725">
                  <a:moveTo>
                    <a:pt x="42799" y="0"/>
                  </a:moveTo>
                  <a:lnTo>
                    <a:pt x="26146" y="3385"/>
                  </a:lnTo>
                  <a:lnTo>
                    <a:pt x="12541" y="12604"/>
                  </a:lnTo>
                  <a:lnTo>
                    <a:pt x="3365" y="26253"/>
                  </a:lnTo>
                  <a:lnTo>
                    <a:pt x="0" y="42925"/>
                  </a:lnTo>
                  <a:lnTo>
                    <a:pt x="3365" y="59578"/>
                  </a:lnTo>
                  <a:lnTo>
                    <a:pt x="12541" y="73183"/>
                  </a:lnTo>
                  <a:lnTo>
                    <a:pt x="26146" y="82359"/>
                  </a:lnTo>
                  <a:lnTo>
                    <a:pt x="42799" y="85725"/>
                  </a:lnTo>
                  <a:lnTo>
                    <a:pt x="59525" y="82359"/>
                  </a:lnTo>
                  <a:lnTo>
                    <a:pt x="73167" y="73183"/>
                  </a:lnTo>
                  <a:lnTo>
                    <a:pt x="82357" y="59578"/>
                  </a:lnTo>
                  <a:lnTo>
                    <a:pt x="82848" y="57150"/>
                  </a:lnTo>
                  <a:lnTo>
                    <a:pt x="42799" y="57150"/>
                  </a:lnTo>
                  <a:lnTo>
                    <a:pt x="42799" y="28575"/>
                  </a:lnTo>
                  <a:lnTo>
                    <a:pt x="82826" y="28575"/>
                  </a:lnTo>
                  <a:lnTo>
                    <a:pt x="82357" y="26253"/>
                  </a:lnTo>
                  <a:lnTo>
                    <a:pt x="73167" y="12604"/>
                  </a:lnTo>
                  <a:lnTo>
                    <a:pt x="59525" y="3385"/>
                  </a:lnTo>
                  <a:lnTo>
                    <a:pt x="42799" y="0"/>
                  </a:lnTo>
                  <a:close/>
                </a:path>
                <a:path w="957579" h="85725">
                  <a:moveTo>
                    <a:pt x="871474" y="0"/>
                  </a:moveTo>
                  <a:lnTo>
                    <a:pt x="871474" y="85725"/>
                  </a:lnTo>
                  <a:lnTo>
                    <a:pt x="928708" y="57150"/>
                  </a:lnTo>
                  <a:lnTo>
                    <a:pt x="885825" y="57150"/>
                  </a:lnTo>
                  <a:lnTo>
                    <a:pt x="885825" y="28575"/>
                  </a:lnTo>
                  <a:lnTo>
                    <a:pt x="928539" y="28575"/>
                  </a:lnTo>
                  <a:lnTo>
                    <a:pt x="871474" y="0"/>
                  </a:lnTo>
                  <a:close/>
                </a:path>
                <a:path w="957579" h="85725">
                  <a:moveTo>
                    <a:pt x="82826" y="28575"/>
                  </a:moveTo>
                  <a:lnTo>
                    <a:pt x="42799" y="28575"/>
                  </a:lnTo>
                  <a:lnTo>
                    <a:pt x="42799" y="57150"/>
                  </a:lnTo>
                  <a:lnTo>
                    <a:pt x="82848" y="57150"/>
                  </a:lnTo>
                  <a:lnTo>
                    <a:pt x="85725" y="42925"/>
                  </a:lnTo>
                  <a:lnTo>
                    <a:pt x="82826" y="28575"/>
                  </a:lnTo>
                  <a:close/>
                </a:path>
                <a:path w="957579" h="85725">
                  <a:moveTo>
                    <a:pt x="871474" y="28575"/>
                  </a:moveTo>
                  <a:lnTo>
                    <a:pt x="82826" y="28575"/>
                  </a:lnTo>
                  <a:lnTo>
                    <a:pt x="85725" y="42925"/>
                  </a:lnTo>
                  <a:lnTo>
                    <a:pt x="82848" y="57150"/>
                  </a:lnTo>
                  <a:lnTo>
                    <a:pt x="871474" y="57150"/>
                  </a:lnTo>
                  <a:lnTo>
                    <a:pt x="871474" y="28575"/>
                  </a:lnTo>
                  <a:close/>
                </a:path>
                <a:path w="957579" h="85725">
                  <a:moveTo>
                    <a:pt x="928539" y="28575"/>
                  </a:moveTo>
                  <a:lnTo>
                    <a:pt x="885825" y="28575"/>
                  </a:lnTo>
                  <a:lnTo>
                    <a:pt x="885825" y="57150"/>
                  </a:lnTo>
                  <a:lnTo>
                    <a:pt x="928708" y="57150"/>
                  </a:lnTo>
                  <a:lnTo>
                    <a:pt x="957199" y="42925"/>
                  </a:lnTo>
                  <a:lnTo>
                    <a:pt x="928539" y="28575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8" name="object 8"/>
            <p:cNvSpPr/>
            <p:nvPr/>
          </p:nvSpPr>
          <p:spPr>
            <a:xfrm>
              <a:off x="1703451" y="4422775"/>
              <a:ext cx="609600" cy="609600"/>
            </a:xfrm>
            <a:custGeom>
              <a:avLst/>
              <a:gdLst/>
              <a:ahLst/>
              <a:cxnLst/>
              <a:rect l="l" t="t" r="r" b="b"/>
              <a:pathLst>
                <a:path w="609600" h="609600">
                  <a:moveTo>
                    <a:pt x="0" y="609600"/>
                  </a:moveTo>
                  <a:lnTo>
                    <a:pt x="609600" y="609600"/>
                  </a:lnTo>
                  <a:lnTo>
                    <a:pt x="609600" y="0"/>
                  </a:lnTo>
                  <a:lnTo>
                    <a:pt x="0" y="0"/>
                  </a:lnTo>
                  <a:lnTo>
                    <a:pt x="0" y="609600"/>
                  </a:lnTo>
                  <a:close/>
                </a:path>
              </a:pathLst>
            </a:custGeom>
            <a:ln w="285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9" name="object 9"/>
          <p:cNvSpPr txBox="1"/>
          <p:nvPr/>
        </p:nvSpPr>
        <p:spPr>
          <a:xfrm>
            <a:off x="2035238" y="4906962"/>
            <a:ext cx="581025" cy="581025"/>
          </a:xfrm>
          <a:prstGeom prst="rect">
            <a:avLst/>
          </a:prstGeom>
          <a:solidFill>
            <a:srgbClr val="D7D7EB"/>
          </a:solidFill>
        </p:spPr>
        <p:txBody>
          <a:bodyPr vert="horz" wrap="square" lIns="0" tIns="167640" rIns="0" bIns="0" rtlCol="0">
            <a:spAutoFit/>
          </a:bodyPr>
          <a:lstStyle/>
          <a:p>
            <a:pPr marL="16510" algn="ctr">
              <a:lnSpc>
                <a:spcPct val="100000"/>
              </a:lnSpc>
              <a:spcBef>
                <a:spcPts val="1320"/>
              </a:spcBef>
            </a:pPr>
            <a:r>
              <a:rPr sz="2000" dirty="0">
                <a:solidFill>
                  <a:srgbClr val="FFFFFF"/>
                </a:solidFill>
                <a:latin typeface="Tahoma" panose="020B0604030504040204"/>
                <a:cs typeface="Tahoma" panose="020B0604030504040204"/>
              </a:rPr>
              <a:t>A</a:t>
            </a:r>
            <a:endParaRPr sz="2000">
              <a:latin typeface="Tahoma" panose="020B0604030504040204"/>
              <a:cs typeface="Tahoma" panose="020B0604030504040204"/>
            </a:endParaRPr>
          </a:p>
        </p:txBody>
      </p:sp>
      <p:grpSp>
        <p:nvGrpSpPr>
          <p:cNvPr id="10" name="object 10"/>
          <p:cNvGrpSpPr/>
          <p:nvPr/>
        </p:nvGrpSpPr>
        <p:grpSpPr>
          <a:xfrm>
            <a:off x="1382712" y="4878387"/>
            <a:ext cx="4333875" cy="1244600"/>
            <a:chOff x="1065212" y="4408487"/>
            <a:chExt cx="4333875" cy="1244600"/>
          </a:xfrm>
        </p:grpSpPr>
        <p:sp>
          <p:nvSpPr>
            <p:cNvPr id="11" name="object 11"/>
            <p:cNvSpPr/>
            <p:nvPr/>
          </p:nvSpPr>
          <p:spPr>
            <a:xfrm>
              <a:off x="1828800" y="5334000"/>
              <a:ext cx="381000" cy="304800"/>
            </a:xfrm>
            <a:custGeom>
              <a:avLst/>
              <a:gdLst/>
              <a:ahLst/>
              <a:cxnLst/>
              <a:rect l="l" t="t" r="r" b="b"/>
              <a:pathLst>
                <a:path w="381000" h="304800">
                  <a:moveTo>
                    <a:pt x="381000" y="0"/>
                  </a:moveTo>
                  <a:lnTo>
                    <a:pt x="0" y="0"/>
                  </a:lnTo>
                  <a:lnTo>
                    <a:pt x="0" y="304800"/>
                  </a:lnTo>
                  <a:lnTo>
                    <a:pt x="381000" y="304800"/>
                  </a:lnTo>
                  <a:lnTo>
                    <a:pt x="381000" y="0"/>
                  </a:lnTo>
                  <a:close/>
                </a:path>
              </a:pathLst>
            </a:custGeom>
            <a:solidFill>
              <a:srgbClr val="CCCC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2" name="object 12"/>
            <p:cNvSpPr/>
            <p:nvPr/>
          </p:nvSpPr>
          <p:spPr>
            <a:xfrm>
              <a:off x="1828800" y="5334000"/>
              <a:ext cx="381000" cy="304800"/>
            </a:xfrm>
            <a:custGeom>
              <a:avLst/>
              <a:gdLst/>
              <a:ahLst/>
              <a:cxnLst/>
              <a:rect l="l" t="t" r="r" b="b"/>
              <a:pathLst>
                <a:path w="381000" h="304800">
                  <a:moveTo>
                    <a:pt x="0" y="304800"/>
                  </a:moveTo>
                  <a:lnTo>
                    <a:pt x="381000" y="304800"/>
                  </a:lnTo>
                  <a:lnTo>
                    <a:pt x="381000" y="0"/>
                  </a:lnTo>
                  <a:lnTo>
                    <a:pt x="0" y="0"/>
                  </a:lnTo>
                  <a:lnTo>
                    <a:pt x="0" y="304800"/>
                  </a:lnTo>
                  <a:close/>
                </a:path>
              </a:pathLst>
            </a:custGeom>
            <a:ln w="285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3" name="object 13"/>
            <p:cNvSpPr/>
            <p:nvPr/>
          </p:nvSpPr>
          <p:spPr>
            <a:xfrm>
              <a:off x="1968753" y="5029200"/>
              <a:ext cx="123189" cy="500380"/>
            </a:xfrm>
            <a:custGeom>
              <a:avLst/>
              <a:gdLst/>
              <a:ahLst/>
              <a:cxnLst/>
              <a:rect l="l" t="t" r="r" b="b"/>
              <a:pathLst>
                <a:path w="123189" h="500379">
                  <a:moveTo>
                    <a:pt x="32453" y="415997"/>
                  </a:moveTo>
                  <a:lnTo>
                    <a:pt x="29950" y="416252"/>
                  </a:lnTo>
                  <a:lnTo>
                    <a:pt x="15478" y="424037"/>
                  </a:lnTo>
                  <a:lnTo>
                    <a:pt x="4982" y="436655"/>
                  </a:lnTo>
                  <a:lnTo>
                    <a:pt x="0" y="452881"/>
                  </a:lnTo>
                  <a:lnTo>
                    <a:pt x="1652" y="469850"/>
                  </a:lnTo>
                  <a:lnTo>
                    <a:pt x="9413" y="484330"/>
                  </a:lnTo>
                  <a:lnTo>
                    <a:pt x="22056" y="494833"/>
                  </a:lnTo>
                  <a:lnTo>
                    <a:pt x="38353" y="499872"/>
                  </a:lnTo>
                  <a:lnTo>
                    <a:pt x="55266" y="498147"/>
                  </a:lnTo>
                  <a:lnTo>
                    <a:pt x="69738" y="490362"/>
                  </a:lnTo>
                  <a:lnTo>
                    <a:pt x="80234" y="477744"/>
                  </a:lnTo>
                  <a:lnTo>
                    <a:pt x="85216" y="461518"/>
                  </a:lnTo>
                  <a:lnTo>
                    <a:pt x="84932" y="458597"/>
                  </a:lnTo>
                  <a:lnTo>
                    <a:pt x="56768" y="458597"/>
                  </a:lnTo>
                  <a:lnTo>
                    <a:pt x="28447" y="455803"/>
                  </a:lnTo>
                  <a:lnTo>
                    <a:pt x="32453" y="415997"/>
                  </a:lnTo>
                  <a:close/>
                </a:path>
                <a:path w="123189" h="500379">
                  <a:moveTo>
                    <a:pt x="46862" y="414528"/>
                  </a:moveTo>
                  <a:lnTo>
                    <a:pt x="32453" y="415997"/>
                  </a:lnTo>
                  <a:lnTo>
                    <a:pt x="28447" y="455803"/>
                  </a:lnTo>
                  <a:lnTo>
                    <a:pt x="56768" y="458597"/>
                  </a:lnTo>
                  <a:lnTo>
                    <a:pt x="60784" y="418831"/>
                  </a:lnTo>
                  <a:lnTo>
                    <a:pt x="46862" y="414528"/>
                  </a:lnTo>
                  <a:close/>
                </a:path>
                <a:path w="123189" h="500379">
                  <a:moveTo>
                    <a:pt x="60784" y="418831"/>
                  </a:moveTo>
                  <a:lnTo>
                    <a:pt x="56768" y="458597"/>
                  </a:lnTo>
                  <a:lnTo>
                    <a:pt x="84932" y="458597"/>
                  </a:lnTo>
                  <a:lnTo>
                    <a:pt x="83564" y="444549"/>
                  </a:lnTo>
                  <a:lnTo>
                    <a:pt x="75803" y="430069"/>
                  </a:lnTo>
                  <a:lnTo>
                    <a:pt x="63160" y="419566"/>
                  </a:lnTo>
                  <a:lnTo>
                    <a:pt x="60784" y="418831"/>
                  </a:lnTo>
                  <a:close/>
                </a:path>
                <a:path w="123189" h="500379">
                  <a:moveTo>
                    <a:pt x="61219" y="414528"/>
                  </a:moveTo>
                  <a:lnTo>
                    <a:pt x="46862" y="414528"/>
                  </a:lnTo>
                  <a:lnTo>
                    <a:pt x="60784" y="418831"/>
                  </a:lnTo>
                  <a:lnTo>
                    <a:pt x="61219" y="414528"/>
                  </a:lnTo>
                  <a:close/>
                </a:path>
                <a:path w="123189" h="500379">
                  <a:moveTo>
                    <a:pt x="65874" y="83862"/>
                  </a:moveTo>
                  <a:lnTo>
                    <a:pt x="32453" y="415997"/>
                  </a:lnTo>
                  <a:lnTo>
                    <a:pt x="46862" y="414528"/>
                  </a:lnTo>
                  <a:lnTo>
                    <a:pt x="61219" y="414528"/>
                  </a:lnTo>
                  <a:lnTo>
                    <a:pt x="94325" y="86703"/>
                  </a:lnTo>
                  <a:lnTo>
                    <a:pt x="65874" y="83862"/>
                  </a:lnTo>
                  <a:close/>
                </a:path>
                <a:path w="123189" h="500379">
                  <a:moveTo>
                    <a:pt x="115102" y="69595"/>
                  </a:moveTo>
                  <a:lnTo>
                    <a:pt x="67309" y="69595"/>
                  </a:lnTo>
                  <a:lnTo>
                    <a:pt x="95757" y="72517"/>
                  </a:lnTo>
                  <a:lnTo>
                    <a:pt x="94325" y="86703"/>
                  </a:lnTo>
                  <a:lnTo>
                    <a:pt x="122681" y="89535"/>
                  </a:lnTo>
                  <a:lnTo>
                    <a:pt x="115102" y="69595"/>
                  </a:lnTo>
                  <a:close/>
                </a:path>
                <a:path w="123189" h="500379">
                  <a:moveTo>
                    <a:pt x="67309" y="69595"/>
                  </a:moveTo>
                  <a:lnTo>
                    <a:pt x="65874" y="83862"/>
                  </a:lnTo>
                  <a:lnTo>
                    <a:pt x="94325" y="86703"/>
                  </a:lnTo>
                  <a:lnTo>
                    <a:pt x="95757" y="72517"/>
                  </a:lnTo>
                  <a:lnTo>
                    <a:pt x="67309" y="69595"/>
                  </a:lnTo>
                  <a:close/>
                </a:path>
                <a:path w="123189" h="500379">
                  <a:moveTo>
                    <a:pt x="88645" y="0"/>
                  </a:moveTo>
                  <a:lnTo>
                    <a:pt x="37464" y="81025"/>
                  </a:lnTo>
                  <a:lnTo>
                    <a:pt x="65874" y="83862"/>
                  </a:lnTo>
                  <a:lnTo>
                    <a:pt x="67309" y="69595"/>
                  </a:lnTo>
                  <a:lnTo>
                    <a:pt x="115102" y="69595"/>
                  </a:lnTo>
                  <a:lnTo>
                    <a:pt x="88645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4" name="object 14"/>
            <p:cNvSpPr/>
            <p:nvPr/>
          </p:nvSpPr>
          <p:spPr>
            <a:xfrm>
              <a:off x="1079500" y="4425950"/>
              <a:ext cx="609600" cy="609600"/>
            </a:xfrm>
            <a:custGeom>
              <a:avLst/>
              <a:gdLst/>
              <a:ahLst/>
              <a:cxnLst/>
              <a:rect l="l" t="t" r="r" b="b"/>
              <a:pathLst>
                <a:path w="609600" h="609600">
                  <a:moveTo>
                    <a:pt x="0" y="609600"/>
                  </a:moveTo>
                  <a:lnTo>
                    <a:pt x="609600" y="609600"/>
                  </a:lnTo>
                  <a:lnTo>
                    <a:pt x="609600" y="0"/>
                  </a:lnTo>
                  <a:lnTo>
                    <a:pt x="0" y="0"/>
                  </a:lnTo>
                  <a:lnTo>
                    <a:pt x="0" y="609600"/>
                  </a:lnTo>
                  <a:close/>
                </a:path>
              </a:pathLst>
            </a:custGeom>
            <a:ln w="285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5" name="object 15"/>
            <p:cNvSpPr/>
            <p:nvPr/>
          </p:nvSpPr>
          <p:spPr>
            <a:xfrm>
              <a:off x="4775200" y="4422775"/>
              <a:ext cx="609600" cy="609600"/>
            </a:xfrm>
            <a:custGeom>
              <a:avLst/>
              <a:gdLst/>
              <a:ahLst/>
              <a:cxnLst/>
              <a:rect l="l" t="t" r="r" b="b"/>
              <a:pathLst>
                <a:path w="609600" h="609600">
                  <a:moveTo>
                    <a:pt x="609600" y="0"/>
                  </a:moveTo>
                  <a:lnTo>
                    <a:pt x="0" y="0"/>
                  </a:lnTo>
                  <a:lnTo>
                    <a:pt x="0" y="609600"/>
                  </a:lnTo>
                  <a:lnTo>
                    <a:pt x="609600" y="609600"/>
                  </a:lnTo>
                  <a:lnTo>
                    <a:pt x="609600" y="0"/>
                  </a:lnTo>
                  <a:close/>
                </a:path>
              </a:pathLst>
            </a:custGeom>
            <a:solidFill>
              <a:srgbClr val="CCCC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6" name="object 16"/>
            <p:cNvSpPr/>
            <p:nvPr/>
          </p:nvSpPr>
          <p:spPr>
            <a:xfrm>
              <a:off x="4165600" y="4422775"/>
              <a:ext cx="1219200" cy="609600"/>
            </a:xfrm>
            <a:custGeom>
              <a:avLst/>
              <a:gdLst/>
              <a:ahLst/>
              <a:cxnLst/>
              <a:rect l="l" t="t" r="r" b="b"/>
              <a:pathLst>
                <a:path w="1219200" h="609600">
                  <a:moveTo>
                    <a:pt x="609600" y="609600"/>
                  </a:moveTo>
                  <a:lnTo>
                    <a:pt x="1219200" y="609600"/>
                  </a:lnTo>
                  <a:lnTo>
                    <a:pt x="1219200" y="0"/>
                  </a:lnTo>
                  <a:lnTo>
                    <a:pt x="609600" y="0"/>
                  </a:lnTo>
                  <a:lnTo>
                    <a:pt x="609600" y="609600"/>
                  </a:lnTo>
                  <a:close/>
                </a:path>
                <a:path w="1219200" h="609600">
                  <a:moveTo>
                    <a:pt x="0" y="609600"/>
                  </a:moveTo>
                  <a:lnTo>
                    <a:pt x="609600" y="609600"/>
                  </a:lnTo>
                  <a:lnTo>
                    <a:pt x="609600" y="0"/>
                  </a:lnTo>
                  <a:lnTo>
                    <a:pt x="0" y="0"/>
                  </a:lnTo>
                  <a:lnTo>
                    <a:pt x="0" y="609600"/>
                  </a:lnTo>
                  <a:close/>
                </a:path>
              </a:pathLst>
            </a:custGeom>
            <a:ln w="285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7" name="object 17"/>
          <p:cNvSpPr txBox="1"/>
          <p:nvPr/>
        </p:nvSpPr>
        <p:spPr>
          <a:xfrm>
            <a:off x="1995804" y="6141720"/>
            <a:ext cx="606425" cy="330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spc="-5" dirty="0">
                <a:solidFill>
                  <a:srgbClr val="D7D7EB"/>
                </a:solidFill>
                <a:latin typeface="Tahoma" panose="020B0604030504040204"/>
                <a:cs typeface="Tahoma" panose="020B0604030504040204"/>
              </a:rPr>
              <a:t>He</a:t>
            </a:r>
            <a:r>
              <a:rPr sz="2000" spc="5" dirty="0">
                <a:solidFill>
                  <a:srgbClr val="D7D7EB"/>
                </a:solidFill>
                <a:latin typeface="Tahoma" panose="020B0604030504040204"/>
                <a:cs typeface="Tahoma" panose="020B0604030504040204"/>
              </a:rPr>
              <a:t>a</a:t>
            </a:r>
            <a:r>
              <a:rPr sz="2000" dirty="0">
                <a:solidFill>
                  <a:srgbClr val="D7D7EB"/>
                </a:solidFill>
                <a:latin typeface="Tahoma" panose="020B0604030504040204"/>
                <a:cs typeface="Tahoma" panose="020B0604030504040204"/>
              </a:rPr>
              <a:t>d</a:t>
            </a:r>
            <a:endParaRPr sz="2000">
              <a:latin typeface="Tahoma" panose="020B0604030504040204"/>
              <a:cs typeface="Tahoma" panose="020B0604030504040204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4497387" y="4906962"/>
            <a:ext cx="581025" cy="581025"/>
          </a:xfrm>
          <a:prstGeom prst="rect">
            <a:avLst/>
          </a:prstGeom>
          <a:solidFill>
            <a:srgbClr val="D7D7EB"/>
          </a:solidFill>
        </p:spPr>
        <p:txBody>
          <a:bodyPr vert="horz" wrap="square" lIns="0" tIns="167640" rIns="0" bIns="0" rtlCol="0">
            <a:spAutoFit/>
          </a:bodyPr>
          <a:lstStyle/>
          <a:p>
            <a:pPr marL="17780" algn="ctr">
              <a:lnSpc>
                <a:spcPct val="100000"/>
              </a:lnSpc>
              <a:spcBef>
                <a:spcPts val="1320"/>
              </a:spcBef>
            </a:pPr>
            <a:r>
              <a:rPr sz="2000" dirty="0">
                <a:solidFill>
                  <a:srgbClr val="FFFFFF"/>
                </a:solidFill>
                <a:latin typeface="Tahoma" panose="020B0604030504040204"/>
                <a:cs typeface="Tahoma" panose="020B0604030504040204"/>
              </a:rPr>
              <a:t>B</a:t>
            </a:r>
            <a:endParaRPr sz="2000">
              <a:latin typeface="Tahoma" panose="020B0604030504040204"/>
              <a:cs typeface="Tahoma" panose="020B0604030504040204"/>
            </a:endParaRPr>
          </a:p>
        </p:txBody>
      </p:sp>
      <p:grpSp>
        <p:nvGrpSpPr>
          <p:cNvPr id="19" name="object 19"/>
          <p:cNvGrpSpPr/>
          <p:nvPr/>
        </p:nvGrpSpPr>
        <p:grpSpPr>
          <a:xfrm>
            <a:off x="3844988" y="4881562"/>
            <a:ext cx="638175" cy="638175"/>
            <a:chOff x="3527488" y="4411662"/>
            <a:chExt cx="638175" cy="638175"/>
          </a:xfrm>
        </p:grpSpPr>
        <p:sp>
          <p:nvSpPr>
            <p:cNvPr id="20" name="object 20"/>
            <p:cNvSpPr/>
            <p:nvPr/>
          </p:nvSpPr>
          <p:spPr>
            <a:xfrm>
              <a:off x="3541776" y="4425950"/>
              <a:ext cx="609600" cy="609600"/>
            </a:xfrm>
            <a:custGeom>
              <a:avLst/>
              <a:gdLst/>
              <a:ahLst/>
              <a:cxnLst/>
              <a:rect l="l" t="t" r="r" b="b"/>
              <a:pathLst>
                <a:path w="609600" h="609600">
                  <a:moveTo>
                    <a:pt x="609600" y="0"/>
                  </a:moveTo>
                  <a:lnTo>
                    <a:pt x="0" y="0"/>
                  </a:lnTo>
                  <a:lnTo>
                    <a:pt x="0" y="609600"/>
                  </a:lnTo>
                  <a:lnTo>
                    <a:pt x="609600" y="609600"/>
                  </a:lnTo>
                  <a:lnTo>
                    <a:pt x="609600" y="0"/>
                  </a:lnTo>
                  <a:close/>
                </a:path>
              </a:pathLst>
            </a:custGeom>
            <a:solidFill>
              <a:srgbClr val="CCCC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1" name="object 21"/>
            <p:cNvSpPr/>
            <p:nvPr/>
          </p:nvSpPr>
          <p:spPr>
            <a:xfrm>
              <a:off x="3541776" y="4425950"/>
              <a:ext cx="609600" cy="609600"/>
            </a:xfrm>
            <a:custGeom>
              <a:avLst/>
              <a:gdLst/>
              <a:ahLst/>
              <a:cxnLst/>
              <a:rect l="l" t="t" r="r" b="b"/>
              <a:pathLst>
                <a:path w="609600" h="609600">
                  <a:moveTo>
                    <a:pt x="0" y="609600"/>
                  </a:moveTo>
                  <a:lnTo>
                    <a:pt x="609600" y="609600"/>
                  </a:lnTo>
                  <a:lnTo>
                    <a:pt x="609600" y="0"/>
                  </a:lnTo>
                  <a:lnTo>
                    <a:pt x="0" y="0"/>
                  </a:lnTo>
                  <a:lnTo>
                    <a:pt x="0" y="609600"/>
                  </a:lnTo>
                  <a:close/>
                </a:path>
              </a:pathLst>
            </a:custGeom>
            <a:ln w="285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22" name="object 22"/>
          <p:cNvSpPr/>
          <p:nvPr/>
        </p:nvSpPr>
        <p:spPr>
          <a:xfrm>
            <a:off x="3251200" y="5248275"/>
            <a:ext cx="1008380" cy="95885"/>
          </a:xfrm>
          <a:custGeom>
            <a:avLst/>
            <a:gdLst/>
            <a:ahLst/>
            <a:cxnLst/>
            <a:rect l="l" t="t" r="r" b="b"/>
            <a:pathLst>
              <a:path w="1008379" h="95885">
                <a:moveTo>
                  <a:pt x="85217" y="10160"/>
                </a:moveTo>
                <a:lnTo>
                  <a:pt x="0" y="53975"/>
                </a:lnTo>
                <a:lnTo>
                  <a:pt x="86232" y="95885"/>
                </a:lnTo>
                <a:lnTo>
                  <a:pt x="85895" y="67437"/>
                </a:lnTo>
                <a:lnTo>
                  <a:pt x="71627" y="67437"/>
                </a:lnTo>
                <a:lnTo>
                  <a:pt x="71247" y="38862"/>
                </a:lnTo>
                <a:lnTo>
                  <a:pt x="85555" y="38697"/>
                </a:lnTo>
                <a:lnTo>
                  <a:pt x="85217" y="10160"/>
                </a:lnTo>
                <a:close/>
              </a:path>
              <a:path w="1008379" h="95885">
                <a:moveTo>
                  <a:pt x="1005051" y="28575"/>
                </a:moveTo>
                <a:lnTo>
                  <a:pt x="965073" y="28575"/>
                </a:lnTo>
                <a:lnTo>
                  <a:pt x="965326" y="57150"/>
                </a:lnTo>
                <a:lnTo>
                  <a:pt x="925446" y="57609"/>
                </a:lnTo>
                <a:lnTo>
                  <a:pt x="925953" y="59989"/>
                </a:lnTo>
                <a:lnTo>
                  <a:pt x="935291" y="73517"/>
                </a:lnTo>
                <a:lnTo>
                  <a:pt x="949011" y="82544"/>
                </a:lnTo>
                <a:lnTo>
                  <a:pt x="965708" y="85725"/>
                </a:lnTo>
                <a:lnTo>
                  <a:pt x="982335" y="82172"/>
                </a:lnTo>
                <a:lnTo>
                  <a:pt x="995854" y="72834"/>
                </a:lnTo>
                <a:lnTo>
                  <a:pt x="1004873" y="59114"/>
                </a:lnTo>
                <a:lnTo>
                  <a:pt x="1007999" y="42418"/>
                </a:lnTo>
                <a:lnTo>
                  <a:pt x="1005051" y="28575"/>
                </a:lnTo>
                <a:close/>
              </a:path>
              <a:path w="1008379" h="95885">
                <a:moveTo>
                  <a:pt x="85555" y="38697"/>
                </a:moveTo>
                <a:lnTo>
                  <a:pt x="71247" y="38862"/>
                </a:lnTo>
                <a:lnTo>
                  <a:pt x="71627" y="67437"/>
                </a:lnTo>
                <a:lnTo>
                  <a:pt x="85893" y="67272"/>
                </a:lnTo>
                <a:lnTo>
                  <a:pt x="85555" y="38697"/>
                </a:lnTo>
                <a:close/>
              </a:path>
              <a:path w="1008379" h="95885">
                <a:moveTo>
                  <a:pt x="85893" y="67272"/>
                </a:moveTo>
                <a:lnTo>
                  <a:pt x="71627" y="67437"/>
                </a:lnTo>
                <a:lnTo>
                  <a:pt x="85895" y="67437"/>
                </a:lnTo>
                <a:lnTo>
                  <a:pt x="85893" y="67272"/>
                </a:lnTo>
                <a:close/>
              </a:path>
              <a:path w="1008379" h="95885">
                <a:moveTo>
                  <a:pt x="925072" y="29035"/>
                </a:moveTo>
                <a:lnTo>
                  <a:pt x="85555" y="38697"/>
                </a:lnTo>
                <a:lnTo>
                  <a:pt x="85893" y="67272"/>
                </a:lnTo>
                <a:lnTo>
                  <a:pt x="925446" y="57609"/>
                </a:lnTo>
                <a:lnTo>
                  <a:pt x="922401" y="43306"/>
                </a:lnTo>
                <a:lnTo>
                  <a:pt x="925072" y="29035"/>
                </a:lnTo>
                <a:close/>
              </a:path>
              <a:path w="1008379" h="95885">
                <a:moveTo>
                  <a:pt x="965073" y="28575"/>
                </a:moveTo>
                <a:lnTo>
                  <a:pt x="925072" y="29035"/>
                </a:lnTo>
                <a:lnTo>
                  <a:pt x="922401" y="43306"/>
                </a:lnTo>
                <a:lnTo>
                  <a:pt x="925446" y="57609"/>
                </a:lnTo>
                <a:lnTo>
                  <a:pt x="965326" y="57150"/>
                </a:lnTo>
                <a:lnTo>
                  <a:pt x="965073" y="28575"/>
                </a:lnTo>
                <a:close/>
              </a:path>
              <a:path w="1008379" h="95885">
                <a:moveTo>
                  <a:pt x="964691" y="0"/>
                </a:moveTo>
                <a:lnTo>
                  <a:pt x="948064" y="3552"/>
                </a:lnTo>
                <a:lnTo>
                  <a:pt x="934545" y="12890"/>
                </a:lnTo>
                <a:lnTo>
                  <a:pt x="925526" y="26610"/>
                </a:lnTo>
                <a:lnTo>
                  <a:pt x="925072" y="29035"/>
                </a:lnTo>
                <a:lnTo>
                  <a:pt x="965073" y="28575"/>
                </a:lnTo>
                <a:lnTo>
                  <a:pt x="1005051" y="28575"/>
                </a:lnTo>
                <a:lnTo>
                  <a:pt x="1004446" y="25735"/>
                </a:lnTo>
                <a:lnTo>
                  <a:pt x="995108" y="12207"/>
                </a:lnTo>
                <a:lnTo>
                  <a:pt x="981388" y="3180"/>
                </a:lnTo>
                <a:lnTo>
                  <a:pt x="964691" y="0"/>
                </a:lnTo>
                <a:close/>
              </a:path>
            </a:pathLst>
          </a:custGeom>
          <a:solidFill>
            <a:srgbClr val="7D9CE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3" name="object 23"/>
          <p:cNvSpPr txBox="1"/>
          <p:nvPr/>
        </p:nvSpPr>
        <p:spPr>
          <a:xfrm>
            <a:off x="1411287" y="4906962"/>
            <a:ext cx="581025" cy="581025"/>
          </a:xfrm>
          <a:prstGeom prst="rect">
            <a:avLst/>
          </a:prstGeom>
          <a:solidFill>
            <a:srgbClr val="CCCC00"/>
          </a:solidFill>
        </p:spPr>
        <p:txBody>
          <a:bodyPr vert="horz" wrap="square" lIns="0" tIns="11557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910"/>
              </a:spcBef>
            </a:pPr>
            <a:r>
              <a:rPr sz="2000" b="1" dirty="0">
                <a:latin typeface="Webdings" panose="05030102010509060703"/>
                <a:cs typeface="Webdings" panose="05030102010509060703"/>
              </a:rPr>
              <a:t></a:t>
            </a:r>
            <a:endParaRPr sz="2000">
              <a:latin typeface="Webdings" panose="05030102010509060703"/>
              <a:cs typeface="Webdings" panose="05030102010509060703"/>
            </a:endParaRPr>
          </a:p>
        </p:txBody>
      </p:sp>
      <p:sp>
        <p:nvSpPr>
          <p:cNvPr id="24" name="object 24"/>
          <p:cNvSpPr/>
          <p:nvPr/>
        </p:nvSpPr>
        <p:spPr>
          <a:xfrm>
            <a:off x="6946900" y="4889500"/>
            <a:ext cx="609600" cy="609600"/>
          </a:xfrm>
          <a:custGeom>
            <a:avLst/>
            <a:gdLst/>
            <a:ahLst/>
            <a:cxnLst/>
            <a:rect l="l" t="t" r="r" b="b"/>
            <a:pathLst>
              <a:path w="609600" h="609600">
                <a:moveTo>
                  <a:pt x="0" y="609600"/>
                </a:moveTo>
                <a:lnTo>
                  <a:pt x="609600" y="609600"/>
                </a:lnTo>
                <a:lnTo>
                  <a:pt x="609600" y="0"/>
                </a:lnTo>
                <a:lnTo>
                  <a:pt x="0" y="0"/>
                </a:lnTo>
                <a:lnTo>
                  <a:pt x="0" y="609600"/>
                </a:lnTo>
                <a:close/>
              </a:path>
            </a:pathLst>
          </a:custGeom>
          <a:ln w="285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5" name="object 25"/>
          <p:cNvSpPr txBox="1"/>
          <p:nvPr/>
        </p:nvSpPr>
        <p:spPr>
          <a:xfrm>
            <a:off x="6961187" y="4903787"/>
            <a:ext cx="581025" cy="581025"/>
          </a:xfrm>
          <a:prstGeom prst="rect">
            <a:avLst/>
          </a:prstGeom>
          <a:solidFill>
            <a:srgbClr val="D7D7EB"/>
          </a:solidFill>
        </p:spPr>
        <p:txBody>
          <a:bodyPr vert="horz" wrap="square" lIns="0" tIns="168275" rIns="0" bIns="0" rtlCol="0">
            <a:spAutoFit/>
          </a:bodyPr>
          <a:lstStyle/>
          <a:p>
            <a:pPr marL="18415" algn="ctr">
              <a:lnSpc>
                <a:spcPct val="100000"/>
              </a:lnSpc>
              <a:spcBef>
                <a:spcPts val="1325"/>
              </a:spcBef>
            </a:pPr>
            <a:r>
              <a:rPr sz="2000" dirty="0">
                <a:solidFill>
                  <a:srgbClr val="FFFFFF"/>
                </a:solidFill>
                <a:latin typeface="Tahoma" panose="020B0604030504040204"/>
                <a:cs typeface="Tahoma" panose="020B0604030504040204"/>
              </a:rPr>
              <a:t>C</a:t>
            </a:r>
            <a:endParaRPr sz="2000">
              <a:latin typeface="Tahoma" panose="020B0604030504040204"/>
              <a:cs typeface="Tahoma" panose="020B0604030504040204"/>
            </a:endParaRPr>
          </a:p>
        </p:txBody>
      </p:sp>
      <p:grpSp>
        <p:nvGrpSpPr>
          <p:cNvPr id="26" name="object 26"/>
          <p:cNvGrpSpPr/>
          <p:nvPr/>
        </p:nvGrpSpPr>
        <p:grpSpPr>
          <a:xfrm>
            <a:off x="6308788" y="4878387"/>
            <a:ext cx="638175" cy="638175"/>
            <a:chOff x="5991288" y="4408487"/>
            <a:chExt cx="638175" cy="638175"/>
          </a:xfrm>
        </p:grpSpPr>
        <p:sp>
          <p:nvSpPr>
            <p:cNvPr id="27" name="object 27"/>
            <p:cNvSpPr/>
            <p:nvPr/>
          </p:nvSpPr>
          <p:spPr>
            <a:xfrm>
              <a:off x="6005576" y="4422775"/>
              <a:ext cx="609600" cy="609600"/>
            </a:xfrm>
            <a:custGeom>
              <a:avLst/>
              <a:gdLst/>
              <a:ahLst/>
              <a:cxnLst/>
              <a:rect l="l" t="t" r="r" b="b"/>
              <a:pathLst>
                <a:path w="609600" h="609600">
                  <a:moveTo>
                    <a:pt x="609600" y="0"/>
                  </a:moveTo>
                  <a:lnTo>
                    <a:pt x="0" y="0"/>
                  </a:lnTo>
                  <a:lnTo>
                    <a:pt x="0" y="609600"/>
                  </a:lnTo>
                  <a:lnTo>
                    <a:pt x="609600" y="609600"/>
                  </a:lnTo>
                  <a:lnTo>
                    <a:pt x="609600" y="0"/>
                  </a:lnTo>
                  <a:close/>
                </a:path>
              </a:pathLst>
            </a:custGeom>
            <a:solidFill>
              <a:srgbClr val="CCCC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8" name="object 28"/>
            <p:cNvSpPr/>
            <p:nvPr/>
          </p:nvSpPr>
          <p:spPr>
            <a:xfrm>
              <a:off x="6005576" y="4422775"/>
              <a:ext cx="609600" cy="609600"/>
            </a:xfrm>
            <a:custGeom>
              <a:avLst/>
              <a:gdLst/>
              <a:ahLst/>
              <a:cxnLst/>
              <a:rect l="l" t="t" r="r" b="b"/>
              <a:pathLst>
                <a:path w="609600" h="609600">
                  <a:moveTo>
                    <a:pt x="0" y="609600"/>
                  </a:moveTo>
                  <a:lnTo>
                    <a:pt x="609600" y="609600"/>
                  </a:lnTo>
                  <a:lnTo>
                    <a:pt x="609600" y="0"/>
                  </a:lnTo>
                  <a:lnTo>
                    <a:pt x="0" y="0"/>
                  </a:lnTo>
                  <a:lnTo>
                    <a:pt x="0" y="609600"/>
                  </a:lnTo>
                  <a:close/>
                </a:path>
              </a:pathLst>
            </a:custGeom>
            <a:ln w="285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29" name="object 29"/>
          <p:cNvSpPr txBox="1"/>
          <p:nvPr/>
        </p:nvSpPr>
        <p:spPr>
          <a:xfrm>
            <a:off x="7556500" y="4889500"/>
            <a:ext cx="609600" cy="609600"/>
          </a:xfrm>
          <a:prstGeom prst="rect">
            <a:avLst/>
          </a:prstGeom>
          <a:solidFill>
            <a:srgbClr val="CCCC00"/>
          </a:solidFill>
          <a:ln w="28575">
            <a:solidFill>
              <a:srgbClr val="000000"/>
            </a:solidFill>
          </a:ln>
        </p:spPr>
        <p:txBody>
          <a:bodyPr vert="horz" wrap="square" lIns="0" tIns="155575" rIns="0" bIns="0" rtlCol="0">
            <a:spAutoFit/>
          </a:bodyPr>
          <a:lstStyle/>
          <a:p>
            <a:pPr marL="13970" algn="ctr">
              <a:lnSpc>
                <a:spcPct val="100000"/>
              </a:lnSpc>
              <a:spcBef>
                <a:spcPts val="1225"/>
              </a:spcBef>
            </a:pPr>
            <a:r>
              <a:rPr sz="2000" b="1" dirty="0">
                <a:latin typeface="Webdings" panose="05030102010509060703"/>
                <a:cs typeface="Webdings" panose="05030102010509060703"/>
              </a:rPr>
              <a:t></a:t>
            </a:r>
            <a:endParaRPr sz="2000">
              <a:latin typeface="Webdings" panose="05030102010509060703"/>
              <a:cs typeface="Webdings" panose="05030102010509060703"/>
            </a:endParaRPr>
          </a:p>
        </p:txBody>
      </p:sp>
      <p:sp>
        <p:nvSpPr>
          <p:cNvPr id="30" name="object 30"/>
          <p:cNvSpPr/>
          <p:nvPr/>
        </p:nvSpPr>
        <p:spPr>
          <a:xfrm>
            <a:off x="5715000" y="5245100"/>
            <a:ext cx="1008380" cy="95885"/>
          </a:xfrm>
          <a:custGeom>
            <a:avLst/>
            <a:gdLst/>
            <a:ahLst/>
            <a:cxnLst/>
            <a:rect l="l" t="t" r="r" b="b"/>
            <a:pathLst>
              <a:path w="1008379" h="95885">
                <a:moveTo>
                  <a:pt x="85216" y="10160"/>
                </a:moveTo>
                <a:lnTo>
                  <a:pt x="0" y="53975"/>
                </a:lnTo>
                <a:lnTo>
                  <a:pt x="86233" y="95885"/>
                </a:lnTo>
                <a:lnTo>
                  <a:pt x="85895" y="67437"/>
                </a:lnTo>
                <a:lnTo>
                  <a:pt x="71627" y="67437"/>
                </a:lnTo>
                <a:lnTo>
                  <a:pt x="71247" y="38862"/>
                </a:lnTo>
                <a:lnTo>
                  <a:pt x="85555" y="38697"/>
                </a:lnTo>
                <a:lnTo>
                  <a:pt x="85216" y="10160"/>
                </a:lnTo>
                <a:close/>
              </a:path>
              <a:path w="1008379" h="95885">
                <a:moveTo>
                  <a:pt x="1005051" y="28575"/>
                </a:moveTo>
                <a:lnTo>
                  <a:pt x="965073" y="28575"/>
                </a:lnTo>
                <a:lnTo>
                  <a:pt x="965326" y="57150"/>
                </a:lnTo>
                <a:lnTo>
                  <a:pt x="925430" y="57609"/>
                </a:lnTo>
                <a:lnTo>
                  <a:pt x="925935" y="59989"/>
                </a:lnTo>
                <a:lnTo>
                  <a:pt x="935243" y="73517"/>
                </a:lnTo>
                <a:lnTo>
                  <a:pt x="948957" y="82544"/>
                </a:lnTo>
                <a:lnTo>
                  <a:pt x="965708" y="85725"/>
                </a:lnTo>
                <a:lnTo>
                  <a:pt x="982335" y="82172"/>
                </a:lnTo>
                <a:lnTo>
                  <a:pt x="995854" y="72834"/>
                </a:lnTo>
                <a:lnTo>
                  <a:pt x="1004873" y="59114"/>
                </a:lnTo>
                <a:lnTo>
                  <a:pt x="1007999" y="42418"/>
                </a:lnTo>
                <a:lnTo>
                  <a:pt x="1005051" y="28575"/>
                </a:lnTo>
                <a:close/>
              </a:path>
              <a:path w="1008379" h="95885">
                <a:moveTo>
                  <a:pt x="85555" y="38697"/>
                </a:moveTo>
                <a:lnTo>
                  <a:pt x="71247" y="38862"/>
                </a:lnTo>
                <a:lnTo>
                  <a:pt x="71627" y="67437"/>
                </a:lnTo>
                <a:lnTo>
                  <a:pt x="85893" y="67272"/>
                </a:lnTo>
                <a:lnTo>
                  <a:pt x="85555" y="38697"/>
                </a:lnTo>
                <a:close/>
              </a:path>
              <a:path w="1008379" h="95885">
                <a:moveTo>
                  <a:pt x="85893" y="67272"/>
                </a:moveTo>
                <a:lnTo>
                  <a:pt x="71627" y="67437"/>
                </a:lnTo>
                <a:lnTo>
                  <a:pt x="85895" y="67437"/>
                </a:lnTo>
                <a:lnTo>
                  <a:pt x="85893" y="67272"/>
                </a:lnTo>
                <a:close/>
              </a:path>
              <a:path w="1008379" h="95885">
                <a:moveTo>
                  <a:pt x="925072" y="29035"/>
                </a:moveTo>
                <a:lnTo>
                  <a:pt x="85555" y="38697"/>
                </a:lnTo>
                <a:lnTo>
                  <a:pt x="85893" y="67272"/>
                </a:lnTo>
                <a:lnTo>
                  <a:pt x="925430" y="57609"/>
                </a:lnTo>
                <a:lnTo>
                  <a:pt x="922401" y="43306"/>
                </a:lnTo>
                <a:lnTo>
                  <a:pt x="925072" y="29035"/>
                </a:lnTo>
                <a:close/>
              </a:path>
              <a:path w="1008379" h="95885">
                <a:moveTo>
                  <a:pt x="965073" y="28575"/>
                </a:moveTo>
                <a:lnTo>
                  <a:pt x="925072" y="29035"/>
                </a:lnTo>
                <a:lnTo>
                  <a:pt x="922401" y="43306"/>
                </a:lnTo>
                <a:lnTo>
                  <a:pt x="925430" y="57609"/>
                </a:lnTo>
                <a:lnTo>
                  <a:pt x="965326" y="57150"/>
                </a:lnTo>
                <a:lnTo>
                  <a:pt x="965073" y="28575"/>
                </a:lnTo>
                <a:close/>
              </a:path>
              <a:path w="1008379" h="95885">
                <a:moveTo>
                  <a:pt x="964691" y="0"/>
                </a:moveTo>
                <a:lnTo>
                  <a:pt x="948064" y="3552"/>
                </a:lnTo>
                <a:lnTo>
                  <a:pt x="934545" y="12890"/>
                </a:lnTo>
                <a:lnTo>
                  <a:pt x="925526" y="26610"/>
                </a:lnTo>
                <a:lnTo>
                  <a:pt x="925072" y="29035"/>
                </a:lnTo>
                <a:lnTo>
                  <a:pt x="965073" y="28575"/>
                </a:lnTo>
                <a:lnTo>
                  <a:pt x="1005051" y="28575"/>
                </a:lnTo>
                <a:lnTo>
                  <a:pt x="1004446" y="25735"/>
                </a:lnTo>
                <a:lnTo>
                  <a:pt x="995108" y="12207"/>
                </a:lnTo>
                <a:lnTo>
                  <a:pt x="981388" y="3180"/>
                </a:lnTo>
                <a:lnTo>
                  <a:pt x="964691" y="0"/>
                </a:lnTo>
                <a:close/>
              </a:path>
            </a:pathLst>
          </a:custGeom>
          <a:solidFill>
            <a:srgbClr val="7D9CE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1" name="object 31"/>
          <p:cNvSpPr/>
          <p:nvPr/>
        </p:nvSpPr>
        <p:spPr>
          <a:xfrm>
            <a:off x="5341873" y="5091048"/>
            <a:ext cx="957580" cy="85725"/>
          </a:xfrm>
          <a:custGeom>
            <a:avLst/>
            <a:gdLst/>
            <a:ahLst/>
            <a:cxnLst/>
            <a:rect l="l" t="t" r="r" b="b"/>
            <a:pathLst>
              <a:path w="957579" h="85725">
                <a:moveTo>
                  <a:pt x="42925" y="0"/>
                </a:moveTo>
                <a:lnTo>
                  <a:pt x="26253" y="3385"/>
                </a:lnTo>
                <a:lnTo>
                  <a:pt x="12604" y="12604"/>
                </a:lnTo>
                <a:lnTo>
                  <a:pt x="3385" y="26253"/>
                </a:lnTo>
                <a:lnTo>
                  <a:pt x="0" y="42925"/>
                </a:lnTo>
                <a:lnTo>
                  <a:pt x="3385" y="59578"/>
                </a:lnTo>
                <a:lnTo>
                  <a:pt x="12604" y="73183"/>
                </a:lnTo>
                <a:lnTo>
                  <a:pt x="26253" y="82359"/>
                </a:lnTo>
                <a:lnTo>
                  <a:pt x="42925" y="85725"/>
                </a:lnTo>
                <a:lnTo>
                  <a:pt x="59578" y="82359"/>
                </a:lnTo>
                <a:lnTo>
                  <a:pt x="73183" y="73183"/>
                </a:lnTo>
                <a:lnTo>
                  <a:pt x="82359" y="59578"/>
                </a:lnTo>
                <a:lnTo>
                  <a:pt x="82850" y="57150"/>
                </a:lnTo>
                <a:lnTo>
                  <a:pt x="42925" y="57150"/>
                </a:lnTo>
                <a:lnTo>
                  <a:pt x="42925" y="28575"/>
                </a:lnTo>
                <a:lnTo>
                  <a:pt x="82828" y="28575"/>
                </a:lnTo>
                <a:lnTo>
                  <a:pt x="82359" y="26253"/>
                </a:lnTo>
                <a:lnTo>
                  <a:pt x="73183" y="12604"/>
                </a:lnTo>
                <a:lnTo>
                  <a:pt x="59578" y="3385"/>
                </a:lnTo>
                <a:lnTo>
                  <a:pt x="42925" y="0"/>
                </a:lnTo>
                <a:close/>
              </a:path>
              <a:path w="957579" h="85725">
                <a:moveTo>
                  <a:pt x="871601" y="0"/>
                </a:moveTo>
                <a:lnTo>
                  <a:pt x="871601" y="85725"/>
                </a:lnTo>
                <a:lnTo>
                  <a:pt x="928835" y="57150"/>
                </a:lnTo>
                <a:lnTo>
                  <a:pt x="885825" y="57150"/>
                </a:lnTo>
                <a:lnTo>
                  <a:pt x="885825" y="28575"/>
                </a:lnTo>
                <a:lnTo>
                  <a:pt x="928666" y="28575"/>
                </a:lnTo>
                <a:lnTo>
                  <a:pt x="871601" y="0"/>
                </a:lnTo>
                <a:close/>
              </a:path>
              <a:path w="957579" h="85725">
                <a:moveTo>
                  <a:pt x="82828" y="28575"/>
                </a:moveTo>
                <a:lnTo>
                  <a:pt x="42925" y="28575"/>
                </a:lnTo>
                <a:lnTo>
                  <a:pt x="42925" y="57150"/>
                </a:lnTo>
                <a:lnTo>
                  <a:pt x="82850" y="57150"/>
                </a:lnTo>
                <a:lnTo>
                  <a:pt x="85725" y="42925"/>
                </a:lnTo>
                <a:lnTo>
                  <a:pt x="82828" y="28575"/>
                </a:lnTo>
                <a:close/>
              </a:path>
              <a:path w="957579" h="85725">
                <a:moveTo>
                  <a:pt x="871601" y="28575"/>
                </a:moveTo>
                <a:lnTo>
                  <a:pt x="82828" y="28575"/>
                </a:lnTo>
                <a:lnTo>
                  <a:pt x="85725" y="42925"/>
                </a:lnTo>
                <a:lnTo>
                  <a:pt x="82850" y="57150"/>
                </a:lnTo>
                <a:lnTo>
                  <a:pt x="871601" y="57150"/>
                </a:lnTo>
                <a:lnTo>
                  <a:pt x="871601" y="28575"/>
                </a:lnTo>
                <a:close/>
              </a:path>
              <a:path w="957579" h="85725">
                <a:moveTo>
                  <a:pt x="928666" y="28575"/>
                </a:moveTo>
                <a:lnTo>
                  <a:pt x="885825" y="28575"/>
                </a:lnTo>
                <a:lnTo>
                  <a:pt x="885825" y="57150"/>
                </a:lnTo>
                <a:lnTo>
                  <a:pt x="928835" y="57150"/>
                </a:lnTo>
                <a:lnTo>
                  <a:pt x="957326" y="42925"/>
                </a:lnTo>
                <a:lnTo>
                  <a:pt x="928666" y="28575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3" name="object 33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ct val="100000"/>
              </a:lnSpc>
            </a:pPr>
            <a:fld id="{81D60167-4931-47E6-BA6A-407CBD079E47}" type="slidenum">
              <a:rPr spc="-5" dirty="0"/>
            </a:fld>
            <a:endParaRPr spc="-5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288540" y="716534"/>
            <a:ext cx="6061075" cy="68961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b="1" spc="-5" dirty="0">
                <a:gradFill>
                  <a:gsLst>
                    <a:gs pos="0">
                      <a:srgbClr val="E30000"/>
                    </a:gs>
                    <a:gs pos="100000">
                      <a:srgbClr val="760303"/>
                    </a:gs>
                  </a:gsLst>
                  <a:lin scaled="0"/>
                </a:gradFill>
              </a:rPr>
              <a:t>Variations </a:t>
            </a:r>
            <a:r>
              <a:rPr b="1" dirty="0">
                <a:gradFill>
                  <a:gsLst>
                    <a:gs pos="0">
                      <a:srgbClr val="E30000"/>
                    </a:gs>
                    <a:gs pos="100000">
                      <a:srgbClr val="760303"/>
                    </a:gs>
                  </a:gsLst>
                  <a:lin scaled="0"/>
                </a:gradFill>
              </a:rPr>
              <a:t>of Linked</a:t>
            </a:r>
            <a:r>
              <a:rPr b="1" spc="5" dirty="0">
                <a:gradFill>
                  <a:gsLst>
                    <a:gs pos="0">
                      <a:srgbClr val="E30000"/>
                    </a:gs>
                    <a:gs pos="100000">
                      <a:srgbClr val="760303"/>
                    </a:gs>
                  </a:gsLst>
                  <a:lin scaled="0"/>
                </a:gradFill>
              </a:rPr>
              <a:t> </a:t>
            </a:r>
            <a:r>
              <a:rPr b="1" dirty="0">
                <a:gradFill>
                  <a:gsLst>
                    <a:gs pos="0">
                      <a:srgbClr val="E30000"/>
                    </a:gs>
                    <a:gs pos="100000">
                      <a:srgbClr val="760303"/>
                    </a:gs>
                  </a:gsLst>
                  <a:lin scaled="0"/>
                </a:gradFill>
              </a:rPr>
              <a:t>Lists</a:t>
            </a:r>
            <a:endParaRPr b="1" dirty="0">
              <a:gradFill>
                <a:gsLst>
                  <a:gs pos="0">
                    <a:srgbClr val="E30000"/>
                  </a:gs>
                  <a:gs pos="100000">
                    <a:srgbClr val="760303"/>
                  </a:gs>
                </a:gsLst>
                <a:lin scaled="0"/>
              </a:gradFill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107440" y="1892358"/>
            <a:ext cx="7217409" cy="1398905"/>
          </a:xfrm>
          <a:prstGeom prst="rect">
            <a:avLst/>
          </a:prstGeom>
        </p:spPr>
        <p:txBody>
          <a:bodyPr vert="horz" wrap="square" lIns="0" tIns="895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705"/>
              </a:spcBef>
            </a:pPr>
            <a:r>
              <a:rPr sz="3200" b="1" spc="-5" dirty="0">
                <a:solidFill>
                  <a:srgbClr val="7D9CE8"/>
                </a:solidFill>
                <a:latin typeface="Arial" panose="020B0604020202020204"/>
                <a:cs typeface="Arial" panose="020B0604020202020204"/>
              </a:rPr>
              <a:t>Circular </a:t>
            </a:r>
            <a:r>
              <a:rPr sz="3200" b="1" dirty="0">
                <a:solidFill>
                  <a:srgbClr val="7D9CE8"/>
                </a:solidFill>
                <a:latin typeface="Arial" panose="020B0604020202020204"/>
                <a:cs typeface="Arial" panose="020B0604020202020204"/>
              </a:rPr>
              <a:t>doubly </a:t>
            </a:r>
            <a:r>
              <a:rPr sz="3200" b="1" spc="-5" dirty="0">
                <a:solidFill>
                  <a:srgbClr val="7D9CE8"/>
                </a:solidFill>
                <a:latin typeface="Arial" panose="020B0604020202020204"/>
                <a:cs typeface="Arial" panose="020B0604020202020204"/>
              </a:rPr>
              <a:t>linked</a:t>
            </a:r>
            <a:r>
              <a:rPr sz="3200" b="1" spc="-80" dirty="0">
                <a:solidFill>
                  <a:srgbClr val="7D9CE8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3200" b="1" spc="-5" dirty="0">
                <a:solidFill>
                  <a:srgbClr val="7D9CE8"/>
                </a:solidFill>
                <a:latin typeface="Arial" panose="020B0604020202020204"/>
                <a:cs typeface="Arial" panose="020B0604020202020204"/>
              </a:rPr>
              <a:t>list</a:t>
            </a:r>
            <a:endParaRPr sz="3200">
              <a:latin typeface="Arial" panose="020B0604020202020204"/>
              <a:cs typeface="Arial" panose="020B0604020202020204"/>
            </a:endParaRPr>
          </a:p>
          <a:p>
            <a:pPr marL="356870">
              <a:lnSpc>
                <a:spcPct val="100000"/>
              </a:lnSpc>
              <a:spcBef>
                <a:spcPts val="415"/>
              </a:spcBef>
              <a:tabLst>
                <a:tab pos="704215" algn="l"/>
                <a:tab pos="1216660" algn="l"/>
                <a:tab pos="2896235" algn="l"/>
              </a:tabLst>
            </a:pPr>
            <a:r>
              <a:rPr sz="1500" b="0" spc="35" dirty="0">
                <a:solidFill>
                  <a:srgbClr val="669999"/>
                </a:solidFill>
                <a:latin typeface="Marlett"/>
                <a:cs typeface="Marlett"/>
              </a:rPr>
              <a:t></a:t>
            </a:r>
            <a:r>
              <a:rPr sz="1500" spc="35" dirty="0">
                <a:solidFill>
                  <a:srgbClr val="669999"/>
                </a:solidFill>
                <a:latin typeface="Times New Roman" panose="02020603050405020304"/>
                <a:cs typeface="Times New Roman" panose="02020603050405020304"/>
              </a:rPr>
              <a:t>	</a:t>
            </a:r>
            <a:r>
              <a:rPr sz="2200" spc="-5" dirty="0">
                <a:latin typeface="Arial" panose="020B0604020202020204"/>
                <a:cs typeface="Arial" panose="020B0604020202020204"/>
              </a:rPr>
              <a:t>No	</a:t>
            </a:r>
            <a:r>
              <a:rPr sz="2200" spc="-5" dirty="0">
                <a:latin typeface="Courier New" panose="02070309020205020404"/>
                <a:cs typeface="Courier New" panose="02070309020205020404"/>
              </a:rPr>
              <a:t>NULL</a:t>
            </a:r>
            <a:r>
              <a:rPr sz="2200" spc="45" dirty="0">
                <a:latin typeface="Courier New" panose="02070309020205020404"/>
                <a:cs typeface="Courier New" panose="02070309020205020404"/>
              </a:rPr>
              <a:t> </a:t>
            </a:r>
            <a:r>
              <a:rPr sz="2200" spc="-5" dirty="0">
                <a:latin typeface="Arial" panose="020B0604020202020204"/>
                <a:cs typeface="Arial" panose="020B0604020202020204"/>
              </a:rPr>
              <a:t>value	at the first and last nodes in the</a:t>
            </a:r>
            <a:r>
              <a:rPr sz="2200" spc="50" dirty="0">
                <a:latin typeface="Arial" panose="020B0604020202020204"/>
                <a:cs typeface="Arial" panose="020B0604020202020204"/>
              </a:rPr>
              <a:t> </a:t>
            </a:r>
            <a:r>
              <a:rPr sz="2200" dirty="0">
                <a:latin typeface="Arial" panose="020B0604020202020204"/>
                <a:cs typeface="Arial" panose="020B0604020202020204"/>
              </a:rPr>
              <a:t>list</a:t>
            </a:r>
            <a:endParaRPr sz="2200">
              <a:latin typeface="Arial" panose="020B0604020202020204"/>
              <a:cs typeface="Arial" panose="020B0604020202020204"/>
            </a:endParaRPr>
          </a:p>
          <a:p>
            <a:pPr marL="356870">
              <a:lnSpc>
                <a:spcPct val="100000"/>
              </a:lnSpc>
              <a:spcBef>
                <a:spcPts val="675"/>
              </a:spcBef>
              <a:tabLst>
                <a:tab pos="704215" algn="l"/>
              </a:tabLst>
            </a:pPr>
            <a:r>
              <a:rPr sz="1500" b="0" spc="35" dirty="0">
                <a:solidFill>
                  <a:srgbClr val="669999"/>
                </a:solidFill>
                <a:latin typeface="Marlett"/>
                <a:cs typeface="Marlett"/>
              </a:rPr>
              <a:t></a:t>
            </a:r>
            <a:r>
              <a:rPr sz="1500" spc="35" dirty="0">
                <a:solidFill>
                  <a:srgbClr val="669999"/>
                </a:solidFill>
                <a:latin typeface="Times New Roman" panose="02020603050405020304"/>
                <a:cs typeface="Times New Roman" panose="02020603050405020304"/>
              </a:rPr>
              <a:t>	</a:t>
            </a:r>
            <a:r>
              <a:rPr sz="2200" spc="-5" dirty="0">
                <a:latin typeface="Arial" panose="020B0604020202020204"/>
                <a:cs typeface="Arial" panose="020B0604020202020204"/>
              </a:rPr>
              <a:t>Convenient to traverse lists </a:t>
            </a:r>
            <a:r>
              <a:rPr sz="2200" spc="-5" dirty="0">
                <a:solidFill>
                  <a:srgbClr val="7D9CE8"/>
                </a:solidFill>
                <a:latin typeface="Arial" panose="020B0604020202020204"/>
                <a:cs typeface="Arial" panose="020B0604020202020204"/>
              </a:rPr>
              <a:t>backwards and</a:t>
            </a:r>
            <a:r>
              <a:rPr sz="2200" spc="120" dirty="0">
                <a:solidFill>
                  <a:srgbClr val="7D9CE8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2200" spc="-5" dirty="0">
                <a:solidFill>
                  <a:srgbClr val="7D9CE8"/>
                </a:solidFill>
                <a:latin typeface="Arial" panose="020B0604020202020204"/>
                <a:cs typeface="Arial" panose="020B0604020202020204"/>
              </a:rPr>
              <a:t>forwards</a:t>
            </a:r>
            <a:endParaRPr sz="2200">
              <a:latin typeface="Arial" panose="020B0604020202020204"/>
              <a:cs typeface="Arial" panose="020B0604020202020204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751950" y="3720747"/>
            <a:ext cx="7528916" cy="1365132"/>
          </a:xfrm>
          <a:prstGeom prst="rect">
            <a:avLst/>
          </a:prstGeom>
          <a:blipFill>
            <a:blip r:embed="rId1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ct val="100000"/>
              </a:lnSpc>
            </a:pPr>
            <a:fld id="{81D60167-4931-47E6-BA6A-407CBD079E47}" type="slidenum">
              <a:rPr spc="-5" dirty="0"/>
            </a:fld>
            <a:endParaRPr spc="-5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279015" y="1103566"/>
            <a:ext cx="4376420" cy="6280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000" b="1" spc="-5" dirty="0">
                <a:gradFill>
                  <a:gsLst>
                    <a:gs pos="0">
                      <a:srgbClr val="E30000"/>
                    </a:gs>
                    <a:gs pos="100000">
                      <a:srgbClr val="760303"/>
                    </a:gs>
                  </a:gsLst>
                  <a:lin scaled="0"/>
                </a:gradFill>
              </a:rPr>
              <a:t>Objectives</a:t>
            </a:r>
            <a:endParaRPr sz="4000" b="1" spc="-5" dirty="0">
              <a:gradFill>
                <a:gsLst>
                  <a:gs pos="0">
                    <a:srgbClr val="E30000"/>
                  </a:gs>
                  <a:gs pos="100000">
                    <a:srgbClr val="760303"/>
                  </a:gs>
                </a:gsLst>
                <a:lin scaled="0"/>
              </a:gradFill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932815" y="2172665"/>
            <a:ext cx="7846059" cy="39941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dirty="0">
                <a:latin typeface="Arial" panose="020B0604020202020204"/>
                <a:cs typeface="Arial" panose="020B0604020202020204"/>
              </a:rPr>
              <a:t>At the </a:t>
            </a:r>
            <a:r>
              <a:rPr sz="2800" spc="-5" dirty="0">
                <a:latin typeface="Arial" panose="020B0604020202020204"/>
                <a:cs typeface="Arial" panose="020B0604020202020204"/>
              </a:rPr>
              <a:t>end </a:t>
            </a:r>
            <a:r>
              <a:rPr sz="2800" dirty="0">
                <a:latin typeface="Arial" panose="020B0604020202020204"/>
                <a:cs typeface="Arial" panose="020B0604020202020204"/>
              </a:rPr>
              <a:t>of the </a:t>
            </a:r>
            <a:r>
              <a:rPr sz="2800" spc="-5" dirty="0">
                <a:latin typeface="Arial" panose="020B0604020202020204"/>
                <a:cs typeface="Arial" panose="020B0604020202020204"/>
              </a:rPr>
              <a:t>class, students are expected </a:t>
            </a:r>
            <a:r>
              <a:rPr sz="2800" dirty="0">
                <a:latin typeface="Arial" panose="020B0604020202020204"/>
                <a:cs typeface="Arial" panose="020B0604020202020204"/>
              </a:rPr>
              <a:t>to</a:t>
            </a:r>
            <a:r>
              <a:rPr sz="2800" spc="-10" dirty="0">
                <a:latin typeface="Arial" panose="020B0604020202020204"/>
                <a:cs typeface="Arial" panose="020B0604020202020204"/>
              </a:rPr>
              <a:t> </a:t>
            </a:r>
            <a:r>
              <a:rPr sz="2800" dirty="0">
                <a:latin typeface="Arial" panose="020B0604020202020204"/>
                <a:cs typeface="Arial" panose="020B0604020202020204"/>
              </a:rPr>
              <a:t>:</a:t>
            </a:r>
            <a:endParaRPr sz="2800">
              <a:latin typeface="Arial" panose="020B0604020202020204"/>
              <a:cs typeface="Arial" panose="020B0604020202020204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2400">
              <a:latin typeface="Arial" panose="020B0604020202020204"/>
              <a:cs typeface="Arial" panose="020B0604020202020204"/>
            </a:endParaRPr>
          </a:p>
          <a:p>
            <a:pPr marL="355600" marR="497840" indent="-342900">
              <a:lnSpc>
                <a:spcPts val="3020"/>
              </a:lnSpc>
            </a:pPr>
            <a:r>
              <a:rPr sz="1800" b="0" spc="5" dirty="0">
                <a:solidFill>
                  <a:srgbClr val="330066"/>
                </a:solidFill>
                <a:latin typeface="Marlett"/>
                <a:cs typeface="Marlett"/>
              </a:rPr>
              <a:t></a:t>
            </a:r>
            <a:r>
              <a:rPr sz="1800" b="0" spc="5" dirty="0">
                <a:solidFill>
                  <a:srgbClr val="330066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spc="-5" dirty="0">
                <a:latin typeface="Arial" panose="020B0604020202020204"/>
                <a:cs typeface="Arial" panose="020B0604020202020204"/>
              </a:rPr>
              <a:t>Describe </a:t>
            </a:r>
            <a:r>
              <a:rPr sz="2400" dirty="0">
                <a:latin typeface="Arial" panose="020B0604020202020204"/>
                <a:cs typeface="Arial" panose="020B0604020202020204"/>
              </a:rPr>
              <a:t>linear </a:t>
            </a:r>
            <a:r>
              <a:rPr sz="2400" spc="-5" dirty="0">
                <a:latin typeface="Arial" panose="020B0604020202020204"/>
                <a:cs typeface="Arial" panose="020B0604020202020204"/>
              </a:rPr>
              <a:t>list concepts using </a:t>
            </a:r>
            <a:r>
              <a:rPr sz="2400" dirty="0">
                <a:latin typeface="Arial" panose="020B0604020202020204"/>
                <a:cs typeface="Arial" panose="020B0604020202020204"/>
              </a:rPr>
              <a:t>array and  </a:t>
            </a:r>
            <a:r>
              <a:rPr sz="2400" spc="-5" dirty="0">
                <a:latin typeface="Arial" panose="020B0604020202020204"/>
                <a:cs typeface="Arial" panose="020B0604020202020204"/>
              </a:rPr>
              <a:t>linked</a:t>
            </a:r>
            <a:r>
              <a:rPr sz="2400" spc="-10" dirty="0">
                <a:latin typeface="Arial" panose="020B0604020202020204"/>
                <a:cs typeface="Arial" panose="020B0604020202020204"/>
              </a:rPr>
              <a:t> </a:t>
            </a:r>
            <a:r>
              <a:rPr sz="2400" dirty="0">
                <a:latin typeface="Arial" panose="020B0604020202020204"/>
                <a:cs typeface="Arial" panose="020B0604020202020204"/>
              </a:rPr>
              <a:t>list.</a:t>
            </a:r>
            <a:endParaRPr sz="2400">
              <a:latin typeface="Arial" panose="020B0604020202020204"/>
              <a:cs typeface="Arial" panose="020B0604020202020204"/>
            </a:endParaRPr>
          </a:p>
          <a:p>
            <a:pPr marL="355600" marR="957580" indent="-342900">
              <a:lnSpc>
                <a:spcPts val="2810"/>
              </a:lnSpc>
              <a:spcBef>
                <a:spcPts val="635"/>
              </a:spcBef>
            </a:pPr>
            <a:r>
              <a:rPr sz="1600" b="0" spc="20" dirty="0">
                <a:solidFill>
                  <a:srgbClr val="330066"/>
                </a:solidFill>
                <a:latin typeface="Marlett"/>
                <a:cs typeface="Marlett"/>
              </a:rPr>
              <a:t></a:t>
            </a:r>
            <a:r>
              <a:rPr sz="1600" b="0" spc="20" dirty="0">
                <a:solidFill>
                  <a:srgbClr val="330066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dirty="0">
                <a:latin typeface="Arial" panose="020B0604020202020204"/>
                <a:cs typeface="Arial" panose="020B0604020202020204"/>
              </a:rPr>
              <a:t>Able </a:t>
            </a:r>
            <a:r>
              <a:rPr sz="2400" spc="-5" dirty="0">
                <a:latin typeface="Arial" panose="020B0604020202020204"/>
                <a:cs typeface="Arial" panose="020B0604020202020204"/>
              </a:rPr>
              <a:t>to </a:t>
            </a:r>
            <a:r>
              <a:rPr sz="2400" dirty="0">
                <a:latin typeface="Arial" panose="020B0604020202020204"/>
                <a:cs typeface="Arial" panose="020B0604020202020204"/>
              </a:rPr>
              <a:t>lists variations of linked list and basic  operations of linked</a:t>
            </a:r>
            <a:r>
              <a:rPr sz="2400" spc="-20" dirty="0">
                <a:latin typeface="Arial" panose="020B0604020202020204"/>
                <a:cs typeface="Arial" panose="020B0604020202020204"/>
              </a:rPr>
              <a:t> </a:t>
            </a:r>
            <a:r>
              <a:rPr sz="2400" dirty="0">
                <a:latin typeface="Arial" panose="020B0604020202020204"/>
                <a:cs typeface="Arial" panose="020B0604020202020204"/>
              </a:rPr>
              <a:t>lists.</a:t>
            </a:r>
            <a:endParaRPr sz="2400">
              <a:latin typeface="Arial" panose="020B0604020202020204"/>
              <a:cs typeface="Arial" panose="020B0604020202020204"/>
            </a:endParaRPr>
          </a:p>
          <a:p>
            <a:pPr marL="355600" marR="552450" indent="-342900">
              <a:lnSpc>
                <a:spcPts val="2810"/>
              </a:lnSpc>
              <a:spcBef>
                <a:spcPts val="620"/>
              </a:spcBef>
            </a:pPr>
            <a:r>
              <a:rPr sz="1600" b="0" spc="20" dirty="0">
                <a:solidFill>
                  <a:srgbClr val="330066"/>
                </a:solidFill>
                <a:latin typeface="Marlett"/>
                <a:cs typeface="Marlett"/>
              </a:rPr>
              <a:t></a:t>
            </a:r>
            <a:r>
              <a:rPr sz="1600" b="0" spc="20" dirty="0">
                <a:solidFill>
                  <a:srgbClr val="330066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dirty="0">
                <a:latin typeface="Arial" panose="020B0604020202020204"/>
                <a:cs typeface="Arial" panose="020B0604020202020204"/>
              </a:rPr>
              <a:t>Able </a:t>
            </a:r>
            <a:r>
              <a:rPr sz="2400" spc="-5" dirty="0">
                <a:latin typeface="Arial" panose="020B0604020202020204"/>
                <a:cs typeface="Arial" panose="020B0604020202020204"/>
              </a:rPr>
              <a:t>to </a:t>
            </a:r>
            <a:r>
              <a:rPr sz="2400" dirty="0">
                <a:latin typeface="Arial" panose="020B0604020202020204"/>
                <a:cs typeface="Arial" panose="020B0604020202020204"/>
              </a:rPr>
              <a:t>explain in detail the implementation and  operations of link lists using</a:t>
            </a:r>
            <a:r>
              <a:rPr sz="2400" spc="-35" dirty="0">
                <a:latin typeface="Arial" panose="020B0604020202020204"/>
                <a:cs typeface="Arial" panose="020B0604020202020204"/>
              </a:rPr>
              <a:t> </a:t>
            </a:r>
            <a:r>
              <a:rPr sz="2400" dirty="0">
                <a:latin typeface="Arial" panose="020B0604020202020204"/>
                <a:cs typeface="Arial" panose="020B0604020202020204"/>
              </a:rPr>
              <a:t>pointers.</a:t>
            </a:r>
            <a:endParaRPr sz="2400">
              <a:latin typeface="Arial" panose="020B0604020202020204"/>
              <a:cs typeface="Arial" panose="020B0604020202020204"/>
            </a:endParaRPr>
          </a:p>
          <a:p>
            <a:pPr marL="355600" marR="5080" indent="-342900">
              <a:lnSpc>
                <a:spcPts val="2810"/>
              </a:lnSpc>
              <a:spcBef>
                <a:spcPts val="620"/>
              </a:spcBef>
            </a:pPr>
            <a:r>
              <a:rPr sz="1600" b="0" spc="20" dirty="0">
                <a:solidFill>
                  <a:srgbClr val="330066"/>
                </a:solidFill>
                <a:latin typeface="Marlett"/>
                <a:cs typeface="Marlett"/>
              </a:rPr>
              <a:t></a:t>
            </a:r>
            <a:r>
              <a:rPr sz="1600" b="0" spc="20" dirty="0">
                <a:solidFill>
                  <a:srgbClr val="330066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dirty="0">
                <a:latin typeface="Arial" panose="020B0604020202020204"/>
                <a:cs typeface="Arial" panose="020B0604020202020204"/>
              </a:rPr>
              <a:t>Able </a:t>
            </a:r>
            <a:r>
              <a:rPr sz="2400" spc="-5" dirty="0">
                <a:latin typeface="Arial" panose="020B0604020202020204"/>
                <a:cs typeface="Arial" panose="020B0604020202020204"/>
              </a:rPr>
              <a:t>to </a:t>
            </a:r>
            <a:r>
              <a:rPr sz="2400" dirty="0">
                <a:latin typeface="Arial" panose="020B0604020202020204"/>
                <a:cs typeface="Arial" panose="020B0604020202020204"/>
              </a:rPr>
              <a:t>write program that can implement linked list  concept.</a:t>
            </a:r>
            <a:endParaRPr sz="2400" dirty="0">
              <a:latin typeface="Arial" panose="020B0604020202020204"/>
              <a:cs typeface="Arial" panose="020B0604020202020204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8512302" y="6279896"/>
            <a:ext cx="95885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5" dirty="0">
                <a:latin typeface="Arial" panose="020B0604020202020204"/>
                <a:cs typeface="Arial" panose="020B0604020202020204"/>
              </a:rPr>
              <a:t>2</a:t>
            </a:r>
            <a:endParaRPr sz="1000">
              <a:latin typeface="Arial" panose="020B0604020202020204"/>
              <a:cs typeface="Arial" panose="020B0604020202020204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275840" y="716534"/>
            <a:ext cx="6061075" cy="68961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b="1" spc="-5" dirty="0">
                <a:gradFill>
                  <a:gsLst>
                    <a:gs pos="0">
                      <a:srgbClr val="E30000"/>
                    </a:gs>
                    <a:gs pos="100000">
                      <a:srgbClr val="760303"/>
                    </a:gs>
                  </a:gsLst>
                  <a:lin scaled="0"/>
                </a:gradFill>
              </a:rPr>
              <a:t>Variations </a:t>
            </a:r>
            <a:r>
              <a:rPr b="1" dirty="0">
                <a:gradFill>
                  <a:gsLst>
                    <a:gs pos="0">
                      <a:srgbClr val="E30000"/>
                    </a:gs>
                    <a:gs pos="100000">
                      <a:srgbClr val="760303"/>
                    </a:gs>
                  </a:gsLst>
                  <a:lin scaled="0"/>
                </a:gradFill>
              </a:rPr>
              <a:t>of Linked</a:t>
            </a:r>
            <a:r>
              <a:rPr b="1" spc="5" dirty="0">
                <a:gradFill>
                  <a:gsLst>
                    <a:gs pos="0">
                      <a:srgbClr val="E30000"/>
                    </a:gs>
                    <a:gs pos="100000">
                      <a:srgbClr val="760303"/>
                    </a:gs>
                  </a:gsLst>
                  <a:lin scaled="0"/>
                </a:gradFill>
              </a:rPr>
              <a:t> </a:t>
            </a:r>
            <a:r>
              <a:rPr b="1" dirty="0">
                <a:gradFill>
                  <a:gsLst>
                    <a:gs pos="0">
                      <a:srgbClr val="E30000"/>
                    </a:gs>
                    <a:gs pos="100000">
                      <a:srgbClr val="760303"/>
                    </a:gs>
                  </a:gsLst>
                  <a:lin scaled="0"/>
                </a:gradFill>
              </a:rPr>
              <a:t>Lists</a:t>
            </a:r>
            <a:endParaRPr b="1" dirty="0">
              <a:gradFill>
                <a:gsLst>
                  <a:gs pos="0">
                    <a:srgbClr val="E30000"/>
                  </a:gs>
                  <a:gs pos="100000">
                    <a:srgbClr val="760303"/>
                  </a:gs>
                </a:gsLst>
                <a:lin scaled="0"/>
              </a:gradFill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35940" y="1657759"/>
            <a:ext cx="7475855" cy="948690"/>
          </a:xfrm>
          <a:prstGeom prst="rect">
            <a:avLst/>
          </a:prstGeom>
        </p:spPr>
        <p:txBody>
          <a:bodyPr vert="horz" wrap="square" lIns="0" tIns="5524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35"/>
              </a:spcBef>
            </a:pPr>
            <a:r>
              <a:rPr sz="2800" b="1" spc="-5" dirty="0">
                <a:solidFill>
                  <a:srgbClr val="009900"/>
                </a:solidFill>
                <a:latin typeface="Arial" panose="020B0604020202020204"/>
                <a:cs typeface="Arial" panose="020B0604020202020204"/>
              </a:rPr>
              <a:t>Sorted Linked list</a:t>
            </a:r>
            <a:r>
              <a:rPr sz="2800" b="1" spc="35" dirty="0">
                <a:solidFill>
                  <a:srgbClr val="009900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2800" b="1" spc="-5" dirty="0">
                <a:solidFill>
                  <a:srgbClr val="009900"/>
                </a:solidFill>
                <a:latin typeface="Arial" panose="020B0604020202020204"/>
                <a:cs typeface="Arial" panose="020B0604020202020204"/>
              </a:rPr>
              <a:t>:</a:t>
            </a:r>
            <a:endParaRPr sz="2800">
              <a:latin typeface="Arial" panose="020B0604020202020204"/>
              <a:cs typeface="Arial" panose="020B0604020202020204"/>
            </a:endParaRPr>
          </a:p>
          <a:p>
            <a:pPr marL="356870">
              <a:lnSpc>
                <a:spcPct val="100000"/>
              </a:lnSpc>
              <a:spcBef>
                <a:spcPts val="330"/>
              </a:spcBef>
            </a:pPr>
            <a:r>
              <a:rPr sz="2700" spc="-5" dirty="0">
                <a:latin typeface="Arial" panose="020B0604020202020204"/>
                <a:cs typeface="Arial" panose="020B0604020202020204"/>
              </a:rPr>
              <a:t>The </a:t>
            </a:r>
            <a:r>
              <a:rPr sz="2700" dirty="0">
                <a:latin typeface="Arial" panose="020B0604020202020204"/>
                <a:cs typeface="Arial" panose="020B0604020202020204"/>
              </a:rPr>
              <a:t>nodes in the lists is sorted in certain</a:t>
            </a:r>
            <a:r>
              <a:rPr sz="2700" spc="-125" dirty="0">
                <a:latin typeface="Arial" panose="020B0604020202020204"/>
                <a:cs typeface="Arial" panose="020B0604020202020204"/>
              </a:rPr>
              <a:t> </a:t>
            </a:r>
            <a:r>
              <a:rPr sz="2700" dirty="0">
                <a:latin typeface="Arial" panose="020B0604020202020204"/>
                <a:cs typeface="Arial" panose="020B0604020202020204"/>
              </a:rPr>
              <a:t>order.</a:t>
            </a:r>
            <a:endParaRPr sz="2700">
              <a:latin typeface="Arial" panose="020B0604020202020204"/>
              <a:cs typeface="Arial" panose="020B0604020202020204"/>
            </a:endParaRPr>
          </a:p>
        </p:txBody>
      </p:sp>
      <p:grpSp>
        <p:nvGrpSpPr>
          <p:cNvPr id="4" name="object 4"/>
          <p:cNvGrpSpPr/>
          <p:nvPr/>
        </p:nvGrpSpPr>
        <p:grpSpPr>
          <a:xfrm>
            <a:off x="2643187" y="2713037"/>
            <a:ext cx="1247775" cy="638175"/>
            <a:chOff x="2643187" y="2713037"/>
            <a:chExt cx="1247775" cy="638175"/>
          </a:xfrm>
        </p:grpSpPr>
        <p:sp>
          <p:nvSpPr>
            <p:cNvPr id="5" name="object 5"/>
            <p:cNvSpPr/>
            <p:nvPr/>
          </p:nvSpPr>
          <p:spPr>
            <a:xfrm>
              <a:off x="3267075" y="2727325"/>
              <a:ext cx="609600" cy="609600"/>
            </a:xfrm>
            <a:custGeom>
              <a:avLst/>
              <a:gdLst/>
              <a:ahLst/>
              <a:cxnLst/>
              <a:rect l="l" t="t" r="r" b="b"/>
              <a:pathLst>
                <a:path w="609600" h="609600">
                  <a:moveTo>
                    <a:pt x="609600" y="0"/>
                  </a:moveTo>
                  <a:lnTo>
                    <a:pt x="0" y="0"/>
                  </a:lnTo>
                  <a:lnTo>
                    <a:pt x="0" y="609600"/>
                  </a:lnTo>
                  <a:lnTo>
                    <a:pt x="609600" y="609600"/>
                  </a:lnTo>
                  <a:lnTo>
                    <a:pt x="609600" y="0"/>
                  </a:lnTo>
                  <a:close/>
                </a:path>
              </a:pathLst>
            </a:custGeom>
            <a:solidFill>
              <a:srgbClr val="CCCC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" name="object 6"/>
            <p:cNvSpPr/>
            <p:nvPr/>
          </p:nvSpPr>
          <p:spPr>
            <a:xfrm>
              <a:off x="3267075" y="2727325"/>
              <a:ext cx="609600" cy="609600"/>
            </a:xfrm>
            <a:custGeom>
              <a:avLst/>
              <a:gdLst/>
              <a:ahLst/>
              <a:cxnLst/>
              <a:rect l="l" t="t" r="r" b="b"/>
              <a:pathLst>
                <a:path w="609600" h="609600">
                  <a:moveTo>
                    <a:pt x="0" y="609600"/>
                  </a:moveTo>
                  <a:lnTo>
                    <a:pt x="609600" y="609600"/>
                  </a:lnTo>
                  <a:lnTo>
                    <a:pt x="609600" y="0"/>
                  </a:lnTo>
                  <a:lnTo>
                    <a:pt x="0" y="0"/>
                  </a:lnTo>
                  <a:lnTo>
                    <a:pt x="0" y="609600"/>
                  </a:lnTo>
                  <a:close/>
                </a:path>
              </a:pathLst>
            </a:custGeom>
            <a:ln w="285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" name="object 7"/>
            <p:cNvSpPr/>
            <p:nvPr/>
          </p:nvSpPr>
          <p:spPr>
            <a:xfrm>
              <a:off x="2657475" y="2727325"/>
              <a:ext cx="609600" cy="609600"/>
            </a:xfrm>
            <a:custGeom>
              <a:avLst/>
              <a:gdLst/>
              <a:ahLst/>
              <a:cxnLst/>
              <a:rect l="l" t="t" r="r" b="b"/>
              <a:pathLst>
                <a:path w="609600" h="609600">
                  <a:moveTo>
                    <a:pt x="609600" y="0"/>
                  </a:moveTo>
                  <a:lnTo>
                    <a:pt x="0" y="0"/>
                  </a:lnTo>
                  <a:lnTo>
                    <a:pt x="0" y="609600"/>
                  </a:lnTo>
                  <a:lnTo>
                    <a:pt x="609600" y="609600"/>
                  </a:lnTo>
                  <a:lnTo>
                    <a:pt x="609600" y="0"/>
                  </a:lnTo>
                  <a:close/>
                </a:path>
              </a:pathLst>
            </a:custGeom>
            <a:solidFill>
              <a:srgbClr val="D7D7EB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8" name="object 8"/>
            <p:cNvSpPr/>
            <p:nvPr/>
          </p:nvSpPr>
          <p:spPr>
            <a:xfrm>
              <a:off x="2657475" y="2727325"/>
              <a:ext cx="609600" cy="609600"/>
            </a:xfrm>
            <a:custGeom>
              <a:avLst/>
              <a:gdLst/>
              <a:ahLst/>
              <a:cxnLst/>
              <a:rect l="l" t="t" r="r" b="b"/>
              <a:pathLst>
                <a:path w="609600" h="609600">
                  <a:moveTo>
                    <a:pt x="0" y="609600"/>
                  </a:moveTo>
                  <a:lnTo>
                    <a:pt x="609600" y="609600"/>
                  </a:lnTo>
                  <a:lnTo>
                    <a:pt x="609600" y="0"/>
                  </a:lnTo>
                  <a:lnTo>
                    <a:pt x="0" y="0"/>
                  </a:lnTo>
                  <a:lnTo>
                    <a:pt x="0" y="609600"/>
                  </a:lnTo>
                  <a:close/>
                </a:path>
              </a:pathLst>
            </a:custGeom>
            <a:ln w="285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9" name="object 9"/>
          <p:cNvGrpSpPr/>
          <p:nvPr/>
        </p:nvGrpSpPr>
        <p:grpSpPr>
          <a:xfrm>
            <a:off x="5081587" y="2713037"/>
            <a:ext cx="1233805" cy="638175"/>
            <a:chOff x="5081587" y="2713037"/>
            <a:chExt cx="1233805" cy="638175"/>
          </a:xfrm>
        </p:grpSpPr>
        <p:sp>
          <p:nvSpPr>
            <p:cNvPr id="10" name="object 10"/>
            <p:cNvSpPr/>
            <p:nvPr/>
          </p:nvSpPr>
          <p:spPr>
            <a:xfrm>
              <a:off x="5095875" y="2727325"/>
              <a:ext cx="609600" cy="609600"/>
            </a:xfrm>
            <a:custGeom>
              <a:avLst/>
              <a:gdLst/>
              <a:ahLst/>
              <a:cxnLst/>
              <a:rect l="l" t="t" r="r" b="b"/>
              <a:pathLst>
                <a:path w="609600" h="609600">
                  <a:moveTo>
                    <a:pt x="609600" y="0"/>
                  </a:moveTo>
                  <a:lnTo>
                    <a:pt x="0" y="0"/>
                  </a:lnTo>
                  <a:lnTo>
                    <a:pt x="0" y="609600"/>
                  </a:lnTo>
                  <a:lnTo>
                    <a:pt x="609600" y="609600"/>
                  </a:lnTo>
                  <a:lnTo>
                    <a:pt x="609600" y="0"/>
                  </a:lnTo>
                  <a:close/>
                </a:path>
              </a:pathLst>
            </a:custGeom>
            <a:solidFill>
              <a:srgbClr val="CCCC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1" name="object 11"/>
            <p:cNvSpPr/>
            <p:nvPr/>
          </p:nvSpPr>
          <p:spPr>
            <a:xfrm>
              <a:off x="5095875" y="2727325"/>
              <a:ext cx="609600" cy="609600"/>
            </a:xfrm>
            <a:custGeom>
              <a:avLst/>
              <a:gdLst/>
              <a:ahLst/>
              <a:cxnLst/>
              <a:rect l="l" t="t" r="r" b="b"/>
              <a:pathLst>
                <a:path w="609600" h="609600">
                  <a:moveTo>
                    <a:pt x="0" y="609600"/>
                  </a:moveTo>
                  <a:lnTo>
                    <a:pt x="609600" y="609600"/>
                  </a:lnTo>
                  <a:lnTo>
                    <a:pt x="609600" y="0"/>
                  </a:lnTo>
                  <a:lnTo>
                    <a:pt x="0" y="0"/>
                  </a:lnTo>
                  <a:lnTo>
                    <a:pt x="0" y="609600"/>
                  </a:lnTo>
                  <a:close/>
                </a:path>
              </a:pathLst>
            </a:custGeom>
            <a:ln w="285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2" name="object 12"/>
            <p:cNvSpPr/>
            <p:nvPr/>
          </p:nvSpPr>
          <p:spPr>
            <a:xfrm>
              <a:off x="5357749" y="2989199"/>
              <a:ext cx="957580" cy="85725"/>
            </a:xfrm>
            <a:custGeom>
              <a:avLst/>
              <a:gdLst/>
              <a:ahLst/>
              <a:cxnLst/>
              <a:rect l="l" t="t" r="r" b="b"/>
              <a:pathLst>
                <a:path w="957579" h="85725">
                  <a:moveTo>
                    <a:pt x="42925" y="0"/>
                  </a:moveTo>
                  <a:lnTo>
                    <a:pt x="26253" y="3385"/>
                  </a:lnTo>
                  <a:lnTo>
                    <a:pt x="12604" y="12604"/>
                  </a:lnTo>
                  <a:lnTo>
                    <a:pt x="3385" y="26253"/>
                  </a:lnTo>
                  <a:lnTo>
                    <a:pt x="0" y="42925"/>
                  </a:lnTo>
                  <a:lnTo>
                    <a:pt x="3385" y="59578"/>
                  </a:lnTo>
                  <a:lnTo>
                    <a:pt x="12604" y="73183"/>
                  </a:lnTo>
                  <a:lnTo>
                    <a:pt x="26253" y="82359"/>
                  </a:lnTo>
                  <a:lnTo>
                    <a:pt x="42925" y="85725"/>
                  </a:lnTo>
                  <a:lnTo>
                    <a:pt x="59578" y="82359"/>
                  </a:lnTo>
                  <a:lnTo>
                    <a:pt x="73183" y="73183"/>
                  </a:lnTo>
                  <a:lnTo>
                    <a:pt x="82359" y="59578"/>
                  </a:lnTo>
                  <a:lnTo>
                    <a:pt x="82850" y="57150"/>
                  </a:lnTo>
                  <a:lnTo>
                    <a:pt x="42925" y="57150"/>
                  </a:lnTo>
                  <a:lnTo>
                    <a:pt x="42925" y="28575"/>
                  </a:lnTo>
                  <a:lnTo>
                    <a:pt x="82828" y="28575"/>
                  </a:lnTo>
                  <a:lnTo>
                    <a:pt x="82359" y="26253"/>
                  </a:lnTo>
                  <a:lnTo>
                    <a:pt x="73183" y="12604"/>
                  </a:lnTo>
                  <a:lnTo>
                    <a:pt x="59578" y="3385"/>
                  </a:lnTo>
                  <a:lnTo>
                    <a:pt x="42925" y="0"/>
                  </a:lnTo>
                  <a:close/>
                </a:path>
                <a:path w="957579" h="85725">
                  <a:moveTo>
                    <a:pt x="871601" y="0"/>
                  </a:moveTo>
                  <a:lnTo>
                    <a:pt x="871601" y="85725"/>
                  </a:lnTo>
                  <a:lnTo>
                    <a:pt x="928835" y="57150"/>
                  </a:lnTo>
                  <a:lnTo>
                    <a:pt x="885825" y="57150"/>
                  </a:lnTo>
                  <a:lnTo>
                    <a:pt x="885825" y="28575"/>
                  </a:lnTo>
                  <a:lnTo>
                    <a:pt x="928666" y="28575"/>
                  </a:lnTo>
                  <a:lnTo>
                    <a:pt x="871601" y="0"/>
                  </a:lnTo>
                  <a:close/>
                </a:path>
                <a:path w="957579" h="85725">
                  <a:moveTo>
                    <a:pt x="82828" y="28575"/>
                  </a:moveTo>
                  <a:lnTo>
                    <a:pt x="42925" y="28575"/>
                  </a:lnTo>
                  <a:lnTo>
                    <a:pt x="42925" y="57150"/>
                  </a:lnTo>
                  <a:lnTo>
                    <a:pt x="82850" y="57150"/>
                  </a:lnTo>
                  <a:lnTo>
                    <a:pt x="85725" y="42925"/>
                  </a:lnTo>
                  <a:lnTo>
                    <a:pt x="82828" y="28575"/>
                  </a:lnTo>
                  <a:close/>
                </a:path>
                <a:path w="957579" h="85725">
                  <a:moveTo>
                    <a:pt x="871601" y="28575"/>
                  </a:moveTo>
                  <a:lnTo>
                    <a:pt x="82828" y="28575"/>
                  </a:lnTo>
                  <a:lnTo>
                    <a:pt x="85725" y="42925"/>
                  </a:lnTo>
                  <a:lnTo>
                    <a:pt x="82850" y="57150"/>
                  </a:lnTo>
                  <a:lnTo>
                    <a:pt x="871601" y="57150"/>
                  </a:lnTo>
                  <a:lnTo>
                    <a:pt x="871601" y="28575"/>
                  </a:lnTo>
                  <a:close/>
                </a:path>
                <a:path w="957579" h="85725">
                  <a:moveTo>
                    <a:pt x="928666" y="28575"/>
                  </a:moveTo>
                  <a:lnTo>
                    <a:pt x="885825" y="28575"/>
                  </a:lnTo>
                  <a:lnTo>
                    <a:pt x="885825" y="57150"/>
                  </a:lnTo>
                  <a:lnTo>
                    <a:pt x="928835" y="57150"/>
                  </a:lnTo>
                  <a:lnTo>
                    <a:pt x="957326" y="42925"/>
                  </a:lnTo>
                  <a:lnTo>
                    <a:pt x="928666" y="28575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3" name="object 13"/>
          <p:cNvSpPr txBox="1"/>
          <p:nvPr/>
        </p:nvSpPr>
        <p:spPr>
          <a:xfrm>
            <a:off x="2657475" y="2727325"/>
            <a:ext cx="609600" cy="609600"/>
          </a:xfrm>
          <a:prstGeom prst="rect">
            <a:avLst/>
          </a:prstGeom>
          <a:solidFill>
            <a:srgbClr val="D7D7EB"/>
          </a:solidFill>
          <a:ln w="28575">
            <a:solidFill>
              <a:srgbClr val="000000"/>
            </a:solidFill>
          </a:ln>
        </p:spPr>
        <p:txBody>
          <a:bodyPr vert="horz" wrap="square" lIns="0" tIns="181610" rIns="0" bIns="0" rtlCol="0">
            <a:spAutoFit/>
          </a:bodyPr>
          <a:lstStyle/>
          <a:p>
            <a:pPr marL="226695">
              <a:lnSpc>
                <a:spcPct val="100000"/>
              </a:lnSpc>
              <a:spcBef>
                <a:spcPts val="1430"/>
              </a:spcBef>
            </a:pPr>
            <a:r>
              <a:rPr sz="2000" b="1" dirty="0">
                <a:solidFill>
                  <a:srgbClr val="000099"/>
                </a:solidFill>
                <a:latin typeface="Tahoma" panose="020B0604030504040204"/>
                <a:cs typeface="Tahoma" panose="020B0604030504040204"/>
              </a:rPr>
              <a:t>D</a:t>
            </a:r>
            <a:endParaRPr sz="2000">
              <a:latin typeface="Tahoma" panose="020B0604030504040204"/>
              <a:cs typeface="Tahoma" panose="020B0604030504040204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6924675" y="2727325"/>
            <a:ext cx="609600" cy="609600"/>
          </a:xfrm>
          <a:prstGeom prst="rect">
            <a:avLst/>
          </a:prstGeom>
          <a:solidFill>
            <a:srgbClr val="CCCC00"/>
          </a:solidFill>
          <a:ln w="28575">
            <a:solidFill>
              <a:srgbClr val="000000"/>
            </a:solidFill>
          </a:ln>
        </p:spPr>
        <p:txBody>
          <a:bodyPr vert="horz" wrap="square" lIns="0" tIns="145415" rIns="0" bIns="0" rtlCol="0">
            <a:spAutoFit/>
          </a:bodyPr>
          <a:lstStyle/>
          <a:p>
            <a:pPr marL="36195" algn="ctr">
              <a:lnSpc>
                <a:spcPct val="100000"/>
              </a:lnSpc>
              <a:spcBef>
                <a:spcPts val="1145"/>
              </a:spcBef>
            </a:pPr>
            <a:r>
              <a:rPr sz="2000" b="1" dirty="0">
                <a:latin typeface="Webdings" panose="05030102010509060703"/>
                <a:cs typeface="Webdings" panose="05030102010509060703"/>
              </a:rPr>
              <a:t></a:t>
            </a:r>
            <a:endParaRPr sz="2000">
              <a:latin typeface="Webdings" panose="05030102010509060703"/>
              <a:cs typeface="Webdings" panose="05030102010509060703"/>
            </a:endParaRPr>
          </a:p>
        </p:txBody>
      </p:sp>
      <p:grpSp>
        <p:nvGrpSpPr>
          <p:cNvPr id="15" name="object 15"/>
          <p:cNvGrpSpPr/>
          <p:nvPr/>
        </p:nvGrpSpPr>
        <p:grpSpPr>
          <a:xfrm>
            <a:off x="1423987" y="2706687"/>
            <a:ext cx="638175" cy="638175"/>
            <a:chOff x="1423987" y="2706687"/>
            <a:chExt cx="638175" cy="638175"/>
          </a:xfrm>
        </p:grpSpPr>
        <p:sp>
          <p:nvSpPr>
            <p:cNvPr id="16" name="object 16"/>
            <p:cNvSpPr/>
            <p:nvPr/>
          </p:nvSpPr>
          <p:spPr>
            <a:xfrm>
              <a:off x="1438275" y="2720975"/>
              <a:ext cx="609600" cy="609600"/>
            </a:xfrm>
            <a:custGeom>
              <a:avLst/>
              <a:gdLst/>
              <a:ahLst/>
              <a:cxnLst/>
              <a:rect l="l" t="t" r="r" b="b"/>
              <a:pathLst>
                <a:path w="609600" h="609600">
                  <a:moveTo>
                    <a:pt x="609600" y="0"/>
                  </a:moveTo>
                  <a:lnTo>
                    <a:pt x="0" y="0"/>
                  </a:lnTo>
                  <a:lnTo>
                    <a:pt x="0" y="609600"/>
                  </a:lnTo>
                  <a:lnTo>
                    <a:pt x="609600" y="609600"/>
                  </a:lnTo>
                  <a:lnTo>
                    <a:pt x="609600" y="0"/>
                  </a:lnTo>
                  <a:close/>
                </a:path>
              </a:pathLst>
            </a:custGeom>
            <a:solidFill>
              <a:srgbClr val="CCCC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7" name="object 17"/>
            <p:cNvSpPr/>
            <p:nvPr/>
          </p:nvSpPr>
          <p:spPr>
            <a:xfrm>
              <a:off x="1438275" y="2720975"/>
              <a:ext cx="609600" cy="609600"/>
            </a:xfrm>
            <a:custGeom>
              <a:avLst/>
              <a:gdLst/>
              <a:ahLst/>
              <a:cxnLst/>
              <a:rect l="l" t="t" r="r" b="b"/>
              <a:pathLst>
                <a:path w="609600" h="609600">
                  <a:moveTo>
                    <a:pt x="0" y="609600"/>
                  </a:moveTo>
                  <a:lnTo>
                    <a:pt x="609600" y="609600"/>
                  </a:lnTo>
                  <a:lnTo>
                    <a:pt x="609600" y="0"/>
                  </a:lnTo>
                  <a:lnTo>
                    <a:pt x="0" y="0"/>
                  </a:lnTo>
                  <a:lnTo>
                    <a:pt x="0" y="609600"/>
                  </a:lnTo>
                  <a:close/>
                </a:path>
              </a:pathLst>
            </a:custGeom>
            <a:ln w="285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8" name="object 18"/>
          <p:cNvSpPr txBox="1"/>
          <p:nvPr/>
        </p:nvSpPr>
        <p:spPr>
          <a:xfrm>
            <a:off x="535940" y="3280280"/>
            <a:ext cx="7571105" cy="1605915"/>
          </a:xfrm>
          <a:prstGeom prst="rect">
            <a:avLst/>
          </a:prstGeom>
        </p:spPr>
        <p:txBody>
          <a:bodyPr vert="horz" wrap="square" lIns="0" tIns="178435" rIns="0" bIns="0" rtlCol="0">
            <a:spAutoFit/>
          </a:bodyPr>
          <a:lstStyle/>
          <a:p>
            <a:pPr marL="926465">
              <a:lnSpc>
                <a:spcPct val="100000"/>
              </a:lnSpc>
              <a:spcBef>
                <a:spcPts val="1405"/>
              </a:spcBef>
            </a:pPr>
            <a:r>
              <a:rPr sz="2000" dirty="0">
                <a:solidFill>
                  <a:srgbClr val="000099"/>
                </a:solidFill>
                <a:latin typeface="Tahoma" panose="020B0604030504040204"/>
                <a:cs typeface="Tahoma" panose="020B0604030504040204"/>
              </a:rPr>
              <a:t>Head</a:t>
            </a:r>
            <a:endParaRPr sz="2000">
              <a:latin typeface="Tahoma" panose="020B0604030504040204"/>
              <a:cs typeface="Tahoma" panose="020B0604030504040204"/>
            </a:endParaRPr>
          </a:p>
          <a:p>
            <a:pPr marL="12700">
              <a:lnSpc>
                <a:spcPct val="100000"/>
              </a:lnSpc>
              <a:spcBef>
                <a:spcPts val="1810"/>
              </a:spcBef>
            </a:pPr>
            <a:r>
              <a:rPr sz="2800" b="1" spc="-5" dirty="0">
                <a:solidFill>
                  <a:srgbClr val="009900"/>
                </a:solidFill>
                <a:latin typeface="Arial" panose="020B0604020202020204"/>
                <a:cs typeface="Arial" panose="020B0604020202020204"/>
              </a:rPr>
              <a:t>UnSorted Linked list</a:t>
            </a:r>
            <a:r>
              <a:rPr sz="2800" b="1" spc="40" dirty="0">
                <a:solidFill>
                  <a:srgbClr val="009900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2800" b="1" spc="-5" dirty="0">
                <a:solidFill>
                  <a:srgbClr val="009900"/>
                </a:solidFill>
                <a:latin typeface="Arial" panose="020B0604020202020204"/>
                <a:cs typeface="Arial" panose="020B0604020202020204"/>
              </a:rPr>
              <a:t>:</a:t>
            </a:r>
            <a:endParaRPr sz="2800">
              <a:latin typeface="Arial" panose="020B0604020202020204"/>
              <a:cs typeface="Arial" panose="020B0604020202020204"/>
            </a:endParaRPr>
          </a:p>
          <a:p>
            <a:pPr marL="356870">
              <a:lnSpc>
                <a:spcPct val="100000"/>
              </a:lnSpc>
              <a:spcBef>
                <a:spcPts val="330"/>
              </a:spcBef>
            </a:pPr>
            <a:r>
              <a:rPr sz="2700" spc="-5" dirty="0">
                <a:latin typeface="Arial" panose="020B0604020202020204"/>
                <a:cs typeface="Arial" panose="020B0604020202020204"/>
              </a:rPr>
              <a:t>The nodes in </a:t>
            </a:r>
            <a:r>
              <a:rPr sz="2700" dirty="0">
                <a:latin typeface="Arial" panose="020B0604020202020204"/>
                <a:cs typeface="Arial" panose="020B0604020202020204"/>
              </a:rPr>
              <a:t>the lists </a:t>
            </a:r>
            <a:r>
              <a:rPr sz="2700" spc="-5" dirty="0">
                <a:latin typeface="Arial" panose="020B0604020202020204"/>
                <a:cs typeface="Arial" panose="020B0604020202020204"/>
              </a:rPr>
              <a:t>is </a:t>
            </a:r>
            <a:r>
              <a:rPr sz="2700" dirty="0">
                <a:latin typeface="Arial" panose="020B0604020202020204"/>
                <a:cs typeface="Arial" panose="020B0604020202020204"/>
              </a:rPr>
              <a:t>not </a:t>
            </a:r>
            <a:r>
              <a:rPr sz="2700" spc="-5" dirty="0">
                <a:latin typeface="Arial" panose="020B0604020202020204"/>
                <a:cs typeface="Arial" panose="020B0604020202020204"/>
              </a:rPr>
              <a:t>sorted in any</a:t>
            </a:r>
            <a:r>
              <a:rPr sz="2700" spc="25" dirty="0">
                <a:latin typeface="Arial" panose="020B0604020202020204"/>
                <a:cs typeface="Arial" panose="020B0604020202020204"/>
              </a:rPr>
              <a:t> </a:t>
            </a:r>
            <a:r>
              <a:rPr sz="2700" spc="-5" dirty="0">
                <a:latin typeface="Arial" panose="020B0604020202020204"/>
                <a:cs typeface="Arial" panose="020B0604020202020204"/>
              </a:rPr>
              <a:t>order.</a:t>
            </a:r>
            <a:endParaRPr sz="2700">
              <a:latin typeface="Arial" panose="020B0604020202020204"/>
              <a:cs typeface="Arial" panose="020B0604020202020204"/>
            </a:endParaRPr>
          </a:p>
        </p:txBody>
      </p:sp>
      <p:grpSp>
        <p:nvGrpSpPr>
          <p:cNvPr id="19" name="object 19"/>
          <p:cNvGrpSpPr/>
          <p:nvPr/>
        </p:nvGrpSpPr>
        <p:grpSpPr>
          <a:xfrm>
            <a:off x="4471987" y="2713037"/>
            <a:ext cx="638175" cy="638175"/>
            <a:chOff x="4471987" y="2713037"/>
            <a:chExt cx="638175" cy="638175"/>
          </a:xfrm>
        </p:grpSpPr>
        <p:sp>
          <p:nvSpPr>
            <p:cNvPr id="20" name="object 20"/>
            <p:cNvSpPr/>
            <p:nvPr/>
          </p:nvSpPr>
          <p:spPr>
            <a:xfrm>
              <a:off x="4486275" y="2727325"/>
              <a:ext cx="609600" cy="609600"/>
            </a:xfrm>
            <a:custGeom>
              <a:avLst/>
              <a:gdLst/>
              <a:ahLst/>
              <a:cxnLst/>
              <a:rect l="l" t="t" r="r" b="b"/>
              <a:pathLst>
                <a:path w="609600" h="609600">
                  <a:moveTo>
                    <a:pt x="609600" y="0"/>
                  </a:moveTo>
                  <a:lnTo>
                    <a:pt x="0" y="0"/>
                  </a:lnTo>
                  <a:lnTo>
                    <a:pt x="0" y="609600"/>
                  </a:lnTo>
                  <a:lnTo>
                    <a:pt x="609600" y="609600"/>
                  </a:lnTo>
                  <a:lnTo>
                    <a:pt x="609600" y="0"/>
                  </a:lnTo>
                  <a:close/>
                </a:path>
              </a:pathLst>
            </a:custGeom>
            <a:solidFill>
              <a:srgbClr val="D7D7EB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1" name="object 21"/>
            <p:cNvSpPr/>
            <p:nvPr/>
          </p:nvSpPr>
          <p:spPr>
            <a:xfrm>
              <a:off x="4486275" y="2727325"/>
              <a:ext cx="609600" cy="609600"/>
            </a:xfrm>
            <a:custGeom>
              <a:avLst/>
              <a:gdLst/>
              <a:ahLst/>
              <a:cxnLst/>
              <a:rect l="l" t="t" r="r" b="b"/>
              <a:pathLst>
                <a:path w="609600" h="609600">
                  <a:moveTo>
                    <a:pt x="0" y="609600"/>
                  </a:moveTo>
                  <a:lnTo>
                    <a:pt x="609600" y="609600"/>
                  </a:lnTo>
                  <a:lnTo>
                    <a:pt x="609600" y="0"/>
                  </a:lnTo>
                  <a:lnTo>
                    <a:pt x="0" y="0"/>
                  </a:lnTo>
                  <a:lnTo>
                    <a:pt x="0" y="609600"/>
                  </a:lnTo>
                  <a:close/>
                </a:path>
              </a:pathLst>
            </a:custGeom>
            <a:ln w="285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22" name="object 22"/>
          <p:cNvSpPr txBox="1"/>
          <p:nvPr/>
        </p:nvSpPr>
        <p:spPr>
          <a:xfrm>
            <a:off x="4486275" y="2727325"/>
            <a:ext cx="609600" cy="609600"/>
          </a:xfrm>
          <a:prstGeom prst="rect">
            <a:avLst/>
          </a:prstGeom>
          <a:solidFill>
            <a:srgbClr val="D7D7EB"/>
          </a:solidFill>
          <a:ln w="28575">
            <a:solidFill>
              <a:srgbClr val="000000"/>
            </a:solidFill>
          </a:ln>
        </p:spPr>
        <p:txBody>
          <a:bodyPr vert="horz" wrap="square" lIns="0" tIns="181610" rIns="0" bIns="0" rtlCol="0">
            <a:spAutoFit/>
          </a:bodyPr>
          <a:lstStyle/>
          <a:p>
            <a:pPr marR="1270" algn="ctr">
              <a:lnSpc>
                <a:spcPct val="100000"/>
              </a:lnSpc>
              <a:spcBef>
                <a:spcPts val="1430"/>
              </a:spcBef>
            </a:pPr>
            <a:r>
              <a:rPr sz="2000" b="1" dirty="0">
                <a:solidFill>
                  <a:srgbClr val="000099"/>
                </a:solidFill>
                <a:latin typeface="Tahoma" panose="020B0604030504040204"/>
                <a:cs typeface="Tahoma" panose="020B0604030504040204"/>
              </a:rPr>
              <a:t>F</a:t>
            </a:r>
            <a:endParaRPr sz="2000">
              <a:latin typeface="Tahoma" panose="020B0604030504040204"/>
              <a:cs typeface="Tahoma" panose="020B0604030504040204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6315075" y="2727325"/>
            <a:ext cx="609600" cy="609600"/>
          </a:xfrm>
          <a:prstGeom prst="rect">
            <a:avLst/>
          </a:prstGeom>
          <a:solidFill>
            <a:srgbClr val="D7D7EB"/>
          </a:solidFill>
          <a:ln w="28575">
            <a:solidFill>
              <a:srgbClr val="000000"/>
            </a:solidFill>
          </a:ln>
        </p:spPr>
        <p:txBody>
          <a:bodyPr vert="horz" wrap="square" lIns="0" tIns="181610" rIns="0" bIns="0" rtlCol="0">
            <a:spAutoFit/>
          </a:bodyPr>
          <a:lstStyle/>
          <a:p>
            <a:pPr marL="229235">
              <a:lnSpc>
                <a:spcPct val="100000"/>
              </a:lnSpc>
              <a:spcBef>
                <a:spcPts val="1430"/>
              </a:spcBef>
            </a:pPr>
            <a:r>
              <a:rPr sz="2000" b="1" dirty="0">
                <a:solidFill>
                  <a:srgbClr val="000099"/>
                </a:solidFill>
                <a:latin typeface="Tahoma" panose="020B0604030504040204"/>
                <a:cs typeface="Tahoma" panose="020B0604030504040204"/>
              </a:rPr>
              <a:t>K</a:t>
            </a:r>
            <a:endParaRPr sz="2000">
              <a:latin typeface="Tahoma" panose="020B0604030504040204"/>
              <a:cs typeface="Tahoma" panose="020B0604030504040204"/>
            </a:endParaRPr>
          </a:p>
        </p:txBody>
      </p:sp>
      <p:grpSp>
        <p:nvGrpSpPr>
          <p:cNvPr id="24" name="object 24"/>
          <p:cNvGrpSpPr/>
          <p:nvPr/>
        </p:nvGrpSpPr>
        <p:grpSpPr>
          <a:xfrm>
            <a:off x="2643187" y="5151437"/>
            <a:ext cx="1247775" cy="638175"/>
            <a:chOff x="2643187" y="5151437"/>
            <a:chExt cx="1247775" cy="638175"/>
          </a:xfrm>
        </p:grpSpPr>
        <p:sp>
          <p:nvSpPr>
            <p:cNvPr id="25" name="object 25"/>
            <p:cNvSpPr/>
            <p:nvPr/>
          </p:nvSpPr>
          <p:spPr>
            <a:xfrm>
              <a:off x="3267075" y="5165725"/>
              <a:ext cx="609600" cy="609600"/>
            </a:xfrm>
            <a:custGeom>
              <a:avLst/>
              <a:gdLst/>
              <a:ahLst/>
              <a:cxnLst/>
              <a:rect l="l" t="t" r="r" b="b"/>
              <a:pathLst>
                <a:path w="609600" h="609600">
                  <a:moveTo>
                    <a:pt x="609600" y="0"/>
                  </a:moveTo>
                  <a:lnTo>
                    <a:pt x="0" y="0"/>
                  </a:lnTo>
                  <a:lnTo>
                    <a:pt x="0" y="609600"/>
                  </a:lnTo>
                  <a:lnTo>
                    <a:pt x="609600" y="609600"/>
                  </a:lnTo>
                  <a:lnTo>
                    <a:pt x="609600" y="0"/>
                  </a:lnTo>
                  <a:close/>
                </a:path>
              </a:pathLst>
            </a:custGeom>
            <a:solidFill>
              <a:srgbClr val="CCCC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6" name="object 26"/>
            <p:cNvSpPr/>
            <p:nvPr/>
          </p:nvSpPr>
          <p:spPr>
            <a:xfrm>
              <a:off x="3267075" y="5165725"/>
              <a:ext cx="609600" cy="609600"/>
            </a:xfrm>
            <a:custGeom>
              <a:avLst/>
              <a:gdLst/>
              <a:ahLst/>
              <a:cxnLst/>
              <a:rect l="l" t="t" r="r" b="b"/>
              <a:pathLst>
                <a:path w="609600" h="609600">
                  <a:moveTo>
                    <a:pt x="0" y="609600"/>
                  </a:moveTo>
                  <a:lnTo>
                    <a:pt x="609600" y="609600"/>
                  </a:lnTo>
                  <a:lnTo>
                    <a:pt x="609600" y="0"/>
                  </a:lnTo>
                  <a:lnTo>
                    <a:pt x="0" y="0"/>
                  </a:lnTo>
                  <a:lnTo>
                    <a:pt x="0" y="609600"/>
                  </a:lnTo>
                  <a:close/>
                </a:path>
              </a:pathLst>
            </a:custGeom>
            <a:ln w="285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7" name="object 27"/>
            <p:cNvSpPr/>
            <p:nvPr/>
          </p:nvSpPr>
          <p:spPr>
            <a:xfrm>
              <a:off x="2657475" y="5165725"/>
              <a:ext cx="609600" cy="609600"/>
            </a:xfrm>
            <a:custGeom>
              <a:avLst/>
              <a:gdLst/>
              <a:ahLst/>
              <a:cxnLst/>
              <a:rect l="l" t="t" r="r" b="b"/>
              <a:pathLst>
                <a:path w="609600" h="609600">
                  <a:moveTo>
                    <a:pt x="609600" y="0"/>
                  </a:moveTo>
                  <a:lnTo>
                    <a:pt x="0" y="0"/>
                  </a:lnTo>
                  <a:lnTo>
                    <a:pt x="0" y="609600"/>
                  </a:lnTo>
                  <a:lnTo>
                    <a:pt x="609600" y="609600"/>
                  </a:lnTo>
                  <a:lnTo>
                    <a:pt x="609600" y="0"/>
                  </a:lnTo>
                  <a:close/>
                </a:path>
              </a:pathLst>
            </a:custGeom>
            <a:solidFill>
              <a:srgbClr val="D7D7EB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8" name="object 28"/>
            <p:cNvSpPr/>
            <p:nvPr/>
          </p:nvSpPr>
          <p:spPr>
            <a:xfrm>
              <a:off x="2657475" y="5165725"/>
              <a:ext cx="609600" cy="609600"/>
            </a:xfrm>
            <a:custGeom>
              <a:avLst/>
              <a:gdLst/>
              <a:ahLst/>
              <a:cxnLst/>
              <a:rect l="l" t="t" r="r" b="b"/>
              <a:pathLst>
                <a:path w="609600" h="609600">
                  <a:moveTo>
                    <a:pt x="0" y="609600"/>
                  </a:moveTo>
                  <a:lnTo>
                    <a:pt x="609600" y="609600"/>
                  </a:lnTo>
                  <a:lnTo>
                    <a:pt x="609600" y="0"/>
                  </a:lnTo>
                  <a:lnTo>
                    <a:pt x="0" y="0"/>
                  </a:lnTo>
                  <a:lnTo>
                    <a:pt x="0" y="609600"/>
                  </a:lnTo>
                  <a:close/>
                </a:path>
              </a:pathLst>
            </a:custGeom>
            <a:ln w="285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29" name="object 29"/>
          <p:cNvGrpSpPr/>
          <p:nvPr/>
        </p:nvGrpSpPr>
        <p:grpSpPr>
          <a:xfrm>
            <a:off x="4471987" y="5151437"/>
            <a:ext cx="1843405" cy="638175"/>
            <a:chOff x="4471987" y="5151437"/>
            <a:chExt cx="1843405" cy="638175"/>
          </a:xfrm>
        </p:grpSpPr>
        <p:sp>
          <p:nvSpPr>
            <p:cNvPr id="30" name="object 30"/>
            <p:cNvSpPr/>
            <p:nvPr/>
          </p:nvSpPr>
          <p:spPr>
            <a:xfrm>
              <a:off x="5095875" y="5165725"/>
              <a:ext cx="609600" cy="609600"/>
            </a:xfrm>
            <a:custGeom>
              <a:avLst/>
              <a:gdLst/>
              <a:ahLst/>
              <a:cxnLst/>
              <a:rect l="l" t="t" r="r" b="b"/>
              <a:pathLst>
                <a:path w="609600" h="609600">
                  <a:moveTo>
                    <a:pt x="609600" y="0"/>
                  </a:moveTo>
                  <a:lnTo>
                    <a:pt x="0" y="0"/>
                  </a:lnTo>
                  <a:lnTo>
                    <a:pt x="0" y="609600"/>
                  </a:lnTo>
                  <a:lnTo>
                    <a:pt x="609600" y="609600"/>
                  </a:lnTo>
                  <a:lnTo>
                    <a:pt x="609600" y="0"/>
                  </a:lnTo>
                  <a:close/>
                </a:path>
              </a:pathLst>
            </a:custGeom>
            <a:solidFill>
              <a:srgbClr val="CCCC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1" name="object 31"/>
            <p:cNvSpPr/>
            <p:nvPr/>
          </p:nvSpPr>
          <p:spPr>
            <a:xfrm>
              <a:off x="5095875" y="5165725"/>
              <a:ext cx="609600" cy="609600"/>
            </a:xfrm>
            <a:custGeom>
              <a:avLst/>
              <a:gdLst/>
              <a:ahLst/>
              <a:cxnLst/>
              <a:rect l="l" t="t" r="r" b="b"/>
              <a:pathLst>
                <a:path w="609600" h="609600">
                  <a:moveTo>
                    <a:pt x="0" y="609600"/>
                  </a:moveTo>
                  <a:lnTo>
                    <a:pt x="609600" y="609600"/>
                  </a:lnTo>
                  <a:lnTo>
                    <a:pt x="609600" y="0"/>
                  </a:lnTo>
                  <a:lnTo>
                    <a:pt x="0" y="0"/>
                  </a:lnTo>
                  <a:lnTo>
                    <a:pt x="0" y="609600"/>
                  </a:lnTo>
                  <a:close/>
                </a:path>
              </a:pathLst>
            </a:custGeom>
            <a:ln w="285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2" name="object 32"/>
            <p:cNvSpPr/>
            <p:nvPr/>
          </p:nvSpPr>
          <p:spPr>
            <a:xfrm>
              <a:off x="5357749" y="5427599"/>
              <a:ext cx="957580" cy="85725"/>
            </a:xfrm>
            <a:custGeom>
              <a:avLst/>
              <a:gdLst/>
              <a:ahLst/>
              <a:cxnLst/>
              <a:rect l="l" t="t" r="r" b="b"/>
              <a:pathLst>
                <a:path w="957579" h="85725">
                  <a:moveTo>
                    <a:pt x="42925" y="0"/>
                  </a:moveTo>
                  <a:lnTo>
                    <a:pt x="26253" y="3385"/>
                  </a:lnTo>
                  <a:lnTo>
                    <a:pt x="12604" y="12604"/>
                  </a:lnTo>
                  <a:lnTo>
                    <a:pt x="3385" y="26253"/>
                  </a:lnTo>
                  <a:lnTo>
                    <a:pt x="0" y="42925"/>
                  </a:lnTo>
                  <a:lnTo>
                    <a:pt x="3385" y="59578"/>
                  </a:lnTo>
                  <a:lnTo>
                    <a:pt x="12604" y="73183"/>
                  </a:lnTo>
                  <a:lnTo>
                    <a:pt x="26253" y="82359"/>
                  </a:lnTo>
                  <a:lnTo>
                    <a:pt x="42925" y="85725"/>
                  </a:lnTo>
                  <a:lnTo>
                    <a:pt x="59578" y="82359"/>
                  </a:lnTo>
                  <a:lnTo>
                    <a:pt x="73183" y="73183"/>
                  </a:lnTo>
                  <a:lnTo>
                    <a:pt x="82359" y="59578"/>
                  </a:lnTo>
                  <a:lnTo>
                    <a:pt x="82850" y="57150"/>
                  </a:lnTo>
                  <a:lnTo>
                    <a:pt x="42925" y="57150"/>
                  </a:lnTo>
                  <a:lnTo>
                    <a:pt x="42925" y="28575"/>
                  </a:lnTo>
                  <a:lnTo>
                    <a:pt x="82828" y="28575"/>
                  </a:lnTo>
                  <a:lnTo>
                    <a:pt x="82359" y="26253"/>
                  </a:lnTo>
                  <a:lnTo>
                    <a:pt x="73183" y="12604"/>
                  </a:lnTo>
                  <a:lnTo>
                    <a:pt x="59578" y="3385"/>
                  </a:lnTo>
                  <a:lnTo>
                    <a:pt x="42925" y="0"/>
                  </a:lnTo>
                  <a:close/>
                </a:path>
                <a:path w="957579" h="85725">
                  <a:moveTo>
                    <a:pt x="871601" y="0"/>
                  </a:moveTo>
                  <a:lnTo>
                    <a:pt x="871601" y="85725"/>
                  </a:lnTo>
                  <a:lnTo>
                    <a:pt x="928835" y="57150"/>
                  </a:lnTo>
                  <a:lnTo>
                    <a:pt x="885825" y="57150"/>
                  </a:lnTo>
                  <a:lnTo>
                    <a:pt x="885825" y="28575"/>
                  </a:lnTo>
                  <a:lnTo>
                    <a:pt x="928666" y="28575"/>
                  </a:lnTo>
                  <a:lnTo>
                    <a:pt x="871601" y="0"/>
                  </a:lnTo>
                  <a:close/>
                </a:path>
                <a:path w="957579" h="85725">
                  <a:moveTo>
                    <a:pt x="82828" y="28575"/>
                  </a:moveTo>
                  <a:lnTo>
                    <a:pt x="42925" y="28575"/>
                  </a:lnTo>
                  <a:lnTo>
                    <a:pt x="42925" y="57150"/>
                  </a:lnTo>
                  <a:lnTo>
                    <a:pt x="82850" y="57150"/>
                  </a:lnTo>
                  <a:lnTo>
                    <a:pt x="85725" y="42925"/>
                  </a:lnTo>
                  <a:lnTo>
                    <a:pt x="82828" y="28575"/>
                  </a:lnTo>
                  <a:close/>
                </a:path>
                <a:path w="957579" h="85725">
                  <a:moveTo>
                    <a:pt x="871601" y="28575"/>
                  </a:moveTo>
                  <a:lnTo>
                    <a:pt x="82828" y="28575"/>
                  </a:lnTo>
                  <a:lnTo>
                    <a:pt x="85725" y="42925"/>
                  </a:lnTo>
                  <a:lnTo>
                    <a:pt x="82850" y="57150"/>
                  </a:lnTo>
                  <a:lnTo>
                    <a:pt x="871601" y="57150"/>
                  </a:lnTo>
                  <a:lnTo>
                    <a:pt x="871601" y="28575"/>
                  </a:lnTo>
                  <a:close/>
                </a:path>
                <a:path w="957579" h="85725">
                  <a:moveTo>
                    <a:pt x="928666" y="28575"/>
                  </a:moveTo>
                  <a:lnTo>
                    <a:pt x="885825" y="28575"/>
                  </a:lnTo>
                  <a:lnTo>
                    <a:pt x="885825" y="57150"/>
                  </a:lnTo>
                  <a:lnTo>
                    <a:pt x="928835" y="57150"/>
                  </a:lnTo>
                  <a:lnTo>
                    <a:pt x="957326" y="42925"/>
                  </a:lnTo>
                  <a:lnTo>
                    <a:pt x="928666" y="28575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3" name="object 33"/>
            <p:cNvSpPr/>
            <p:nvPr/>
          </p:nvSpPr>
          <p:spPr>
            <a:xfrm>
              <a:off x="4486275" y="5165725"/>
              <a:ext cx="609600" cy="609600"/>
            </a:xfrm>
            <a:custGeom>
              <a:avLst/>
              <a:gdLst/>
              <a:ahLst/>
              <a:cxnLst/>
              <a:rect l="l" t="t" r="r" b="b"/>
              <a:pathLst>
                <a:path w="609600" h="609600">
                  <a:moveTo>
                    <a:pt x="609600" y="0"/>
                  </a:moveTo>
                  <a:lnTo>
                    <a:pt x="0" y="0"/>
                  </a:lnTo>
                  <a:lnTo>
                    <a:pt x="0" y="609600"/>
                  </a:lnTo>
                  <a:lnTo>
                    <a:pt x="609600" y="609600"/>
                  </a:lnTo>
                  <a:lnTo>
                    <a:pt x="609600" y="0"/>
                  </a:lnTo>
                  <a:close/>
                </a:path>
              </a:pathLst>
            </a:custGeom>
            <a:solidFill>
              <a:srgbClr val="D7D7EB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4" name="object 34"/>
            <p:cNvSpPr/>
            <p:nvPr/>
          </p:nvSpPr>
          <p:spPr>
            <a:xfrm>
              <a:off x="4486275" y="5165725"/>
              <a:ext cx="609600" cy="609600"/>
            </a:xfrm>
            <a:custGeom>
              <a:avLst/>
              <a:gdLst/>
              <a:ahLst/>
              <a:cxnLst/>
              <a:rect l="l" t="t" r="r" b="b"/>
              <a:pathLst>
                <a:path w="609600" h="609600">
                  <a:moveTo>
                    <a:pt x="0" y="609600"/>
                  </a:moveTo>
                  <a:lnTo>
                    <a:pt x="609600" y="609600"/>
                  </a:lnTo>
                  <a:lnTo>
                    <a:pt x="609600" y="0"/>
                  </a:lnTo>
                  <a:lnTo>
                    <a:pt x="0" y="0"/>
                  </a:lnTo>
                  <a:lnTo>
                    <a:pt x="0" y="609600"/>
                  </a:lnTo>
                  <a:close/>
                </a:path>
              </a:pathLst>
            </a:custGeom>
            <a:ln w="285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35" name="object 35"/>
          <p:cNvSpPr txBox="1"/>
          <p:nvPr/>
        </p:nvSpPr>
        <p:spPr>
          <a:xfrm>
            <a:off x="2657475" y="5165725"/>
            <a:ext cx="609600" cy="609600"/>
          </a:xfrm>
          <a:prstGeom prst="rect">
            <a:avLst/>
          </a:prstGeom>
          <a:ln w="28575">
            <a:solidFill>
              <a:srgbClr val="000000"/>
            </a:solidFill>
          </a:ln>
        </p:spPr>
        <p:txBody>
          <a:bodyPr vert="horz" wrap="square" lIns="0" tIns="182245" rIns="0" bIns="0" rtlCol="0">
            <a:spAutoFit/>
          </a:bodyPr>
          <a:lstStyle/>
          <a:p>
            <a:pPr marL="225425">
              <a:lnSpc>
                <a:spcPct val="100000"/>
              </a:lnSpc>
              <a:spcBef>
                <a:spcPts val="1435"/>
              </a:spcBef>
            </a:pPr>
            <a:r>
              <a:rPr sz="2000" b="1" dirty="0">
                <a:solidFill>
                  <a:srgbClr val="000099"/>
                </a:solidFill>
                <a:latin typeface="Tahoma" panose="020B0604030504040204"/>
                <a:cs typeface="Tahoma" panose="020B0604030504040204"/>
              </a:rPr>
              <a:t>W</a:t>
            </a:r>
            <a:endParaRPr sz="2000">
              <a:latin typeface="Tahoma" panose="020B0604030504040204"/>
              <a:cs typeface="Tahoma" panose="020B0604030504040204"/>
            </a:endParaRPr>
          </a:p>
        </p:txBody>
      </p:sp>
      <p:sp>
        <p:nvSpPr>
          <p:cNvPr id="36" name="object 36"/>
          <p:cNvSpPr txBox="1"/>
          <p:nvPr/>
        </p:nvSpPr>
        <p:spPr>
          <a:xfrm>
            <a:off x="6924675" y="5165725"/>
            <a:ext cx="609600" cy="609600"/>
          </a:xfrm>
          <a:prstGeom prst="rect">
            <a:avLst/>
          </a:prstGeom>
          <a:solidFill>
            <a:srgbClr val="CCCC00"/>
          </a:solidFill>
          <a:ln w="28575">
            <a:solidFill>
              <a:srgbClr val="000000"/>
            </a:solidFill>
          </a:ln>
        </p:spPr>
        <p:txBody>
          <a:bodyPr vert="horz" wrap="square" lIns="0" tIns="146685" rIns="0" bIns="0" rtlCol="0">
            <a:spAutoFit/>
          </a:bodyPr>
          <a:lstStyle/>
          <a:p>
            <a:pPr marL="36195" algn="ctr">
              <a:lnSpc>
                <a:spcPct val="100000"/>
              </a:lnSpc>
              <a:spcBef>
                <a:spcPts val="1155"/>
              </a:spcBef>
            </a:pPr>
            <a:r>
              <a:rPr sz="2000" b="1" dirty="0">
                <a:latin typeface="Webdings" panose="05030102010509060703"/>
                <a:cs typeface="Webdings" panose="05030102010509060703"/>
              </a:rPr>
              <a:t></a:t>
            </a:r>
            <a:endParaRPr sz="2000">
              <a:latin typeface="Webdings" panose="05030102010509060703"/>
              <a:cs typeface="Webdings" panose="05030102010509060703"/>
            </a:endParaRPr>
          </a:p>
        </p:txBody>
      </p:sp>
      <p:grpSp>
        <p:nvGrpSpPr>
          <p:cNvPr id="37" name="object 37"/>
          <p:cNvGrpSpPr/>
          <p:nvPr/>
        </p:nvGrpSpPr>
        <p:grpSpPr>
          <a:xfrm>
            <a:off x="1423987" y="5145087"/>
            <a:ext cx="638175" cy="638175"/>
            <a:chOff x="1423987" y="5145087"/>
            <a:chExt cx="638175" cy="638175"/>
          </a:xfrm>
        </p:grpSpPr>
        <p:sp>
          <p:nvSpPr>
            <p:cNvPr id="38" name="object 38"/>
            <p:cNvSpPr/>
            <p:nvPr/>
          </p:nvSpPr>
          <p:spPr>
            <a:xfrm>
              <a:off x="1438275" y="5159375"/>
              <a:ext cx="609600" cy="609600"/>
            </a:xfrm>
            <a:custGeom>
              <a:avLst/>
              <a:gdLst/>
              <a:ahLst/>
              <a:cxnLst/>
              <a:rect l="l" t="t" r="r" b="b"/>
              <a:pathLst>
                <a:path w="609600" h="609600">
                  <a:moveTo>
                    <a:pt x="609600" y="0"/>
                  </a:moveTo>
                  <a:lnTo>
                    <a:pt x="0" y="0"/>
                  </a:lnTo>
                  <a:lnTo>
                    <a:pt x="0" y="609600"/>
                  </a:lnTo>
                  <a:lnTo>
                    <a:pt x="609600" y="609600"/>
                  </a:lnTo>
                  <a:lnTo>
                    <a:pt x="609600" y="0"/>
                  </a:lnTo>
                  <a:close/>
                </a:path>
              </a:pathLst>
            </a:custGeom>
            <a:solidFill>
              <a:srgbClr val="CCCC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9" name="object 39"/>
            <p:cNvSpPr/>
            <p:nvPr/>
          </p:nvSpPr>
          <p:spPr>
            <a:xfrm>
              <a:off x="1438275" y="5159375"/>
              <a:ext cx="609600" cy="609600"/>
            </a:xfrm>
            <a:custGeom>
              <a:avLst/>
              <a:gdLst/>
              <a:ahLst/>
              <a:cxnLst/>
              <a:rect l="l" t="t" r="r" b="b"/>
              <a:pathLst>
                <a:path w="609600" h="609600">
                  <a:moveTo>
                    <a:pt x="0" y="609600"/>
                  </a:moveTo>
                  <a:lnTo>
                    <a:pt x="609600" y="609600"/>
                  </a:lnTo>
                  <a:lnTo>
                    <a:pt x="609600" y="0"/>
                  </a:lnTo>
                  <a:lnTo>
                    <a:pt x="0" y="0"/>
                  </a:lnTo>
                  <a:lnTo>
                    <a:pt x="0" y="609600"/>
                  </a:lnTo>
                  <a:close/>
                </a:path>
              </a:pathLst>
            </a:custGeom>
            <a:ln w="285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40" name="object 40"/>
          <p:cNvSpPr txBox="1"/>
          <p:nvPr/>
        </p:nvSpPr>
        <p:spPr>
          <a:xfrm>
            <a:off x="1449705" y="5884570"/>
            <a:ext cx="606425" cy="330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spc="-5" dirty="0">
                <a:solidFill>
                  <a:srgbClr val="000099"/>
                </a:solidFill>
                <a:latin typeface="Tahoma" panose="020B0604030504040204"/>
                <a:cs typeface="Tahoma" panose="020B0604030504040204"/>
              </a:rPr>
              <a:t>He</a:t>
            </a:r>
            <a:r>
              <a:rPr sz="2000" spc="5" dirty="0">
                <a:solidFill>
                  <a:srgbClr val="000099"/>
                </a:solidFill>
                <a:latin typeface="Tahoma" panose="020B0604030504040204"/>
                <a:cs typeface="Tahoma" panose="020B0604030504040204"/>
              </a:rPr>
              <a:t>a</a:t>
            </a:r>
            <a:r>
              <a:rPr sz="2000" dirty="0">
                <a:solidFill>
                  <a:srgbClr val="000099"/>
                </a:solidFill>
                <a:latin typeface="Tahoma" panose="020B0604030504040204"/>
                <a:cs typeface="Tahoma" panose="020B0604030504040204"/>
              </a:rPr>
              <a:t>d</a:t>
            </a:r>
            <a:endParaRPr sz="2000">
              <a:latin typeface="Tahoma" panose="020B0604030504040204"/>
              <a:cs typeface="Tahoma" panose="020B0604030504040204"/>
            </a:endParaRPr>
          </a:p>
        </p:txBody>
      </p:sp>
      <p:sp>
        <p:nvSpPr>
          <p:cNvPr id="41" name="object 41"/>
          <p:cNvSpPr txBox="1"/>
          <p:nvPr/>
        </p:nvSpPr>
        <p:spPr>
          <a:xfrm>
            <a:off x="4486275" y="5165725"/>
            <a:ext cx="609600" cy="609600"/>
          </a:xfrm>
          <a:prstGeom prst="rect">
            <a:avLst/>
          </a:prstGeom>
          <a:solidFill>
            <a:srgbClr val="D7D7EB"/>
          </a:solidFill>
          <a:ln w="28575">
            <a:solidFill>
              <a:srgbClr val="000000"/>
            </a:solidFill>
          </a:ln>
        </p:spPr>
        <p:txBody>
          <a:bodyPr vert="horz" wrap="square" lIns="0" tIns="182245" rIns="0" bIns="0" rtlCol="0">
            <a:spAutoFit/>
          </a:bodyPr>
          <a:lstStyle/>
          <a:p>
            <a:pPr marL="227330">
              <a:lnSpc>
                <a:spcPct val="100000"/>
              </a:lnSpc>
              <a:spcBef>
                <a:spcPts val="1435"/>
              </a:spcBef>
            </a:pPr>
            <a:r>
              <a:rPr sz="2000" b="1" dirty="0">
                <a:solidFill>
                  <a:srgbClr val="000099"/>
                </a:solidFill>
                <a:latin typeface="Tahoma" panose="020B0604030504040204"/>
                <a:cs typeface="Tahoma" panose="020B0604030504040204"/>
              </a:rPr>
              <a:t>M</a:t>
            </a:r>
            <a:endParaRPr sz="2000">
              <a:latin typeface="Tahoma" panose="020B0604030504040204"/>
              <a:cs typeface="Tahoma" panose="020B0604030504040204"/>
            </a:endParaRPr>
          </a:p>
        </p:txBody>
      </p:sp>
      <p:sp>
        <p:nvSpPr>
          <p:cNvPr id="42" name="object 42"/>
          <p:cNvSpPr txBox="1"/>
          <p:nvPr/>
        </p:nvSpPr>
        <p:spPr>
          <a:xfrm>
            <a:off x="6315075" y="5165725"/>
            <a:ext cx="609600" cy="609600"/>
          </a:xfrm>
          <a:prstGeom prst="rect">
            <a:avLst/>
          </a:prstGeom>
          <a:solidFill>
            <a:srgbClr val="D7D7EB"/>
          </a:solidFill>
          <a:ln w="28575">
            <a:solidFill>
              <a:srgbClr val="000000"/>
            </a:solidFill>
          </a:ln>
        </p:spPr>
        <p:txBody>
          <a:bodyPr vert="horz" wrap="square" lIns="0" tIns="182245" rIns="0" bIns="0" rtlCol="0">
            <a:spAutoFit/>
          </a:bodyPr>
          <a:lstStyle/>
          <a:p>
            <a:pPr marL="16510" algn="ctr">
              <a:lnSpc>
                <a:spcPct val="100000"/>
              </a:lnSpc>
              <a:spcBef>
                <a:spcPts val="1435"/>
              </a:spcBef>
            </a:pPr>
            <a:r>
              <a:rPr sz="2000" b="1" dirty="0">
                <a:solidFill>
                  <a:srgbClr val="000099"/>
                </a:solidFill>
                <a:latin typeface="Tahoma" panose="020B0604030504040204"/>
                <a:cs typeface="Tahoma" panose="020B0604030504040204"/>
              </a:rPr>
              <a:t>P</a:t>
            </a:r>
            <a:endParaRPr sz="2000">
              <a:latin typeface="Tahoma" panose="020B0604030504040204"/>
              <a:cs typeface="Tahoma" panose="020B0604030504040204"/>
            </a:endParaRPr>
          </a:p>
        </p:txBody>
      </p:sp>
      <p:sp>
        <p:nvSpPr>
          <p:cNvPr id="43" name="object 43"/>
          <p:cNvSpPr/>
          <p:nvPr/>
        </p:nvSpPr>
        <p:spPr>
          <a:xfrm>
            <a:off x="3538473" y="3005073"/>
            <a:ext cx="957580" cy="85725"/>
          </a:xfrm>
          <a:custGeom>
            <a:avLst/>
            <a:gdLst/>
            <a:ahLst/>
            <a:cxnLst/>
            <a:rect l="l" t="t" r="r" b="b"/>
            <a:pathLst>
              <a:path w="957579" h="85725">
                <a:moveTo>
                  <a:pt x="42925" y="0"/>
                </a:moveTo>
                <a:lnTo>
                  <a:pt x="26253" y="3385"/>
                </a:lnTo>
                <a:lnTo>
                  <a:pt x="12604" y="12604"/>
                </a:lnTo>
                <a:lnTo>
                  <a:pt x="3385" y="26253"/>
                </a:lnTo>
                <a:lnTo>
                  <a:pt x="0" y="42925"/>
                </a:lnTo>
                <a:lnTo>
                  <a:pt x="3385" y="59578"/>
                </a:lnTo>
                <a:lnTo>
                  <a:pt x="12604" y="73183"/>
                </a:lnTo>
                <a:lnTo>
                  <a:pt x="26253" y="82359"/>
                </a:lnTo>
                <a:lnTo>
                  <a:pt x="42925" y="85725"/>
                </a:lnTo>
                <a:lnTo>
                  <a:pt x="59578" y="82359"/>
                </a:lnTo>
                <a:lnTo>
                  <a:pt x="73183" y="73183"/>
                </a:lnTo>
                <a:lnTo>
                  <a:pt x="82359" y="59578"/>
                </a:lnTo>
                <a:lnTo>
                  <a:pt x="82850" y="57150"/>
                </a:lnTo>
                <a:lnTo>
                  <a:pt x="42925" y="57150"/>
                </a:lnTo>
                <a:lnTo>
                  <a:pt x="42925" y="28575"/>
                </a:lnTo>
                <a:lnTo>
                  <a:pt x="82828" y="28575"/>
                </a:lnTo>
                <a:lnTo>
                  <a:pt x="82359" y="26253"/>
                </a:lnTo>
                <a:lnTo>
                  <a:pt x="73183" y="12604"/>
                </a:lnTo>
                <a:lnTo>
                  <a:pt x="59578" y="3385"/>
                </a:lnTo>
                <a:lnTo>
                  <a:pt x="42925" y="0"/>
                </a:lnTo>
                <a:close/>
              </a:path>
              <a:path w="957579" h="85725">
                <a:moveTo>
                  <a:pt x="871601" y="0"/>
                </a:moveTo>
                <a:lnTo>
                  <a:pt x="871601" y="85725"/>
                </a:lnTo>
                <a:lnTo>
                  <a:pt x="928835" y="57150"/>
                </a:lnTo>
                <a:lnTo>
                  <a:pt x="885825" y="57150"/>
                </a:lnTo>
                <a:lnTo>
                  <a:pt x="885825" y="28575"/>
                </a:lnTo>
                <a:lnTo>
                  <a:pt x="928666" y="28575"/>
                </a:lnTo>
                <a:lnTo>
                  <a:pt x="871601" y="0"/>
                </a:lnTo>
                <a:close/>
              </a:path>
              <a:path w="957579" h="85725">
                <a:moveTo>
                  <a:pt x="82828" y="28575"/>
                </a:moveTo>
                <a:lnTo>
                  <a:pt x="42925" y="28575"/>
                </a:lnTo>
                <a:lnTo>
                  <a:pt x="42925" y="57150"/>
                </a:lnTo>
                <a:lnTo>
                  <a:pt x="82850" y="57150"/>
                </a:lnTo>
                <a:lnTo>
                  <a:pt x="85725" y="42925"/>
                </a:lnTo>
                <a:lnTo>
                  <a:pt x="82828" y="28575"/>
                </a:lnTo>
                <a:close/>
              </a:path>
              <a:path w="957579" h="85725">
                <a:moveTo>
                  <a:pt x="871601" y="28575"/>
                </a:moveTo>
                <a:lnTo>
                  <a:pt x="82828" y="28575"/>
                </a:lnTo>
                <a:lnTo>
                  <a:pt x="85725" y="42925"/>
                </a:lnTo>
                <a:lnTo>
                  <a:pt x="82850" y="57150"/>
                </a:lnTo>
                <a:lnTo>
                  <a:pt x="871601" y="57150"/>
                </a:lnTo>
                <a:lnTo>
                  <a:pt x="871601" y="28575"/>
                </a:lnTo>
                <a:close/>
              </a:path>
              <a:path w="957579" h="85725">
                <a:moveTo>
                  <a:pt x="928666" y="28575"/>
                </a:moveTo>
                <a:lnTo>
                  <a:pt x="885825" y="28575"/>
                </a:lnTo>
                <a:lnTo>
                  <a:pt x="885825" y="57150"/>
                </a:lnTo>
                <a:lnTo>
                  <a:pt x="928835" y="57150"/>
                </a:lnTo>
                <a:lnTo>
                  <a:pt x="957326" y="42925"/>
                </a:lnTo>
                <a:lnTo>
                  <a:pt x="928666" y="28575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4" name="object 44"/>
          <p:cNvSpPr/>
          <p:nvPr/>
        </p:nvSpPr>
        <p:spPr>
          <a:xfrm>
            <a:off x="1709673" y="3005073"/>
            <a:ext cx="957580" cy="85725"/>
          </a:xfrm>
          <a:custGeom>
            <a:avLst/>
            <a:gdLst/>
            <a:ahLst/>
            <a:cxnLst/>
            <a:rect l="l" t="t" r="r" b="b"/>
            <a:pathLst>
              <a:path w="957580" h="85725">
                <a:moveTo>
                  <a:pt x="42925" y="0"/>
                </a:moveTo>
                <a:lnTo>
                  <a:pt x="26253" y="3385"/>
                </a:lnTo>
                <a:lnTo>
                  <a:pt x="12604" y="12604"/>
                </a:lnTo>
                <a:lnTo>
                  <a:pt x="3385" y="26253"/>
                </a:lnTo>
                <a:lnTo>
                  <a:pt x="0" y="42925"/>
                </a:lnTo>
                <a:lnTo>
                  <a:pt x="3385" y="59578"/>
                </a:lnTo>
                <a:lnTo>
                  <a:pt x="12604" y="73183"/>
                </a:lnTo>
                <a:lnTo>
                  <a:pt x="26253" y="82359"/>
                </a:lnTo>
                <a:lnTo>
                  <a:pt x="42925" y="85725"/>
                </a:lnTo>
                <a:lnTo>
                  <a:pt x="59578" y="82359"/>
                </a:lnTo>
                <a:lnTo>
                  <a:pt x="73183" y="73183"/>
                </a:lnTo>
                <a:lnTo>
                  <a:pt x="82359" y="59578"/>
                </a:lnTo>
                <a:lnTo>
                  <a:pt x="82850" y="57150"/>
                </a:lnTo>
                <a:lnTo>
                  <a:pt x="42925" y="57150"/>
                </a:lnTo>
                <a:lnTo>
                  <a:pt x="42925" y="28575"/>
                </a:lnTo>
                <a:lnTo>
                  <a:pt x="82828" y="28575"/>
                </a:lnTo>
                <a:lnTo>
                  <a:pt x="82359" y="26253"/>
                </a:lnTo>
                <a:lnTo>
                  <a:pt x="73183" y="12604"/>
                </a:lnTo>
                <a:lnTo>
                  <a:pt x="59578" y="3385"/>
                </a:lnTo>
                <a:lnTo>
                  <a:pt x="42925" y="0"/>
                </a:lnTo>
                <a:close/>
              </a:path>
              <a:path w="957580" h="85725">
                <a:moveTo>
                  <a:pt x="871601" y="0"/>
                </a:moveTo>
                <a:lnTo>
                  <a:pt x="871601" y="85725"/>
                </a:lnTo>
                <a:lnTo>
                  <a:pt x="928835" y="57150"/>
                </a:lnTo>
                <a:lnTo>
                  <a:pt x="885825" y="57150"/>
                </a:lnTo>
                <a:lnTo>
                  <a:pt x="885825" y="28575"/>
                </a:lnTo>
                <a:lnTo>
                  <a:pt x="928666" y="28575"/>
                </a:lnTo>
                <a:lnTo>
                  <a:pt x="871601" y="0"/>
                </a:lnTo>
                <a:close/>
              </a:path>
              <a:path w="957580" h="85725">
                <a:moveTo>
                  <a:pt x="82828" y="28575"/>
                </a:moveTo>
                <a:lnTo>
                  <a:pt x="42925" y="28575"/>
                </a:lnTo>
                <a:lnTo>
                  <a:pt x="42925" y="57150"/>
                </a:lnTo>
                <a:lnTo>
                  <a:pt x="82850" y="57150"/>
                </a:lnTo>
                <a:lnTo>
                  <a:pt x="85725" y="42925"/>
                </a:lnTo>
                <a:lnTo>
                  <a:pt x="82828" y="28575"/>
                </a:lnTo>
                <a:close/>
              </a:path>
              <a:path w="957580" h="85725">
                <a:moveTo>
                  <a:pt x="871601" y="28575"/>
                </a:moveTo>
                <a:lnTo>
                  <a:pt x="82828" y="28575"/>
                </a:lnTo>
                <a:lnTo>
                  <a:pt x="85725" y="42925"/>
                </a:lnTo>
                <a:lnTo>
                  <a:pt x="82850" y="57150"/>
                </a:lnTo>
                <a:lnTo>
                  <a:pt x="871601" y="57150"/>
                </a:lnTo>
                <a:lnTo>
                  <a:pt x="871601" y="28575"/>
                </a:lnTo>
                <a:close/>
              </a:path>
              <a:path w="957580" h="85725">
                <a:moveTo>
                  <a:pt x="928666" y="28575"/>
                </a:moveTo>
                <a:lnTo>
                  <a:pt x="885825" y="28575"/>
                </a:lnTo>
                <a:lnTo>
                  <a:pt x="885825" y="57150"/>
                </a:lnTo>
                <a:lnTo>
                  <a:pt x="928835" y="57150"/>
                </a:lnTo>
                <a:lnTo>
                  <a:pt x="957326" y="42925"/>
                </a:lnTo>
                <a:lnTo>
                  <a:pt x="928666" y="28575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5" name="object 45"/>
          <p:cNvSpPr/>
          <p:nvPr/>
        </p:nvSpPr>
        <p:spPr>
          <a:xfrm>
            <a:off x="1785873" y="5443473"/>
            <a:ext cx="957580" cy="86360"/>
          </a:xfrm>
          <a:custGeom>
            <a:avLst/>
            <a:gdLst/>
            <a:ahLst/>
            <a:cxnLst/>
            <a:rect l="l" t="t" r="r" b="b"/>
            <a:pathLst>
              <a:path w="957580" h="86360">
                <a:moveTo>
                  <a:pt x="42925" y="126"/>
                </a:moveTo>
                <a:lnTo>
                  <a:pt x="26253" y="3492"/>
                </a:lnTo>
                <a:lnTo>
                  <a:pt x="12604" y="12668"/>
                </a:lnTo>
                <a:lnTo>
                  <a:pt x="3385" y="26273"/>
                </a:lnTo>
                <a:lnTo>
                  <a:pt x="0" y="42925"/>
                </a:lnTo>
                <a:lnTo>
                  <a:pt x="3385" y="59598"/>
                </a:lnTo>
                <a:lnTo>
                  <a:pt x="12604" y="73247"/>
                </a:lnTo>
                <a:lnTo>
                  <a:pt x="26253" y="82466"/>
                </a:lnTo>
                <a:lnTo>
                  <a:pt x="42925" y="85851"/>
                </a:lnTo>
                <a:lnTo>
                  <a:pt x="59578" y="82466"/>
                </a:lnTo>
                <a:lnTo>
                  <a:pt x="73183" y="73247"/>
                </a:lnTo>
                <a:lnTo>
                  <a:pt x="82359" y="59598"/>
                </a:lnTo>
                <a:lnTo>
                  <a:pt x="82828" y="57276"/>
                </a:lnTo>
                <a:lnTo>
                  <a:pt x="42925" y="57276"/>
                </a:lnTo>
                <a:lnTo>
                  <a:pt x="42925" y="28701"/>
                </a:lnTo>
                <a:lnTo>
                  <a:pt x="82849" y="28695"/>
                </a:lnTo>
                <a:lnTo>
                  <a:pt x="82359" y="26273"/>
                </a:lnTo>
                <a:lnTo>
                  <a:pt x="73183" y="12668"/>
                </a:lnTo>
                <a:lnTo>
                  <a:pt x="59578" y="3492"/>
                </a:lnTo>
                <a:lnTo>
                  <a:pt x="42925" y="126"/>
                </a:lnTo>
                <a:close/>
              </a:path>
              <a:path w="957580" h="86360">
                <a:moveTo>
                  <a:pt x="928666" y="28575"/>
                </a:moveTo>
                <a:lnTo>
                  <a:pt x="885825" y="28575"/>
                </a:lnTo>
                <a:lnTo>
                  <a:pt x="885825" y="57150"/>
                </a:lnTo>
                <a:lnTo>
                  <a:pt x="871601" y="57152"/>
                </a:lnTo>
                <a:lnTo>
                  <a:pt x="871601" y="85725"/>
                </a:lnTo>
                <a:lnTo>
                  <a:pt x="957326" y="42925"/>
                </a:lnTo>
                <a:lnTo>
                  <a:pt x="928666" y="28575"/>
                </a:lnTo>
                <a:close/>
              </a:path>
              <a:path w="957580" h="86360">
                <a:moveTo>
                  <a:pt x="82849" y="28695"/>
                </a:moveTo>
                <a:lnTo>
                  <a:pt x="42925" y="28701"/>
                </a:lnTo>
                <a:lnTo>
                  <a:pt x="42925" y="57276"/>
                </a:lnTo>
                <a:lnTo>
                  <a:pt x="82829" y="57270"/>
                </a:lnTo>
                <a:lnTo>
                  <a:pt x="85725" y="42925"/>
                </a:lnTo>
                <a:lnTo>
                  <a:pt x="82849" y="28695"/>
                </a:lnTo>
                <a:close/>
              </a:path>
              <a:path w="957580" h="86360">
                <a:moveTo>
                  <a:pt x="871601" y="28577"/>
                </a:moveTo>
                <a:lnTo>
                  <a:pt x="82849" y="28695"/>
                </a:lnTo>
                <a:lnTo>
                  <a:pt x="85725" y="42925"/>
                </a:lnTo>
                <a:lnTo>
                  <a:pt x="82829" y="57270"/>
                </a:lnTo>
                <a:lnTo>
                  <a:pt x="871601" y="57152"/>
                </a:lnTo>
                <a:lnTo>
                  <a:pt x="871601" y="28577"/>
                </a:lnTo>
                <a:close/>
              </a:path>
              <a:path w="957580" h="86360">
                <a:moveTo>
                  <a:pt x="885825" y="28575"/>
                </a:moveTo>
                <a:lnTo>
                  <a:pt x="871601" y="28577"/>
                </a:lnTo>
                <a:lnTo>
                  <a:pt x="871601" y="57152"/>
                </a:lnTo>
                <a:lnTo>
                  <a:pt x="885825" y="57150"/>
                </a:lnTo>
                <a:lnTo>
                  <a:pt x="885825" y="28575"/>
                </a:lnTo>
                <a:close/>
              </a:path>
              <a:path w="957580" h="86360">
                <a:moveTo>
                  <a:pt x="871601" y="0"/>
                </a:moveTo>
                <a:lnTo>
                  <a:pt x="871601" y="28577"/>
                </a:lnTo>
                <a:lnTo>
                  <a:pt x="928666" y="28575"/>
                </a:lnTo>
                <a:lnTo>
                  <a:pt x="871601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6" name="object 46"/>
          <p:cNvSpPr/>
          <p:nvPr/>
        </p:nvSpPr>
        <p:spPr>
          <a:xfrm>
            <a:off x="3538473" y="5443473"/>
            <a:ext cx="957580" cy="86360"/>
          </a:xfrm>
          <a:custGeom>
            <a:avLst/>
            <a:gdLst/>
            <a:ahLst/>
            <a:cxnLst/>
            <a:rect l="l" t="t" r="r" b="b"/>
            <a:pathLst>
              <a:path w="957579" h="86360">
                <a:moveTo>
                  <a:pt x="42925" y="126"/>
                </a:moveTo>
                <a:lnTo>
                  <a:pt x="26253" y="3492"/>
                </a:lnTo>
                <a:lnTo>
                  <a:pt x="12604" y="12668"/>
                </a:lnTo>
                <a:lnTo>
                  <a:pt x="3385" y="26273"/>
                </a:lnTo>
                <a:lnTo>
                  <a:pt x="0" y="42925"/>
                </a:lnTo>
                <a:lnTo>
                  <a:pt x="3385" y="59598"/>
                </a:lnTo>
                <a:lnTo>
                  <a:pt x="12604" y="73247"/>
                </a:lnTo>
                <a:lnTo>
                  <a:pt x="26253" y="82466"/>
                </a:lnTo>
                <a:lnTo>
                  <a:pt x="42925" y="85851"/>
                </a:lnTo>
                <a:lnTo>
                  <a:pt x="59578" y="82466"/>
                </a:lnTo>
                <a:lnTo>
                  <a:pt x="73183" y="73247"/>
                </a:lnTo>
                <a:lnTo>
                  <a:pt x="82359" y="59598"/>
                </a:lnTo>
                <a:lnTo>
                  <a:pt x="82828" y="57276"/>
                </a:lnTo>
                <a:lnTo>
                  <a:pt x="42925" y="57276"/>
                </a:lnTo>
                <a:lnTo>
                  <a:pt x="42925" y="28701"/>
                </a:lnTo>
                <a:lnTo>
                  <a:pt x="82849" y="28695"/>
                </a:lnTo>
                <a:lnTo>
                  <a:pt x="82359" y="26273"/>
                </a:lnTo>
                <a:lnTo>
                  <a:pt x="73183" y="12668"/>
                </a:lnTo>
                <a:lnTo>
                  <a:pt x="59578" y="3492"/>
                </a:lnTo>
                <a:lnTo>
                  <a:pt x="42925" y="126"/>
                </a:lnTo>
                <a:close/>
              </a:path>
              <a:path w="957579" h="86360">
                <a:moveTo>
                  <a:pt x="928666" y="28575"/>
                </a:moveTo>
                <a:lnTo>
                  <a:pt x="885825" y="28575"/>
                </a:lnTo>
                <a:lnTo>
                  <a:pt x="885825" y="57150"/>
                </a:lnTo>
                <a:lnTo>
                  <a:pt x="871601" y="57152"/>
                </a:lnTo>
                <a:lnTo>
                  <a:pt x="871601" y="85725"/>
                </a:lnTo>
                <a:lnTo>
                  <a:pt x="957326" y="42925"/>
                </a:lnTo>
                <a:lnTo>
                  <a:pt x="928666" y="28575"/>
                </a:lnTo>
                <a:close/>
              </a:path>
              <a:path w="957579" h="86360">
                <a:moveTo>
                  <a:pt x="82849" y="28695"/>
                </a:moveTo>
                <a:lnTo>
                  <a:pt x="42925" y="28701"/>
                </a:lnTo>
                <a:lnTo>
                  <a:pt x="42925" y="57276"/>
                </a:lnTo>
                <a:lnTo>
                  <a:pt x="82829" y="57270"/>
                </a:lnTo>
                <a:lnTo>
                  <a:pt x="85725" y="42925"/>
                </a:lnTo>
                <a:lnTo>
                  <a:pt x="82849" y="28695"/>
                </a:lnTo>
                <a:close/>
              </a:path>
              <a:path w="957579" h="86360">
                <a:moveTo>
                  <a:pt x="871601" y="28577"/>
                </a:moveTo>
                <a:lnTo>
                  <a:pt x="82849" y="28695"/>
                </a:lnTo>
                <a:lnTo>
                  <a:pt x="85725" y="42925"/>
                </a:lnTo>
                <a:lnTo>
                  <a:pt x="82829" y="57270"/>
                </a:lnTo>
                <a:lnTo>
                  <a:pt x="871601" y="57152"/>
                </a:lnTo>
                <a:lnTo>
                  <a:pt x="871601" y="28577"/>
                </a:lnTo>
                <a:close/>
              </a:path>
              <a:path w="957579" h="86360">
                <a:moveTo>
                  <a:pt x="885825" y="28575"/>
                </a:moveTo>
                <a:lnTo>
                  <a:pt x="871601" y="28577"/>
                </a:lnTo>
                <a:lnTo>
                  <a:pt x="871601" y="57152"/>
                </a:lnTo>
                <a:lnTo>
                  <a:pt x="885825" y="57150"/>
                </a:lnTo>
                <a:lnTo>
                  <a:pt x="885825" y="28575"/>
                </a:lnTo>
                <a:close/>
              </a:path>
              <a:path w="957579" h="86360">
                <a:moveTo>
                  <a:pt x="871601" y="0"/>
                </a:moveTo>
                <a:lnTo>
                  <a:pt x="871601" y="28577"/>
                </a:lnTo>
                <a:lnTo>
                  <a:pt x="928666" y="28575"/>
                </a:lnTo>
                <a:lnTo>
                  <a:pt x="871601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8" name="object 48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ct val="100000"/>
              </a:lnSpc>
            </a:pPr>
            <a:fld id="{81D60167-4931-47E6-BA6A-407CBD079E47}" type="slidenum">
              <a:rPr spc="-5" dirty="0"/>
            </a:fld>
            <a:endParaRPr spc="-5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object 34"/>
          <p:cNvSpPr txBox="1">
            <a:spLocks noGrp="1"/>
          </p:cNvSpPr>
          <p:nvPr>
            <p:ph type="title"/>
          </p:nvPr>
        </p:nvSpPr>
        <p:spPr>
          <a:xfrm>
            <a:off x="801116" y="2552903"/>
            <a:ext cx="7153909" cy="75057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800" b="1" spc="-5" dirty="0">
                <a:gradFill>
                  <a:gsLst>
                    <a:gs pos="0">
                      <a:srgbClr val="E30000"/>
                    </a:gs>
                    <a:gs pos="100000">
                      <a:srgbClr val="760303"/>
                    </a:gs>
                  </a:gsLst>
                  <a:lin scaled="0"/>
                </a:gradFill>
              </a:rPr>
              <a:t>LINK LIST</a:t>
            </a:r>
            <a:r>
              <a:rPr sz="4800" b="1" spc="-30" dirty="0">
                <a:gradFill>
                  <a:gsLst>
                    <a:gs pos="0">
                      <a:srgbClr val="E30000"/>
                    </a:gs>
                    <a:gs pos="100000">
                      <a:srgbClr val="760303"/>
                    </a:gs>
                  </a:gsLst>
                  <a:lin scaled="0"/>
                </a:gradFill>
              </a:rPr>
              <a:t> </a:t>
            </a:r>
            <a:r>
              <a:rPr sz="4800" b="1" spc="-10" dirty="0">
                <a:gradFill>
                  <a:gsLst>
                    <a:gs pos="0">
                      <a:srgbClr val="E30000"/>
                    </a:gs>
                    <a:gs pos="100000">
                      <a:srgbClr val="760303"/>
                    </a:gs>
                  </a:gsLst>
                  <a:lin scaled="0"/>
                </a:gradFill>
              </a:rPr>
              <a:t>IMPLEMENTATION</a:t>
            </a:r>
            <a:endParaRPr sz="4800" b="1" spc="-10" dirty="0">
              <a:gradFill>
                <a:gsLst>
                  <a:gs pos="0">
                    <a:srgbClr val="E30000"/>
                  </a:gs>
                  <a:gs pos="100000">
                    <a:srgbClr val="760303"/>
                  </a:gs>
                </a:gsLst>
                <a:lin scaled="0"/>
              </a:gradFill>
            </a:endParaRPr>
          </a:p>
        </p:txBody>
      </p:sp>
      <p:sp>
        <p:nvSpPr>
          <p:cNvPr id="36" name="object 3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ct val="100000"/>
              </a:lnSpc>
            </a:pPr>
            <a:fld id="{81D60167-4931-47E6-BA6A-407CBD079E47}" type="slidenum">
              <a:rPr spc="-5" dirty="0"/>
            </a:fld>
            <a:endParaRPr spc="-5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275840" y="747332"/>
            <a:ext cx="6442710" cy="6280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000" b="1" dirty="0">
                <a:gradFill>
                  <a:gsLst>
                    <a:gs pos="0">
                      <a:srgbClr val="E30000"/>
                    </a:gs>
                    <a:gs pos="100000">
                      <a:srgbClr val="760303"/>
                    </a:gs>
                  </a:gsLst>
                  <a:lin scaled="0"/>
                </a:gradFill>
              </a:rPr>
              <a:t>Linked List</a:t>
            </a:r>
            <a:r>
              <a:rPr sz="4000" b="1" spc="-75" dirty="0">
                <a:gradFill>
                  <a:gsLst>
                    <a:gs pos="0">
                      <a:srgbClr val="E30000"/>
                    </a:gs>
                    <a:gs pos="100000">
                      <a:srgbClr val="760303"/>
                    </a:gs>
                  </a:gsLst>
                  <a:lin scaled="0"/>
                </a:gradFill>
              </a:rPr>
              <a:t> </a:t>
            </a:r>
            <a:r>
              <a:rPr sz="4000" b="1" dirty="0">
                <a:gradFill>
                  <a:gsLst>
                    <a:gs pos="0">
                      <a:srgbClr val="E30000"/>
                    </a:gs>
                    <a:gs pos="100000">
                      <a:srgbClr val="760303"/>
                    </a:gs>
                  </a:gsLst>
                  <a:lin scaled="0"/>
                </a:gradFill>
              </a:rPr>
              <a:t>Implementation</a:t>
            </a:r>
            <a:endParaRPr sz="4000" b="1" dirty="0">
              <a:gradFill>
                <a:gsLst>
                  <a:gs pos="0">
                    <a:srgbClr val="E30000"/>
                  </a:gs>
                  <a:gs pos="100000">
                    <a:srgbClr val="760303"/>
                  </a:gs>
                </a:gsLst>
                <a:lin scaled="0"/>
              </a:gradFill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094740" y="1708721"/>
            <a:ext cx="7562850" cy="1944370"/>
          </a:xfrm>
          <a:prstGeom prst="rect">
            <a:avLst/>
          </a:prstGeom>
        </p:spPr>
        <p:txBody>
          <a:bodyPr vert="horz" wrap="square" lIns="0" tIns="104139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820"/>
              </a:spcBef>
            </a:pPr>
            <a:r>
              <a:rPr sz="2000" b="0" dirty="0">
                <a:solidFill>
                  <a:srgbClr val="330066"/>
                </a:solidFill>
                <a:latin typeface="Marlett"/>
                <a:cs typeface="Marlett"/>
              </a:rPr>
              <a:t></a:t>
            </a:r>
            <a:r>
              <a:rPr sz="2000" b="0" dirty="0">
                <a:solidFill>
                  <a:srgbClr val="330066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800" dirty="0">
                <a:latin typeface="Arial" panose="020B0604020202020204"/>
                <a:cs typeface="Arial" panose="020B0604020202020204"/>
              </a:rPr>
              <a:t>We need two </a:t>
            </a:r>
            <a:r>
              <a:rPr sz="2800" spc="-5" dirty="0">
                <a:latin typeface="Arial" panose="020B0604020202020204"/>
                <a:cs typeface="Arial" panose="020B0604020202020204"/>
              </a:rPr>
              <a:t>classes: </a:t>
            </a:r>
            <a:r>
              <a:rPr sz="2800" b="1" spc="-5" dirty="0">
                <a:solidFill>
                  <a:srgbClr val="99FF33"/>
                </a:solidFill>
                <a:latin typeface="Courier New" panose="02070309020205020404"/>
                <a:cs typeface="Courier New" panose="02070309020205020404"/>
              </a:rPr>
              <a:t>Node</a:t>
            </a:r>
            <a:r>
              <a:rPr sz="2800" b="1" spc="-944" dirty="0">
                <a:solidFill>
                  <a:srgbClr val="99FF33"/>
                </a:solidFill>
                <a:latin typeface="Courier New" panose="02070309020205020404"/>
                <a:cs typeface="Courier New" panose="02070309020205020404"/>
              </a:rPr>
              <a:t> </a:t>
            </a:r>
            <a:r>
              <a:rPr sz="2800" spc="-5" dirty="0">
                <a:latin typeface="Arial" panose="020B0604020202020204"/>
                <a:cs typeface="Arial" panose="020B0604020202020204"/>
              </a:rPr>
              <a:t>and </a:t>
            </a:r>
            <a:r>
              <a:rPr sz="2800" b="1" spc="-5" dirty="0">
                <a:solidFill>
                  <a:srgbClr val="99FF33"/>
                </a:solidFill>
                <a:latin typeface="Courier New" panose="02070309020205020404"/>
                <a:cs typeface="Courier New" panose="02070309020205020404"/>
              </a:rPr>
              <a:t>List</a:t>
            </a:r>
            <a:endParaRPr sz="2800">
              <a:latin typeface="Courier New" panose="02070309020205020404"/>
              <a:cs typeface="Courier New" panose="02070309020205020404"/>
            </a:endParaRPr>
          </a:p>
          <a:p>
            <a:pPr marL="355600" marR="5080" indent="-343535">
              <a:lnSpc>
                <a:spcPct val="103000"/>
              </a:lnSpc>
              <a:spcBef>
                <a:spcPts val="615"/>
              </a:spcBef>
              <a:tabLst>
                <a:tab pos="3883660" algn="l"/>
              </a:tabLst>
            </a:pPr>
            <a:r>
              <a:rPr sz="2000" b="0" dirty="0">
                <a:solidFill>
                  <a:srgbClr val="330066"/>
                </a:solidFill>
                <a:latin typeface="Marlett"/>
                <a:cs typeface="Marlett"/>
              </a:rPr>
              <a:t></a:t>
            </a:r>
            <a:r>
              <a:rPr sz="2000" b="0" dirty="0">
                <a:solidFill>
                  <a:srgbClr val="330066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800" dirty="0">
                <a:latin typeface="Arial" panose="020B0604020202020204"/>
                <a:cs typeface="Arial" panose="020B0604020202020204"/>
              </a:rPr>
              <a:t>Declare </a:t>
            </a:r>
            <a:r>
              <a:rPr sz="2800" spc="-5" dirty="0">
                <a:latin typeface="Courier New" panose="02070309020205020404"/>
                <a:cs typeface="Courier New" panose="02070309020205020404"/>
              </a:rPr>
              <a:t>Node </a:t>
            </a:r>
            <a:r>
              <a:rPr sz="2800" spc="-5" dirty="0">
                <a:latin typeface="Arial" panose="020B0604020202020204"/>
                <a:cs typeface="Arial" panose="020B0604020202020204"/>
              </a:rPr>
              <a:t>class </a:t>
            </a:r>
            <a:r>
              <a:rPr sz="2800" dirty="0">
                <a:latin typeface="Arial" panose="020B0604020202020204"/>
                <a:cs typeface="Arial" panose="020B0604020202020204"/>
              </a:rPr>
              <a:t>for the </a:t>
            </a:r>
            <a:r>
              <a:rPr sz="2800" spc="-5" dirty="0">
                <a:latin typeface="Arial" panose="020B0604020202020204"/>
                <a:cs typeface="Arial" panose="020B0604020202020204"/>
              </a:rPr>
              <a:t>nodes </a:t>
            </a:r>
            <a:r>
              <a:rPr sz="2800" dirty="0">
                <a:latin typeface="Arial" panose="020B0604020202020204"/>
                <a:cs typeface="Arial" panose="020B0604020202020204"/>
              </a:rPr>
              <a:t>which  </a:t>
            </a:r>
            <a:r>
              <a:rPr sz="2800" spc="-5" dirty="0">
                <a:latin typeface="Arial" panose="020B0604020202020204"/>
                <a:cs typeface="Arial" panose="020B0604020202020204"/>
              </a:rPr>
              <a:t>contains</a:t>
            </a:r>
            <a:r>
              <a:rPr sz="2800" spc="-10" dirty="0">
                <a:latin typeface="Arial" panose="020B0604020202020204"/>
                <a:cs typeface="Arial" panose="020B0604020202020204"/>
              </a:rPr>
              <a:t> </a:t>
            </a:r>
            <a:r>
              <a:rPr sz="2800" spc="-5" dirty="0">
                <a:latin typeface="Courier New" panose="02070309020205020404"/>
                <a:cs typeface="Courier New" panose="02070309020205020404"/>
              </a:rPr>
              <a:t>data</a:t>
            </a:r>
            <a:r>
              <a:rPr sz="2800" spc="20" dirty="0">
                <a:latin typeface="Courier New" panose="02070309020205020404"/>
                <a:cs typeface="Courier New" panose="02070309020205020404"/>
              </a:rPr>
              <a:t> </a:t>
            </a:r>
            <a:r>
              <a:rPr sz="2800" spc="-5" dirty="0">
                <a:latin typeface="Arial" panose="020B0604020202020204"/>
                <a:cs typeface="Arial" panose="020B0604020202020204"/>
              </a:rPr>
              <a:t>and	</a:t>
            </a:r>
            <a:r>
              <a:rPr sz="2800" spc="-5" dirty="0">
                <a:latin typeface="Courier New" panose="02070309020205020404"/>
                <a:cs typeface="Courier New" panose="02070309020205020404"/>
              </a:rPr>
              <a:t>next</a:t>
            </a:r>
            <a:r>
              <a:rPr sz="2800" spc="-5" dirty="0">
                <a:latin typeface="Arial" panose="020B0604020202020204"/>
                <a:cs typeface="Arial" panose="020B0604020202020204"/>
              </a:rPr>
              <a:t>: a </a:t>
            </a:r>
            <a:r>
              <a:rPr sz="2800" dirty="0">
                <a:latin typeface="Arial" panose="020B0604020202020204"/>
                <a:cs typeface="Arial" panose="020B0604020202020204"/>
              </a:rPr>
              <a:t>pointer </a:t>
            </a:r>
            <a:r>
              <a:rPr sz="2800" spc="-5" dirty="0">
                <a:latin typeface="Arial" panose="020B0604020202020204"/>
                <a:cs typeface="Arial" panose="020B0604020202020204"/>
              </a:rPr>
              <a:t>to</a:t>
            </a:r>
            <a:r>
              <a:rPr sz="2800" spc="-75" dirty="0">
                <a:latin typeface="Arial" panose="020B0604020202020204"/>
                <a:cs typeface="Arial" panose="020B0604020202020204"/>
              </a:rPr>
              <a:t> </a:t>
            </a:r>
            <a:r>
              <a:rPr sz="2800" spc="-5" dirty="0">
                <a:latin typeface="Arial" panose="020B0604020202020204"/>
                <a:cs typeface="Arial" panose="020B0604020202020204"/>
              </a:rPr>
              <a:t>the  next node in </a:t>
            </a:r>
            <a:r>
              <a:rPr sz="2800" dirty="0">
                <a:latin typeface="Arial" panose="020B0604020202020204"/>
                <a:cs typeface="Arial" panose="020B0604020202020204"/>
              </a:rPr>
              <a:t>the</a:t>
            </a:r>
            <a:r>
              <a:rPr sz="2800" spc="-25" dirty="0">
                <a:latin typeface="Arial" panose="020B0604020202020204"/>
                <a:cs typeface="Arial" panose="020B0604020202020204"/>
              </a:rPr>
              <a:t> </a:t>
            </a:r>
            <a:r>
              <a:rPr sz="2800" dirty="0">
                <a:latin typeface="Arial" panose="020B0604020202020204"/>
                <a:cs typeface="Arial" panose="020B0604020202020204"/>
              </a:rPr>
              <a:t>list</a:t>
            </a:r>
            <a:endParaRPr sz="2800" dirty="0">
              <a:latin typeface="Arial" panose="020B0604020202020204"/>
              <a:cs typeface="Arial" panose="020B0604020202020204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838200" y="3810000"/>
            <a:ext cx="7416800" cy="1631950"/>
          </a:xfrm>
          <a:custGeom>
            <a:avLst/>
            <a:gdLst/>
            <a:ahLst/>
            <a:cxnLst/>
            <a:rect l="l" t="t" r="r" b="b"/>
            <a:pathLst>
              <a:path w="7416800" h="1631950">
                <a:moveTo>
                  <a:pt x="7416800" y="0"/>
                </a:moveTo>
                <a:lnTo>
                  <a:pt x="0" y="0"/>
                </a:lnTo>
                <a:lnTo>
                  <a:pt x="0" y="1631950"/>
                </a:lnTo>
                <a:lnTo>
                  <a:pt x="7416800" y="1631950"/>
                </a:lnTo>
                <a:lnTo>
                  <a:pt x="7416800" y="0"/>
                </a:lnTo>
                <a:close/>
              </a:path>
            </a:pathLst>
          </a:custGeom>
          <a:solidFill>
            <a:srgbClr val="006FC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 txBox="1"/>
          <p:nvPr/>
        </p:nvSpPr>
        <p:spPr>
          <a:xfrm>
            <a:off x="4587875" y="4437634"/>
            <a:ext cx="3517900" cy="6356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2000" b="1" spc="-5" dirty="0">
                <a:solidFill>
                  <a:srgbClr val="00FF00"/>
                </a:solidFill>
                <a:latin typeface="Courier New" panose="02070309020205020404"/>
                <a:cs typeface="Courier New" panose="02070309020205020404"/>
              </a:rPr>
              <a:t>//</a:t>
            </a:r>
            <a:r>
              <a:rPr sz="2000" b="1" spc="-10" dirty="0">
                <a:solidFill>
                  <a:srgbClr val="00FF00"/>
                </a:solidFill>
                <a:latin typeface="Courier New" panose="02070309020205020404"/>
                <a:cs typeface="Courier New" panose="02070309020205020404"/>
              </a:rPr>
              <a:t> </a:t>
            </a:r>
            <a:r>
              <a:rPr sz="2000" b="1" spc="-5" dirty="0">
                <a:solidFill>
                  <a:srgbClr val="00FF00"/>
                </a:solidFill>
                <a:latin typeface="Courier New" panose="02070309020205020404"/>
                <a:cs typeface="Courier New" panose="02070309020205020404"/>
              </a:rPr>
              <a:t>data</a:t>
            </a:r>
            <a:endParaRPr sz="2000">
              <a:latin typeface="Courier New" panose="02070309020205020404"/>
              <a:cs typeface="Courier New" panose="02070309020205020404"/>
            </a:endParaRPr>
          </a:p>
          <a:p>
            <a:pPr>
              <a:lnSpc>
                <a:spcPct val="100000"/>
              </a:lnSpc>
            </a:pPr>
            <a:r>
              <a:rPr sz="2000" b="1" spc="-5" dirty="0">
                <a:solidFill>
                  <a:srgbClr val="00FF00"/>
                </a:solidFill>
                <a:latin typeface="Courier New" panose="02070309020205020404"/>
                <a:cs typeface="Courier New" panose="02070309020205020404"/>
              </a:rPr>
              <a:t>// pointer to next</a:t>
            </a:r>
            <a:r>
              <a:rPr sz="2000" b="1" spc="-40" dirty="0">
                <a:solidFill>
                  <a:srgbClr val="00FF00"/>
                </a:solidFill>
                <a:latin typeface="Courier New" panose="02070309020205020404"/>
                <a:cs typeface="Courier New" panose="02070309020205020404"/>
              </a:rPr>
              <a:t> </a:t>
            </a:r>
            <a:r>
              <a:rPr sz="2000" b="1" spc="-5" dirty="0">
                <a:solidFill>
                  <a:srgbClr val="00FF00"/>
                </a:solidFill>
                <a:latin typeface="Courier New" panose="02070309020205020404"/>
                <a:cs typeface="Courier New" panose="02070309020205020404"/>
              </a:rPr>
              <a:t>node</a:t>
            </a:r>
            <a:endParaRPr sz="2000">
              <a:latin typeface="Courier New" panose="02070309020205020404"/>
              <a:cs typeface="Courier New" panose="02070309020205020404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929944" y="3827779"/>
            <a:ext cx="3108960" cy="21393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2000" b="1" spc="-5" dirty="0">
                <a:solidFill>
                  <a:srgbClr val="FFFF00"/>
                </a:solidFill>
                <a:latin typeface="Courier New" panose="02070309020205020404"/>
                <a:cs typeface="Courier New" panose="02070309020205020404"/>
              </a:rPr>
              <a:t>class </a:t>
            </a:r>
            <a:r>
              <a:rPr sz="2000" b="1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Node</a:t>
            </a:r>
            <a:r>
              <a:rPr sz="2000" b="1" spc="-20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 </a:t>
            </a:r>
            <a:r>
              <a:rPr sz="2000" b="1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{</a:t>
            </a:r>
            <a:endParaRPr sz="2000">
              <a:latin typeface="Courier New" panose="02070309020205020404"/>
              <a:cs typeface="Courier New" panose="02070309020205020404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r>
              <a:rPr sz="2000" b="1" spc="-5" dirty="0">
                <a:solidFill>
                  <a:srgbClr val="FFFF00"/>
                </a:solidFill>
                <a:latin typeface="Courier New" panose="02070309020205020404"/>
                <a:cs typeface="Courier New" panose="02070309020205020404"/>
              </a:rPr>
              <a:t>public</a:t>
            </a:r>
            <a:r>
              <a:rPr sz="2000" b="1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:</a:t>
            </a:r>
            <a:endParaRPr sz="2000">
              <a:latin typeface="Courier New" panose="02070309020205020404"/>
              <a:cs typeface="Courier New" panose="02070309020205020404"/>
            </a:endParaRPr>
          </a:p>
          <a:p>
            <a:pPr marL="913765" marR="356870">
              <a:lnSpc>
                <a:spcPct val="100000"/>
              </a:lnSpc>
            </a:pPr>
            <a:r>
              <a:rPr sz="2000" b="1" spc="-5" dirty="0">
                <a:solidFill>
                  <a:srgbClr val="FFFF00"/>
                </a:solidFill>
                <a:latin typeface="Courier New" panose="02070309020205020404"/>
                <a:cs typeface="Courier New" panose="02070309020205020404"/>
              </a:rPr>
              <a:t>double</a:t>
            </a:r>
            <a:r>
              <a:rPr sz="2000" b="1" spc="-70" dirty="0">
                <a:solidFill>
                  <a:srgbClr val="FFFF00"/>
                </a:solidFill>
                <a:latin typeface="Courier New" panose="02070309020205020404"/>
                <a:cs typeface="Courier New" panose="02070309020205020404"/>
              </a:rPr>
              <a:t> </a:t>
            </a:r>
            <a:r>
              <a:rPr sz="2000" b="1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data;  Node*</a:t>
            </a:r>
            <a:r>
              <a:rPr sz="2000" b="1" spc="-40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 </a:t>
            </a:r>
            <a:r>
              <a:rPr sz="2000" b="1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next;</a:t>
            </a:r>
            <a:endParaRPr sz="2000">
              <a:latin typeface="Courier New" panose="02070309020205020404"/>
              <a:cs typeface="Courier New" panose="02070309020205020404"/>
            </a:endParaRPr>
          </a:p>
          <a:p>
            <a:pPr>
              <a:lnSpc>
                <a:spcPts val="2350"/>
              </a:lnSpc>
            </a:pPr>
            <a:r>
              <a:rPr sz="2000" b="1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};</a:t>
            </a:r>
            <a:endParaRPr sz="2000">
              <a:latin typeface="Courier New" panose="02070309020205020404"/>
              <a:cs typeface="Courier New" panose="02070309020205020404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2200">
              <a:latin typeface="Courier New" panose="02070309020205020404"/>
              <a:cs typeface="Courier New" panose="02070309020205020404"/>
            </a:endParaRPr>
          </a:p>
          <a:p>
            <a:pPr marL="1523365">
              <a:lnSpc>
                <a:spcPct val="100000"/>
              </a:lnSpc>
              <a:spcBef>
                <a:spcPts val="5"/>
              </a:spcBef>
              <a:tabLst>
                <a:tab pos="2665730" algn="l"/>
              </a:tabLst>
            </a:pPr>
            <a:r>
              <a:rPr sz="1800" spc="-5" dirty="0">
                <a:solidFill>
                  <a:srgbClr val="FF9900"/>
                </a:solidFill>
                <a:latin typeface="Arial" panose="020B0604020202020204"/>
                <a:cs typeface="Arial" panose="020B0604020202020204"/>
              </a:rPr>
              <a:t>d</a:t>
            </a:r>
            <a:r>
              <a:rPr sz="1800" spc="-15" dirty="0">
                <a:solidFill>
                  <a:srgbClr val="FF9900"/>
                </a:solidFill>
                <a:latin typeface="Arial" panose="020B0604020202020204"/>
                <a:cs typeface="Arial" panose="020B0604020202020204"/>
              </a:rPr>
              <a:t>a</a:t>
            </a:r>
            <a:r>
              <a:rPr sz="1800" dirty="0">
                <a:solidFill>
                  <a:srgbClr val="FF9900"/>
                </a:solidFill>
                <a:latin typeface="Arial" panose="020B0604020202020204"/>
                <a:cs typeface="Arial" panose="020B0604020202020204"/>
              </a:rPr>
              <a:t>ta	</a:t>
            </a:r>
            <a:r>
              <a:rPr sz="1800" spc="-5" dirty="0">
                <a:solidFill>
                  <a:srgbClr val="FF9900"/>
                </a:solidFill>
                <a:latin typeface="Arial" panose="020B0604020202020204"/>
                <a:cs typeface="Arial" panose="020B0604020202020204"/>
              </a:rPr>
              <a:t>n</a:t>
            </a:r>
            <a:r>
              <a:rPr sz="1800" spc="-15" dirty="0">
                <a:solidFill>
                  <a:srgbClr val="FF9900"/>
                </a:solidFill>
                <a:latin typeface="Arial" panose="020B0604020202020204"/>
                <a:cs typeface="Arial" panose="020B0604020202020204"/>
              </a:rPr>
              <a:t>e</a:t>
            </a:r>
            <a:r>
              <a:rPr sz="1800" spc="-15" dirty="0">
                <a:solidFill>
                  <a:srgbClr val="FF9900"/>
                </a:solidFill>
                <a:latin typeface="Arial" panose="020B0604020202020204"/>
                <a:cs typeface="Arial" panose="020B0604020202020204"/>
              </a:rPr>
              <a:t>x</a:t>
            </a:r>
            <a:r>
              <a:rPr sz="1800" dirty="0">
                <a:solidFill>
                  <a:srgbClr val="FF9900"/>
                </a:solidFill>
                <a:latin typeface="Arial" panose="020B0604020202020204"/>
                <a:cs typeface="Arial" panose="020B0604020202020204"/>
              </a:rPr>
              <a:t>t</a:t>
            </a:r>
            <a:endParaRPr sz="1800">
              <a:latin typeface="Arial" panose="020B0604020202020204"/>
              <a:cs typeface="Arial" panose="020B0604020202020204"/>
            </a:endParaRPr>
          </a:p>
        </p:txBody>
      </p:sp>
      <p:grpSp>
        <p:nvGrpSpPr>
          <p:cNvPr id="7" name="object 7"/>
          <p:cNvGrpSpPr/>
          <p:nvPr/>
        </p:nvGrpSpPr>
        <p:grpSpPr>
          <a:xfrm>
            <a:off x="2424112" y="6005512"/>
            <a:ext cx="1857375" cy="398780"/>
            <a:chOff x="2424112" y="6005512"/>
            <a:chExt cx="1857375" cy="398780"/>
          </a:xfrm>
        </p:grpSpPr>
        <p:sp>
          <p:nvSpPr>
            <p:cNvPr id="8" name="object 8"/>
            <p:cNvSpPr/>
            <p:nvPr/>
          </p:nvSpPr>
          <p:spPr>
            <a:xfrm>
              <a:off x="2438400" y="6019800"/>
              <a:ext cx="1828800" cy="370205"/>
            </a:xfrm>
            <a:custGeom>
              <a:avLst/>
              <a:gdLst/>
              <a:ahLst/>
              <a:cxnLst/>
              <a:rect l="l" t="t" r="r" b="b"/>
              <a:pathLst>
                <a:path w="1828800" h="370204">
                  <a:moveTo>
                    <a:pt x="1828800" y="0"/>
                  </a:moveTo>
                  <a:lnTo>
                    <a:pt x="0" y="0"/>
                  </a:lnTo>
                  <a:lnTo>
                    <a:pt x="0" y="369887"/>
                  </a:lnTo>
                  <a:lnTo>
                    <a:pt x="1828800" y="369887"/>
                  </a:lnTo>
                  <a:lnTo>
                    <a:pt x="1828800" y="0"/>
                  </a:lnTo>
                  <a:close/>
                </a:path>
              </a:pathLst>
            </a:custGeom>
            <a:solidFill>
              <a:srgbClr val="D7D7EB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9" name="object 9"/>
            <p:cNvSpPr/>
            <p:nvPr/>
          </p:nvSpPr>
          <p:spPr>
            <a:xfrm>
              <a:off x="2438400" y="6019800"/>
              <a:ext cx="1828800" cy="370205"/>
            </a:xfrm>
            <a:custGeom>
              <a:avLst/>
              <a:gdLst/>
              <a:ahLst/>
              <a:cxnLst/>
              <a:rect l="l" t="t" r="r" b="b"/>
              <a:pathLst>
                <a:path w="1828800" h="370204">
                  <a:moveTo>
                    <a:pt x="0" y="369887"/>
                  </a:moveTo>
                  <a:lnTo>
                    <a:pt x="1828800" y="369887"/>
                  </a:lnTo>
                  <a:lnTo>
                    <a:pt x="1828800" y="0"/>
                  </a:lnTo>
                  <a:lnTo>
                    <a:pt x="0" y="0"/>
                  </a:lnTo>
                  <a:lnTo>
                    <a:pt x="0" y="369887"/>
                  </a:lnTo>
                  <a:close/>
                </a:path>
              </a:pathLst>
            </a:custGeom>
            <a:ln w="28575">
              <a:solidFill>
                <a:srgbClr val="330066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0" name="object 10"/>
            <p:cNvSpPr/>
            <p:nvPr/>
          </p:nvSpPr>
          <p:spPr>
            <a:xfrm>
              <a:off x="3352800" y="6019800"/>
              <a:ext cx="0" cy="381000"/>
            </a:xfrm>
            <a:custGeom>
              <a:avLst/>
              <a:gdLst/>
              <a:ahLst/>
              <a:cxnLst/>
              <a:rect l="l" t="t" r="r" b="b"/>
              <a:pathLst>
                <a:path h="381000">
                  <a:moveTo>
                    <a:pt x="0" y="0"/>
                  </a:moveTo>
                  <a:lnTo>
                    <a:pt x="0" y="381000"/>
                  </a:lnTo>
                </a:path>
              </a:pathLst>
            </a:custGeom>
            <a:ln w="19050">
              <a:solidFill>
                <a:srgbClr val="330066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1" name="object 11"/>
          <p:cNvSpPr txBox="1"/>
          <p:nvPr/>
        </p:nvSpPr>
        <p:spPr>
          <a:xfrm>
            <a:off x="2452687" y="6034087"/>
            <a:ext cx="890905" cy="341630"/>
          </a:xfrm>
          <a:prstGeom prst="rect">
            <a:avLst/>
          </a:prstGeom>
          <a:solidFill>
            <a:srgbClr val="D7D7EB"/>
          </a:solidFill>
        </p:spPr>
        <p:txBody>
          <a:bodyPr vert="horz" wrap="square" lIns="0" tIns="26670" rIns="0" bIns="0" rtlCol="0">
            <a:spAutoFit/>
          </a:bodyPr>
          <a:lstStyle/>
          <a:p>
            <a:pPr marL="229235">
              <a:lnSpc>
                <a:spcPct val="100000"/>
              </a:lnSpc>
              <a:spcBef>
                <a:spcPts val="210"/>
              </a:spcBef>
            </a:pPr>
            <a:r>
              <a:rPr sz="1800" spc="-5" dirty="0">
                <a:latin typeface="Arial" panose="020B0604020202020204"/>
                <a:cs typeface="Arial" panose="020B0604020202020204"/>
              </a:rPr>
              <a:t>4.5</a:t>
            </a:r>
            <a:endParaRPr sz="1800">
              <a:latin typeface="Arial" panose="020B0604020202020204"/>
              <a:cs typeface="Arial" panose="020B0604020202020204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3767073" y="6129337"/>
            <a:ext cx="957580" cy="87630"/>
          </a:xfrm>
          <a:custGeom>
            <a:avLst/>
            <a:gdLst/>
            <a:ahLst/>
            <a:cxnLst/>
            <a:rect l="l" t="t" r="r" b="b"/>
            <a:pathLst>
              <a:path w="957579" h="87629">
                <a:moveTo>
                  <a:pt x="871558" y="58585"/>
                </a:moveTo>
                <a:lnTo>
                  <a:pt x="871474" y="87160"/>
                </a:lnTo>
                <a:lnTo>
                  <a:pt x="928861" y="58610"/>
                </a:lnTo>
                <a:lnTo>
                  <a:pt x="885825" y="58610"/>
                </a:lnTo>
                <a:lnTo>
                  <a:pt x="871558" y="58585"/>
                </a:lnTo>
                <a:close/>
              </a:path>
              <a:path w="957579" h="87629">
                <a:moveTo>
                  <a:pt x="43052" y="0"/>
                </a:moveTo>
                <a:lnTo>
                  <a:pt x="26324" y="3340"/>
                </a:lnTo>
                <a:lnTo>
                  <a:pt x="12668" y="12501"/>
                </a:lnTo>
                <a:lnTo>
                  <a:pt x="3440" y="26108"/>
                </a:lnTo>
                <a:lnTo>
                  <a:pt x="0" y="42786"/>
                </a:lnTo>
                <a:lnTo>
                  <a:pt x="3365" y="59477"/>
                </a:lnTo>
                <a:lnTo>
                  <a:pt x="12541" y="73118"/>
                </a:lnTo>
                <a:lnTo>
                  <a:pt x="26146" y="82328"/>
                </a:lnTo>
                <a:lnTo>
                  <a:pt x="42799" y="85725"/>
                </a:lnTo>
                <a:lnTo>
                  <a:pt x="59525" y="82384"/>
                </a:lnTo>
                <a:lnTo>
                  <a:pt x="73167" y="73223"/>
                </a:lnTo>
                <a:lnTo>
                  <a:pt x="82357" y="59616"/>
                </a:lnTo>
                <a:lnTo>
                  <a:pt x="82841" y="57219"/>
                </a:lnTo>
                <a:lnTo>
                  <a:pt x="42925" y="57150"/>
                </a:lnTo>
                <a:lnTo>
                  <a:pt x="42925" y="28575"/>
                </a:lnTo>
                <a:lnTo>
                  <a:pt x="82891" y="28575"/>
                </a:lnTo>
                <a:lnTo>
                  <a:pt x="82432" y="26247"/>
                </a:lnTo>
                <a:lnTo>
                  <a:pt x="73294" y="12606"/>
                </a:lnTo>
                <a:lnTo>
                  <a:pt x="59703" y="3396"/>
                </a:lnTo>
                <a:lnTo>
                  <a:pt x="43052" y="0"/>
                </a:lnTo>
                <a:close/>
              </a:path>
              <a:path w="957579" h="87629">
                <a:moveTo>
                  <a:pt x="871643" y="30010"/>
                </a:moveTo>
                <a:lnTo>
                  <a:pt x="871558" y="58585"/>
                </a:lnTo>
                <a:lnTo>
                  <a:pt x="885825" y="58610"/>
                </a:lnTo>
                <a:lnTo>
                  <a:pt x="885951" y="30035"/>
                </a:lnTo>
                <a:lnTo>
                  <a:pt x="871643" y="30010"/>
                </a:lnTo>
                <a:close/>
              </a:path>
              <a:path w="957579" h="87629">
                <a:moveTo>
                  <a:pt x="871727" y="1435"/>
                </a:moveTo>
                <a:lnTo>
                  <a:pt x="871643" y="30010"/>
                </a:lnTo>
                <a:lnTo>
                  <a:pt x="885951" y="30035"/>
                </a:lnTo>
                <a:lnTo>
                  <a:pt x="885825" y="58610"/>
                </a:lnTo>
                <a:lnTo>
                  <a:pt x="928861" y="58610"/>
                </a:lnTo>
                <a:lnTo>
                  <a:pt x="957326" y="44450"/>
                </a:lnTo>
                <a:lnTo>
                  <a:pt x="871727" y="1435"/>
                </a:lnTo>
                <a:close/>
              </a:path>
              <a:path w="957579" h="87629">
                <a:moveTo>
                  <a:pt x="82905" y="28644"/>
                </a:moveTo>
                <a:lnTo>
                  <a:pt x="85725" y="42938"/>
                </a:lnTo>
                <a:lnTo>
                  <a:pt x="82841" y="57219"/>
                </a:lnTo>
                <a:lnTo>
                  <a:pt x="871558" y="58585"/>
                </a:lnTo>
                <a:lnTo>
                  <a:pt x="871643" y="30010"/>
                </a:lnTo>
                <a:lnTo>
                  <a:pt x="82905" y="28644"/>
                </a:lnTo>
                <a:close/>
              </a:path>
              <a:path w="957579" h="87629">
                <a:moveTo>
                  <a:pt x="42925" y="28575"/>
                </a:moveTo>
                <a:lnTo>
                  <a:pt x="42925" y="57150"/>
                </a:lnTo>
                <a:lnTo>
                  <a:pt x="82841" y="57219"/>
                </a:lnTo>
                <a:lnTo>
                  <a:pt x="85725" y="42938"/>
                </a:lnTo>
                <a:lnTo>
                  <a:pt x="82905" y="28644"/>
                </a:lnTo>
                <a:lnTo>
                  <a:pt x="42925" y="28575"/>
                </a:lnTo>
                <a:close/>
              </a:path>
              <a:path w="957579" h="87629">
                <a:moveTo>
                  <a:pt x="82891" y="28575"/>
                </a:moveTo>
                <a:lnTo>
                  <a:pt x="42925" y="28575"/>
                </a:lnTo>
                <a:lnTo>
                  <a:pt x="82905" y="28644"/>
                </a:lnTo>
                <a:close/>
              </a:path>
            </a:pathLst>
          </a:custGeom>
          <a:solidFill>
            <a:srgbClr val="FF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4" name="object 1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ct val="100000"/>
              </a:lnSpc>
            </a:pPr>
            <a:fld id="{81D60167-4931-47E6-BA6A-407CBD079E47}" type="slidenum">
              <a:rPr spc="-5" dirty="0"/>
            </a:fld>
            <a:endParaRPr spc="-5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62050" y="444341"/>
            <a:ext cx="7886700" cy="124333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ctr">
              <a:lnSpc>
                <a:spcPct val="100000"/>
              </a:lnSpc>
              <a:spcBef>
                <a:spcPts val="100"/>
              </a:spcBef>
            </a:pPr>
            <a:r>
              <a:rPr sz="4000" b="1" dirty="0">
                <a:gradFill>
                  <a:gsLst>
                    <a:gs pos="0">
                      <a:srgbClr val="E30000"/>
                    </a:gs>
                    <a:gs pos="100000">
                      <a:srgbClr val="760303"/>
                    </a:gs>
                  </a:gsLst>
                  <a:lin scaled="0"/>
                </a:gradFill>
              </a:rPr>
              <a:t>Example : </a:t>
            </a:r>
            <a:br>
              <a:rPr sz="4000" b="1" dirty="0">
                <a:gradFill>
                  <a:gsLst>
                    <a:gs pos="0">
                      <a:srgbClr val="E30000"/>
                    </a:gs>
                    <a:gs pos="100000">
                      <a:srgbClr val="760303"/>
                    </a:gs>
                  </a:gsLst>
                  <a:lin scaled="0"/>
                </a:gradFill>
              </a:rPr>
            </a:br>
            <a:r>
              <a:rPr sz="4000" b="1" dirty="0">
                <a:gradFill>
                  <a:gsLst>
                    <a:gs pos="0">
                      <a:srgbClr val="E30000"/>
                    </a:gs>
                    <a:gs pos="100000">
                      <a:srgbClr val="760303"/>
                    </a:gs>
                  </a:gsLst>
                  <a:lin scaled="0"/>
                </a:gradFill>
              </a:rPr>
              <a:t>Declaring a node</a:t>
            </a:r>
            <a:r>
              <a:rPr sz="4000" b="1" spc="-35" dirty="0">
                <a:gradFill>
                  <a:gsLst>
                    <a:gs pos="0">
                      <a:srgbClr val="E30000"/>
                    </a:gs>
                    <a:gs pos="100000">
                      <a:srgbClr val="760303"/>
                    </a:gs>
                  </a:gsLst>
                  <a:lin scaled="0"/>
                </a:gradFill>
              </a:rPr>
              <a:t> </a:t>
            </a:r>
            <a:r>
              <a:rPr sz="4000" b="1" dirty="0">
                <a:gradFill>
                  <a:gsLst>
                    <a:gs pos="0">
                      <a:srgbClr val="E30000"/>
                    </a:gs>
                    <a:gs pos="100000">
                      <a:srgbClr val="760303"/>
                    </a:gs>
                  </a:gsLst>
                  <a:lin scaled="0"/>
                </a:gradFill>
              </a:rPr>
              <a:t>for  </a:t>
            </a:r>
            <a:r>
              <a:rPr sz="4000" b="1" spc="-5" dirty="0">
                <a:gradFill>
                  <a:gsLst>
                    <a:gs pos="0">
                      <a:srgbClr val="E30000"/>
                    </a:gs>
                    <a:gs pos="100000">
                      <a:srgbClr val="760303"/>
                    </a:gs>
                  </a:gsLst>
                  <a:lin scaled="0"/>
                </a:gradFill>
              </a:rPr>
              <a:t>class</a:t>
            </a:r>
            <a:r>
              <a:rPr sz="4000" b="1" spc="20" dirty="0">
                <a:gradFill>
                  <a:gsLst>
                    <a:gs pos="0">
                      <a:srgbClr val="E30000"/>
                    </a:gs>
                    <a:gs pos="100000">
                      <a:srgbClr val="760303"/>
                    </a:gs>
                  </a:gsLst>
                  <a:lin scaled="0"/>
                </a:gradFill>
              </a:rPr>
              <a:t> </a:t>
            </a:r>
            <a:r>
              <a:rPr sz="4000" b="1" dirty="0">
                <a:gradFill>
                  <a:gsLst>
                    <a:gs pos="0">
                      <a:srgbClr val="E30000"/>
                    </a:gs>
                    <a:gs pos="100000">
                      <a:srgbClr val="760303"/>
                    </a:gs>
                  </a:gsLst>
                  <a:lin scaled="0"/>
                </a:gradFill>
              </a:rPr>
              <a:t>account</a:t>
            </a:r>
            <a:endParaRPr sz="4000" b="1" dirty="0">
              <a:gradFill>
                <a:gsLst>
                  <a:gs pos="0">
                    <a:srgbClr val="E30000"/>
                  </a:gs>
                  <a:gs pos="100000">
                    <a:srgbClr val="760303"/>
                  </a:gs>
                </a:gsLst>
                <a:lin scaled="0"/>
              </a:gradFill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158240" y="1919859"/>
            <a:ext cx="7447915" cy="482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000" spc="-5" dirty="0">
                <a:latin typeface="Arial" panose="020B0604020202020204"/>
                <a:cs typeface="Arial" panose="020B0604020202020204"/>
              </a:rPr>
              <a:t>Create a node </a:t>
            </a:r>
            <a:r>
              <a:rPr sz="3000" dirty="0">
                <a:latin typeface="Arial" panose="020B0604020202020204"/>
                <a:cs typeface="Arial" panose="020B0604020202020204"/>
              </a:rPr>
              <a:t>for </a:t>
            </a:r>
            <a:r>
              <a:rPr sz="3000" spc="-5" dirty="0">
                <a:latin typeface="Arial" panose="020B0604020202020204"/>
                <a:cs typeface="Arial" panose="020B0604020202020204"/>
              </a:rPr>
              <a:t>class account using</a:t>
            </a:r>
            <a:r>
              <a:rPr sz="3000" spc="-10" dirty="0">
                <a:latin typeface="Arial" panose="020B0604020202020204"/>
                <a:cs typeface="Arial" panose="020B0604020202020204"/>
              </a:rPr>
              <a:t> </a:t>
            </a:r>
            <a:r>
              <a:rPr sz="3000" spc="-5" dirty="0">
                <a:latin typeface="Arial" panose="020B0604020202020204"/>
                <a:cs typeface="Arial" panose="020B0604020202020204"/>
              </a:rPr>
              <a:t>struct</a:t>
            </a:r>
            <a:endParaRPr sz="3000">
              <a:latin typeface="Arial" panose="020B0604020202020204"/>
              <a:cs typeface="Arial" panose="020B0604020202020204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609600" y="2514600"/>
            <a:ext cx="7391400" cy="1938655"/>
          </a:xfrm>
          <a:prstGeom prst="rect">
            <a:avLst/>
          </a:prstGeom>
          <a:solidFill>
            <a:srgbClr val="00AFEF"/>
          </a:solidFill>
        </p:spPr>
        <p:txBody>
          <a:bodyPr vert="horz" wrap="square" lIns="0" tIns="16510" rIns="0" bIns="0" rtlCol="0">
            <a:spAutoFit/>
          </a:bodyPr>
          <a:lstStyle/>
          <a:p>
            <a:pPr marL="91440">
              <a:lnSpc>
                <a:spcPct val="100000"/>
              </a:lnSpc>
              <a:spcBef>
                <a:spcPts val="130"/>
              </a:spcBef>
            </a:pPr>
            <a:r>
              <a:rPr sz="2000" b="1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struct nodeAccount</a:t>
            </a:r>
            <a:r>
              <a:rPr sz="2000" b="1" spc="-10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 </a:t>
            </a:r>
            <a:r>
              <a:rPr sz="2000" b="1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{</a:t>
            </a:r>
            <a:endParaRPr sz="2000">
              <a:latin typeface="Courier New" panose="02070309020205020404"/>
              <a:cs typeface="Courier New" panose="02070309020205020404"/>
            </a:endParaRPr>
          </a:p>
          <a:p>
            <a:pPr marL="1005840" marR="3176905">
              <a:lnSpc>
                <a:spcPct val="100000"/>
              </a:lnSpc>
            </a:pPr>
            <a:r>
              <a:rPr sz="2000" b="1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char</a:t>
            </a:r>
            <a:r>
              <a:rPr sz="2000" b="1" spc="-4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 </a:t>
            </a:r>
            <a:r>
              <a:rPr sz="2000" b="1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accountName[20];  char accountNo[15];  float balance;  nodeAccount</a:t>
            </a:r>
            <a:r>
              <a:rPr sz="2000" b="1" spc="-20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 </a:t>
            </a:r>
            <a:r>
              <a:rPr sz="2000" b="1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*next;</a:t>
            </a:r>
            <a:endParaRPr sz="2000">
              <a:latin typeface="Courier New" panose="02070309020205020404"/>
              <a:cs typeface="Courier New" panose="02070309020205020404"/>
            </a:endParaRPr>
          </a:p>
          <a:p>
            <a:pPr marL="91440">
              <a:lnSpc>
                <a:spcPct val="100000"/>
              </a:lnSpc>
              <a:spcBef>
                <a:spcPts val="45"/>
              </a:spcBef>
            </a:pPr>
            <a:r>
              <a:rPr sz="2000" b="1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};</a:t>
            </a:r>
            <a:endParaRPr sz="2000">
              <a:latin typeface="Courier New" panose="02070309020205020404"/>
              <a:cs typeface="Courier New" panose="02070309020205020404"/>
            </a:endParaRPr>
          </a:p>
        </p:txBody>
      </p:sp>
      <p:graphicFrame>
        <p:nvGraphicFramePr>
          <p:cNvPr id="5" name="object 5"/>
          <p:cNvGraphicFramePr>
            <a:graphicFrameLocks noGrp="1"/>
          </p:cNvGraphicFramePr>
          <p:nvPr/>
        </p:nvGraphicFramePr>
        <p:xfrm>
          <a:off x="984250" y="5632450"/>
          <a:ext cx="6115050" cy="39687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524000"/>
                <a:gridCol w="1524000"/>
                <a:gridCol w="1524000"/>
                <a:gridCol w="1524000"/>
              </a:tblGrid>
              <a:tr h="371475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sz="1800" b="1" spc="-15" dirty="0">
                          <a:solidFill>
                            <a:srgbClr val="FFFFFF"/>
                          </a:solidFill>
                          <a:latin typeface="Arial" panose="020B0604020202020204"/>
                          <a:cs typeface="Arial" panose="020B0604020202020204"/>
                        </a:rPr>
                        <a:t>Ahmad</a:t>
                      </a:r>
                      <a:r>
                        <a:rPr sz="1800" b="1" spc="-40" dirty="0">
                          <a:solidFill>
                            <a:srgbClr val="FFFFFF"/>
                          </a:solidFill>
                          <a:latin typeface="Arial" panose="020B0604020202020204"/>
                          <a:cs typeface="Arial" panose="020B0604020202020204"/>
                        </a:rPr>
                        <a:t> </a:t>
                      </a:r>
                      <a:r>
                        <a:rPr sz="1800" b="1" spc="-20" dirty="0">
                          <a:solidFill>
                            <a:srgbClr val="FFFFFF"/>
                          </a:solidFill>
                          <a:latin typeface="Arial" panose="020B0604020202020204"/>
                          <a:cs typeface="Arial" panose="020B0604020202020204"/>
                        </a:rPr>
                        <a:t>Ali</a:t>
                      </a:r>
                      <a:endParaRPr sz="1800">
                        <a:latin typeface="Arial" panose="020B0604020202020204"/>
                        <a:cs typeface="Arial" panose="020B0604020202020204"/>
                      </a:endParaRPr>
                    </a:p>
                  </a:txBody>
                  <a:tcPr marL="0" marR="0" marT="4064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sz="1800" b="1" spc="-10" dirty="0">
                          <a:solidFill>
                            <a:srgbClr val="FFFFFF"/>
                          </a:solidFill>
                          <a:latin typeface="Arial" panose="020B0604020202020204"/>
                          <a:cs typeface="Arial" panose="020B0604020202020204"/>
                        </a:rPr>
                        <a:t>1234567</a:t>
                      </a:r>
                      <a:endParaRPr sz="1800">
                        <a:latin typeface="Arial" panose="020B0604020202020204"/>
                        <a:cs typeface="Arial" panose="020B0604020202020204"/>
                      </a:endParaRPr>
                    </a:p>
                  </a:txBody>
                  <a:tcPr marL="0" marR="0" marT="4064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sz="1800" b="1" spc="-5" dirty="0">
                          <a:solidFill>
                            <a:srgbClr val="FFFFFF"/>
                          </a:solidFill>
                          <a:latin typeface="Arial" panose="020B0604020202020204"/>
                          <a:cs typeface="Arial" panose="020B0604020202020204"/>
                        </a:rPr>
                        <a:t>10,000.00</a:t>
                      </a:r>
                      <a:endParaRPr sz="1800">
                        <a:latin typeface="Arial" panose="020B0604020202020204"/>
                        <a:cs typeface="Arial" panose="020B0604020202020204"/>
                      </a:endParaRPr>
                    </a:p>
                  </a:txBody>
                  <a:tcPr marL="0" marR="0" marT="4064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20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FF99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6" name="object 6"/>
          <p:cNvGraphicFramePr>
            <a:graphicFrameLocks noGrp="1"/>
          </p:cNvGraphicFramePr>
          <p:nvPr/>
        </p:nvGraphicFramePr>
        <p:xfrm>
          <a:off x="984250" y="5175250"/>
          <a:ext cx="6800850" cy="39687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695450"/>
                <a:gridCol w="1428750"/>
                <a:gridCol w="1447800"/>
                <a:gridCol w="2209800"/>
              </a:tblGrid>
              <a:tr h="371475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20"/>
                        </a:spcBef>
                      </a:pPr>
                      <a:r>
                        <a:rPr sz="1600" b="1" spc="-5" dirty="0">
                          <a:solidFill>
                            <a:srgbClr val="00AF50"/>
                          </a:solidFill>
                          <a:latin typeface="Courier New" panose="02070309020205020404"/>
                          <a:cs typeface="Courier New" panose="02070309020205020404"/>
                        </a:rPr>
                        <a:t>accountName</a:t>
                      </a:r>
                      <a:endParaRPr sz="1600">
                        <a:latin typeface="Courier New" panose="02070309020205020404"/>
                        <a:cs typeface="Courier New" panose="02070309020205020404"/>
                      </a:endParaRPr>
                    </a:p>
                  </a:txBody>
                  <a:tcPr marL="0" marR="0" marT="2794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F8F8ED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20"/>
                        </a:spcBef>
                      </a:pPr>
                      <a:r>
                        <a:rPr sz="1600" b="1" spc="-5" dirty="0">
                          <a:solidFill>
                            <a:srgbClr val="00AF50"/>
                          </a:solidFill>
                          <a:latin typeface="Courier New" panose="02070309020205020404"/>
                          <a:cs typeface="Courier New" panose="02070309020205020404"/>
                        </a:rPr>
                        <a:t>accountNo</a:t>
                      </a:r>
                      <a:endParaRPr sz="1600">
                        <a:latin typeface="Courier New" panose="02070309020205020404"/>
                        <a:cs typeface="Courier New" panose="02070309020205020404"/>
                      </a:endParaRPr>
                    </a:p>
                  </a:txBody>
                  <a:tcPr marL="0" marR="0" marT="2794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F8F8ED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20"/>
                        </a:spcBef>
                      </a:pPr>
                      <a:r>
                        <a:rPr sz="1600" b="1" spc="-5" dirty="0">
                          <a:solidFill>
                            <a:srgbClr val="00AF50"/>
                          </a:solidFill>
                          <a:latin typeface="Courier New" panose="02070309020205020404"/>
                          <a:cs typeface="Courier New" panose="02070309020205020404"/>
                        </a:rPr>
                        <a:t>balance</a:t>
                      </a:r>
                      <a:endParaRPr sz="1600">
                        <a:latin typeface="Courier New" panose="02070309020205020404"/>
                        <a:cs typeface="Courier New" panose="02070309020205020404"/>
                      </a:endParaRPr>
                    </a:p>
                  </a:txBody>
                  <a:tcPr marL="0" marR="0" marT="2794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F8F8ED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20"/>
                        </a:spcBef>
                      </a:pPr>
                      <a:r>
                        <a:rPr sz="1600" b="1" spc="-5" dirty="0">
                          <a:solidFill>
                            <a:srgbClr val="00AF50"/>
                          </a:solidFill>
                          <a:latin typeface="Courier New" panose="02070309020205020404"/>
                          <a:cs typeface="Courier New" panose="02070309020205020404"/>
                        </a:rPr>
                        <a:t>next</a:t>
                      </a:r>
                      <a:endParaRPr sz="1600">
                        <a:latin typeface="Courier New" panose="02070309020205020404"/>
                        <a:cs typeface="Courier New" panose="02070309020205020404"/>
                      </a:endParaRPr>
                    </a:p>
                  </a:txBody>
                  <a:tcPr marL="0" marR="0" marT="2794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F8F8ED"/>
                    </a:solidFill>
                  </a:tcPr>
                </a:tc>
              </a:tr>
            </a:tbl>
          </a:graphicData>
        </a:graphic>
      </p:graphicFrame>
      <p:sp>
        <p:nvSpPr>
          <p:cNvPr id="7" name="object 7"/>
          <p:cNvSpPr/>
          <p:nvPr/>
        </p:nvSpPr>
        <p:spPr>
          <a:xfrm>
            <a:off x="6248400" y="5740971"/>
            <a:ext cx="1219200" cy="103505"/>
          </a:xfrm>
          <a:custGeom>
            <a:avLst/>
            <a:gdLst/>
            <a:ahLst/>
            <a:cxnLst/>
            <a:rect l="l" t="t" r="r" b="b"/>
            <a:pathLst>
              <a:path w="1219200" h="103504">
                <a:moveTo>
                  <a:pt x="1130680" y="0"/>
                </a:moveTo>
                <a:lnTo>
                  <a:pt x="1126744" y="1015"/>
                </a:lnTo>
                <a:lnTo>
                  <a:pt x="1123188" y="7073"/>
                </a:lnTo>
                <a:lnTo>
                  <a:pt x="1124203" y="10960"/>
                </a:lnTo>
                <a:lnTo>
                  <a:pt x="1183176" y="45422"/>
                </a:lnTo>
                <a:lnTo>
                  <a:pt x="1206627" y="45453"/>
                </a:lnTo>
                <a:lnTo>
                  <a:pt x="1206627" y="58153"/>
                </a:lnTo>
                <a:lnTo>
                  <a:pt x="1183064" y="58153"/>
                </a:lnTo>
                <a:lnTo>
                  <a:pt x="1127125" y="90665"/>
                </a:lnTo>
                <a:lnTo>
                  <a:pt x="1124203" y="92417"/>
                </a:lnTo>
                <a:lnTo>
                  <a:pt x="1123060" y="96316"/>
                </a:lnTo>
                <a:lnTo>
                  <a:pt x="1126617" y="102374"/>
                </a:lnTo>
                <a:lnTo>
                  <a:pt x="1130553" y="103403"/>
                </a:lnTo>
                <a:lnTo>
                  <a:pt x="1208310" y="58153"/>
                </a:lnTo>
                <a:lnTo>
                  <a:pt x="1206627" y="58153"/>
                </a:lnTo>
                <a:lnTo>
                  <a:pt x="1208362" y="58122"/>
                </a:lnTo>
                <a:lnTo>
                  <a:pt x="1219200" y="51815"/>
                </a:lnTo>
                <a:lnTo>
                  <a:pt x="1130680" y="0"/>
                </a:lnTo>
                <a:close/>
              </a:path>
              <a:path w="1219200" h="103504">
                <a:moveTo>
                  <a:pt x="1194040" y="51774"/>
                </a:moveTo>
                <a:lnTo>
                  <a:pt x="1183117" y="58122"/>
                </a:lnTo>
                <a:lnTo>
                  <a:pt x="1206627" y="58153"/>
                </a:lnTo>
                <a:lnTo>
                  <a:pt x="1206627" y="57276"/>
                </a:lnTo>
                <a:lnTo>
                  <a:pt x="1203452" y="57276"/>
                </a:lnTo>
                <a:lnTo>
                  <a:pt x="1194040" y="51774"/>
                </a:lnTo>
                <a:close/>
              </a:path>
              <a:path w="1219200" h="103504">
                <a:moveTo>
                  <a:pt x="0" y="43878"/>
                </a:moveTo>
                <a:lnTo>
                  <a:pt x="0" y="56578"/>
                </a:lnTo>
                <a:lnTo>
                  <a:pt x="1183117" y="58122"/>
                </a:lnTo>
                <a:lnTo>
                  <a:pt x="1194040" y="51774"/>
                </a:lnTo>
                <a:lnTo>
                  <a:pt x="1183176" y="45422"/>
                </a:lnTo>
                <a:lnTo>
                  <a:pt x="0" y="43878"/>
                </a:lnTo>
                <a:close/>
              </a:path>
              <a:path w="1219200" h="103504">
                <a:moveTo>
                  <a:pt x="1203452" y="46304"/>
                </a:moveTo>
                <a:lnTo>
                  <a:pt x="1194040" y="51774"/>
                </a:lnTo>
                <a:lnTo>
                  <a:pt x="1203452" y="57276"/>
                </a:lnTo>
                <a:lnTo>
                  <a:pt x="1203452" y="46304"/>
                </a:lnTo>
                <a:close/>
              </a:path>
              <a:path w="1219200" h="103504">
                <a:moveTo>
                  <a:pt x="1206627" y="46304"/>
                </a:moveTo>
                <a:lnTo>
                  <a:pt x="1203452" y="46304"/>
                </a:lnTo>
                <a:lnTo>
                  <a:pt x="1203452" y="57276"/>
                </a:lnTo>
                <a:lnTo>
                  <a:pt x="1206627" y="57276"/>
                </a:lnTo>
                <a:lnTo>
                  <a:pt x="1206627" y="46304"/>
                </a:lnTo>
                <a:close/>
              </a:path>
              <a:path w="1219200" h="103504">
                <a:moveTo>
                  <a:pt x="1183176" y="45422"/>
                </a:moveTo>
                <a:lnTo>
                  <a:pt x="1194040" y="51774"/>
                </a:lnTo>
                <a:lnTo>
                  <a:pt x="1203452" y="46304"/>
                </a:lnTo>
                <a:lnTo>
                  <a:pt x="1206627" y="46304"/>
                </a:lnTo>
                <a:lnTo>
                  <a:pt x="1206627" y="45453"/>
                </a:lnTo>
                <a:lnTo>
                  <a:pt x="1183176" y="45422"/>
                </a:lnTo>
                <a:close/>
              </a:path>
            </a:pathLst>
          </a:custGeom>
          <a:solidFill>
            <a:srgbClr val="FF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9" name="object 9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ct val="100000"/>
              </a:lnSpc>
            </a:pPr>
            <a:fld id="{81D60167-4931-47E6-BA6A-407CBD079E47}" type="slidenum">
              <a:rPr spc="-5" dirty="0"/>
            </a:fld>
            <a:endParaRPr spc="-5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907540" y="843534"/>
            <a:ext cx="6616065" cy="68961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b="1" spc="-5" dirty="0">
                <a:gradFill>
                  <a:gsLst>
                    <a:gs pos="0">
                      <a:srgbClr val="E30000"/>
                    </a:gs>
                    <a:gs pos="100000">
                      <a:srgbClr val="760303"/>
                    </a:gs>
                  </a:gsLst>
                  <a:lin scaled="0"/>
                </a:gradFill>
              </a:rPr>
              <a:t>Exercise </a:t>
            </a:r>
            <a:r>
              <a:rPr b="1" dirty="0">
                <a:gradFill>
                  <a:gsLst>
                    <a:gs pos="0">
                      <a:srgbClr val="E30000"/>
                    </a:gs>
                    <a:gs pos="100000">
                      <a:srgbClr val="760303"/>
                    </a:gs>
                  </a:gsLst>
                  <a:lin scaled="0"/>
                </a:gradFill>
              </a:rPr>
              <a:t>– </a:t>
            </a:r>
            <a:r>
              <a:rPr b="1" spc="-5" dirty="0">
                <a:gradFill>
                  <a:gsLst>
                    <a:gs pos="0">
                      <a:srgbClr val="E30000"/>
                    </a:gs>
                    <a:gs pos="100000">
                      <a:srgbClr val="760303"/>
                    </a:gs>
                  </a:gsLst>
                  <a:lin scaled="0"/>
                </a:gradFill>
              </a:rPr>
              <a:t>Declaring a</a:t>
            </a:r>
            <a:r>
              <a:rPr b="1" spc="65" dirty="0">
                <a:gradFill>
                  <a:gsLst>
                    <a:gs pos="0">
                      <a:srgbClr val="E30000"/>
                    </a:gs>
                    <a:gs pos="100000">
                      <a:srgbClr val="760303"/>
                    </a:gs>
                  </a:gsLst>
                  <a:lin scaled="0"/>
                </a:gradFill>
              </a:rPr>
              <a:t> </a:t>
            </a:r>
            <a:r>
              <a:rPr b="1" dirty="0">
                <a:gradFill>
                  <a:gsLst>
                    <a:gs pos="0">
                      <a:srgbClr val="E30000"/>
                    </a:gs>
                    <a:gs pos="100000">
                      <a:srgbClr val="760303"/>
                    </a:gs>
                  </a:gsLst>
                  <a:lin scaled="0"/>
                </a:gradFill>
              </a:rPr>
              <a:t>node</a:t>
            </a:r>
            <a:endParaRPr b="1" dirty="0">
              <a:gradFill>
                <a:gsLst>
                  <a:gs pos="0">
                    <a:srgbClr val="E30000"/>
                  </a:gs>
                  <a:gs pos="100000">
                    <a:srgbClr val="760303"/>
                  </a:gs>
                </a:gsLst>
                <a:lin scaled="0"/>
              </a:gradFill>
            </a:endParaRP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2432050" y="1752600"/>
          <a:ext cx="4133850" cy="114935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371600"/>
                <a:gridCol w="979805"/>
                <a:gridCol w="979805"/>
                <a:gridCol w="783589"/>
              </a:tblGrid>
              <a:tr h="381000">
                <a:tc>
                  <a:txBody>
                    <a:bodyPr/>
                    <a:lstStyle/>
                    <a:p>
                      <a:pPr marL="72390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sz="1800" b="1" spc="-10" dirty="0">
                          <a:solidFill>
                            <a:srgbClr val="FF0000"/>
                          </a:solidFill>
                          <a:latin typeface="Courier New" panose="02070309020205020404"/>
                          <a:cs typeface="Courier New" panose="02070309020205020404"/>
                        </a:rPr>
                        <a:t>bookTitle</a:t>
                      </a:r>
                      <a:endParaRPr sz="1800">
                        <a:latin typeface="Courier New" panose="02070309020205020404"/>
                        <a:cs typeface="Courier New" panose="02070309020205020404"/>
                      </a:endParaRPr>
                    </a:p>
                  </a:txBody>
                  <a:tcPr marL="0" marR="0" marT="31115" marB="0"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80010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sz="1800" b="1" spc="-10" dirty="0">
                          <a:solidFill>
                            <a:srgbClr val="FF0000"/>
                          </a:solidFill>
                          <a:latin typeface="Courier New" panose="02070309020205020404"/>
                          <a:cs typeface="Courier New" panose="02070309020205020404"/>
                        </a:rPr>
                        <a:t>ISBNno</a:t>
                      </a:r>
                      <a:endParaRPr sz="1800">
                        <a:latin typeface="Courier New" panose="02070309020205020404"/>
                        <a:cs typeface="Courier New" panose="02070309020205020404"/>
                      </a:endParaRPr>
                    </a:p>
                  </a:txBody>
                  <a:tcPr marL="0" marR="0" marT="31115" marB="0"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sz="1800" b="1" spc="-10" dirty="0">
                          <a:solidFill>
                            <a:srgbClr val="FF0000"/>
                          </a:solidFill>
                          <a:latin typeface="Courier New" panose="02070309020205020404"/>
                          <a:cs typeface="Courier New" panose="02070309020205020404"/>
                        </a:rPr>
                        <a:t>price</a:t>
                      </a:r>
                      <a:endParaRPr sz="1800">
                        <a:latin typeface="Courier New" panose="02070309020205020404"/>
                        <a:cs typeface="Courier New" panose="02070309020205020404"/>
                      </a:endParaRPr>
                    </a:p>
                  </a:txBody>
                  <a:tcPr marL="0" marR="0" marT="31115" marB="0"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sz="1800" b="1" spc="-10" dirty="0">
                          <a:solidFill>
                            <a:srgbClr val="FF0000"/>
                          </a:solidFill>
                          <a:latin typeface="Courier New" panose="02070309020205020404"/>
                          <a:cs typeface="Courier New" panose="02070309020205020404"/>
                        </a:rPr>
                        <a:t>next</a:t>
                      </a:r>
                      <a:endParaRPr sz="1800">
                        <a:latin typeface="Courier New" panose="02070309020205020404"/>
                        <a:cs typeface="Courier New" panose="02070309020205020404"/>
                      </a:endParaRPr>
                    </a:p>
                  </a:txBody>
                  <a:tcPr marL="0" marR="0" marT="31115" marB="0"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</a:tr>
              <a:tr h="762000">
                <a:tc>
                  <a:txBody>
                    <a:bodyPr/>
                    <a:lstStyle/>
                    <a:p>
                      <a:pPr marL="374015" marR="208280" indent="-157480">
                        <a:lnSpc>
                          <a:spcPct val="100000"/>
                        </a:lnSpc>
                        <a:spcBef>
                          <a:spcPts val="535"/>
                        </a:spcBef>
                      </a:pPr>
                      <a:r>
                        <a:rPr sz="2000" dirty="0">
                          <a:solidFill>
                            <a:srgbClr val="FFFFCC"/>
                          </a:solidFill>
                          <a:latin typeface="Times New Roman" panose="02020603050405020304"/>
                          <a:cs typeface="Times New Roman" panose="02020603050405020304"/>
                        </a:rPr>
                        <a:t>Link</a:t>
                      </a:r>
                      <a:r>
                        <a:rPr sz="2000" spc="-100" dirty="0">
                          <a:solidFill>
                            <a:srgbClr val="FFFFCC"/>
                          </a:solidFill>
                          <a:latin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sz="2000" dirty="0">
                          <a:solidFill>
                            <a:srgbClr val="FFFFCC"/>
                          </a:solidFill>
                          <a:latin typeface="Times New Roman" panose="02020603050405020304"/>
                          <a:cs typeface="Times New Roman" panose="02020603050405020304"/>
                        </a:rPr>
                        <a:t>List  Guide</a:t>
                      </a:r>
                      <a:endParaRPr sz="200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6794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191135">
                        <a:lnSpc>
                          <a:spcPct val="100000"/>
                        </a:lnSpc>
                        <a:spcBef>
                          <a:spcPts val="535"/>
                        </a:spcBef>
                      </a:pPr>
                      <a:r>
                        <a:rPr sz="2000" spc="5" dirty="0">
                          <a:solidFill>
                            <a:srgbClr val="FFFFCC"/>
                          </a:solidFill>
                          <a:latin typeface="Times New Roman" panose="02020603050405020304"/>
                          <a:cs typeface="Times New Roman" panose="02020603050405020304"/>
                        </a:rPr>
                        <a:t>1234-</a:t>
                      </a:r>
                      <a:endParaRPr sz="2000">
                        <a:latin typeface="Times New Roman" panose="02020603050405020304"/>
                        <a:cs typeface="Times New Roman" panose="02020603050405020304"/>
                      </a:endParaRPr>
                    </a:p>
                    <a:p>
                      <a:pPr marL="233680">
                        <a:lnSpc>
                          <a:spcPct val="100000"/>
                        </a:lnSpc>
                      </a:pPr>
                      <a:r>
                        <a:rPr sz="2000" spc="5" dirty="0">
                          <a:solidFill>
                            <a:srgbClr val="FFFFCC"/>
                          </a:solidFill>
                          <a:latin typeface="Times New Roman" panose="02020603050405020304"/>
                          <a:cs typeface="Times New Roman" panose="02020603050405020304"/>
                        </a:rPr>
                        <a:t>5678</a:t>
                      </a:r>
                      <a:endParaRPr sz="200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6794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735"/>
                        </a:spcBef>
                      </a:pPr>
                      <a:r>
                        <a:rPr sz="2000" dirty="0">
                          <a:solidFill>
                            <a:srgbClr val="FFFFCC"/>
                          </a:solidFill>
                          <a:latin typeface="Times New Roman" panose="02020603050405020304"/>
                          <a:cs typeface="Times New Roman" panose="02020603050405020304"/>
                        </a:rPr>
                        <a:t>40.00</a:t>
                      </a:r>
                      <a:endParaRPr sz="200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22034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1735"/>
                        </a:spcBef>
                      </a:pPr>
                      <a:r>
                        <a:rPr sz="2000" dirty="0">
                          <a:solidFill>
                            <a:srgbClr val="FFFFCC"/>
                          </a:solidFill>
                          <a:latin typeface="Times New Roman" panose="02020603050405020304"/>
                          <a:cs typeface="Times New Roman" panose="02020603050405020304"/>
                        </a:rPr>
                        <a:t>NULL</a:t>
                      </a:r>
                      <a:endParaRPr sz="200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22034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</a:tr>
            </a:tbl>
          </a:graphicData>
        </a:graphic>
      </p:graphicFrame>
      <p:sp>
        <p:nvSpPr>
          <p:cNvPr id="4" name="object 4"/>
          <p:cNvSpPr txBox="1"/>
          <p:nvPr/>
        </p:nvSpPr>
        <p:spPr>
          <a:xfrm>
            <a:off x="1298194" y="3088385"/>
            <a:ext cx="7447280" cy="25863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164465">
              <a:lnSpc>
                <a:spcPct val="100000"/>
              </a:lnSpc>
              <a:spcBef>
                <a:spcPts val="100"/>
              </a:spcBef>
            </a:pPr>
            <a:r>
              <a:rPr sz="2400" spc="-5" dirty="0">
                <a:latin typeface="Arial" panose="020B0604020202020204"/>
                <a:cs typeface="Arial" panose="020B0604020202020204"/>
              </a:rPr>
              <a:t>Figure above </a:t>
            </a:r>
            <a:r>
              <a:rPr sz="2400" dirty="0">
                <a:latin typeface="Arial" panose="020B0604020202020204"/>
                <a:cs typeface="Arial" panose="020B0604020202020204"/>
              </a:rPr>
              <a:t>represents </a:t>
            </a:r>
            <a:r>
              <a:rPr sz="2400" spc="-5" dirty="0">
                <a:latin typeface="Arial" panose="020B0604020202020204"/>
                <a:cs typeface="Arial" panose="020B0604020202020204"/>
              </a:rPr>
              <a:t>a node in a link list </a:t>
            </a:r>
            <a:r>
              <a:rPr sz="2400" dirty="0">
                <a:latin typeface="Arial" panose="020B0604020202020204"/>
                <a:cs typeface="Arial" panose="020B0604020202020204"/>
              </a:rPr>
              <a:t>that store  information for</a:t>
            </a:r>
            <a:r>
              <a:rPr sz="2400" spc="-10" dirty="0">
                <a:latin typeface="Arial" panose="020B0604020202020204"/>
                <a:cs typeface="Arial" panose="020B0604020202020204"/>
              </a:rPr>
              <a:t> </a:t>
            </a:r>
            <a:r>
              <a:rPr sz="2400" spc="-5" dirty="0">
                <a:latin typeface="Arial" panose="020B0604020202020204"/>
                <a:cs typeface="Arial" panose="020B0604020202020204"/>
              </a:rPr>
              <a:t>book.</a:t>
            </a:r>
            <a:endParaRPr sz="2400">
              <a:latin typeface="Arial" panose="020B0604020202020204"/>
              <a:cs typeface="Arial" panose="020B0604020202020204"/>
            </a:endParaRPr>
          </a:p>
          <a:p>
            <a:pPr marL="12700">
              <a:lnSpc>
                <a:spcPct val="100000"/>
              </a:lnSpc>
            </a:pPr>
            <a:r>
              <a:rPr sz="2400" dirty="0">
                <a:latin typeface="Arial" panose="020B0604020202020204"/>
                <a:cs typeface="Arial" panose="020B0604020202020204"/>
              </a:rPr>
              <a:t>The node consists of the </a:t>
            </a:r>
            <a:r>
              <a:rPr sz="2400" spc="-5" dirty="0">
                <a:latin typeface="Arial" panose="020B0604020202020204"/>
                <a:cs typeface="Arial" panose="020B0604020202020204"/>
              </a:rPr>
              <a:t>following </a:t>
            </a:r>
            <a:r>
              <a:rPr sz="2400" dirty="0">
                <a:latin typeface="Arial" panose="020B0604020202020204"/>
                <a:cs typeface="Arial" panose="020B0604020202020204"/>
              </a:rPr>
              <a:t>attributes</a:t>
            </a:r>
            <a:r>
              <a:rPr sz="2400" spc="30" dirty="0">
                <a:latin typeface="Arial" panose="020B0604020202020204"/>
                <a:cs typeface="Arial" panose="020B0604020202020204"/>
              </a:rPr>
              <a:t> </a:t>
            </a:r>
            <a:r>
              <a:rPr sz="2400" dirty="0">
                <a:latin typeface="Arial" panose="020B0604020202020204"/>
                <a:cs typeface="Arial" panose="020B0604020202020204"/>
              </a:rPr>
              <a:t>:</a:t>
            </a:r>
            <a:endParaRPr sz="2400">
              <a:latin typeface="Arial" panose="020B0604020202020204"/>
              <a:cs typeface="Arial" panose="020B0604020202020204"/>
            </a:endParaRPr>
          </a:p>
          <a:p>
            <a:pPr marL="727075">
              <a:lnSpc>
                <a:spcPct val="100000"/>
              </a:lnSpc>
            </a:pPr>
            <a:r>
              <a:rPr sz="2400" spc="-10" dirty="0">
                <a:latin typeface="Arial" panose="020B0604020202020204"/>
                <a:cs typeface="Arial" panose="020B0604020202020204"/>
              </a:rPr>
              <a:t>bookTitle, </a:t>
            </a:r>
            <a:r>
              <a:rPr sz="2400" dirty="0">
                <a:latin typeface="Arial" panose="020B0604020202020204"/>
                <a:cs typeface="Arial" panose="020B0604020202020204"/>
              </a:rPr>
              <a:t>ISBNno, </a:t>
            </a:r>
            <a:r>
              <a:rPr sz="2400" spc="-5" dirty="0">
                <a:latin typeface="Arial" panose="020B0604020202020204"/>
                <a:cs typeface="Arial" panose="020B0604020202020204"/>
              </a:rPr>
              <a:t>price and pointer</a:t>
            </a:r>
            <a:r>
              <a:rPr sz="2400" spc="65" dirty="0">
                <a:latin typeface="Arial" panose="020B0604020202020204"/>
                <a:cs typeface="Arial" panose="020B0604020202020204"/>
              </a:rPr>
              <a:t> </a:t>
            </a:r>
            <a:r>
              <a:rPr sz="2400" spc="-5" dirty="0">
                <a:latin typeface="Arial" panose="020B0604020202020204"/>
                <a:cs typeface="Arial" panose="020B0604020202020204"/>
              </a:rPr>
              <a:t>next.</a:t>
            </a:r>
            <a:endParaRPr sz="2400">
              <a:latin typeface="Arial" panose="020B0604020202020204"/>
              <a:cs typeface="Arial" panose="020B0604020202020204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2500">
              <a:latin typeface="Arial" panose="020B0604020202020204"/>
              <a:cs typeface="Arial" panose="020B0604020202020204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2400" spc="-10" dirty="0">
                <a:latin typeface="Arial" panose="020B0604020202020204"/>
                <a:cs typeface="Arial" panose="020B0604020202020204"/>
              </a:rPr>
              <a:t>Write </a:t>
            </a:r>
            <a:r>
              <a:rPr sz="2400" dirty="0">
                <a:latin typeface="Arial" panose="020B0604020202020204"/>
                <a:cs typeface="Arial" panose="020B0604020202020204"/>
              </a:rPr>
              <a:t>a class/struct </a:t>
            </a:r>
            <a:r>
              <a:rPr sz="2400" spc="-5" dirty="0">
                <a:latin typeface="Arial" panose="020B0604020202020204"/>
                <a:cs typeface="Arial" panose="020B0604020202020204"/>
              </a:rPr>
              <a:t>declaration </a:t>
            </a:r>
            <a:r>
              <a:rPr sz="2400" dirty="0">
                <a:latin typeface="Arial" panose="020B0604020202020204"/>
                <a:cs typeface="Arial" panose="020B0604020202020204"/>
              </a:rPr>
              <a:t>for the </a:t>
            </a:r>
            <a:r>
              <a:rPr sz="2400" spc="-5" dirty="0">
                <a:latin typeface="Arial" panose="020B0604020202020204"/>
                <a:cs typeface="Arial" panose="020B0604020202020204"/>
              </a:rPr>
              <a:t>node </a:t>
            </a:r>
            <a:r>
              <a:rPr sz="2400" dirty="0">
                <a:latin typeface="Arial" panose="020B0604020202020204"/>
                <a:cs typeface="Arial" panose="020B0604020202020204"/>
              </a:rPr>
              <a:t>that </a:t>
            </a:r>
            <a:r>
              <a:rPr sz="2400" spc="-5" dirty="0">
                <a:latin typeface="Arial" panose="020B0604020202020204"/>
                <a:cs typeface="Arial" panose="020B0604020202020204"/>
              </a:rPr>
              <a:t>is</a:t>
            </a:r>
            <a:r>
              <a:rPr sz="2400" spc="30" dirty="0">
                <a:latin typeface="Arial" panose="020B0604020202020204"/>
                <a:cs typeface="Arial" panose="020B0604020202020204"/>
              </a:rPr>
              <a:t> </a:t>
            </a:r>
            <a:r>
              <a:rPr sz="2400" dirty="0">
                <a:latin typeface="Arial" panose="020B0604020202020204"/>
                <a:cs typeface="Arial" panose="020B0604020202020204"/>
              </a:rPr>
              <a:t>able</a:t>
            </a:r>
            <a:endParaRPr sz="2400">
              <a:latin typeface="Arial" panose="020B0604020202020204"/>
              <a:cs typeface="Arial" panose="020B0604020202020204"/>
            </a:endParaRPr>
          </a:p>
          <a:p>
            <a:pPr marL="12700">
              <a:lnSpc>
                <a:spcPct val="100000"/>
              </a:lnSpc>
            </a:pPr>
            <a:r>
              <a:rPr sz="2400" dirty="0">
                <a:latin typeface="Arial" panose="020B0604020202020204"/>
                <a:cs typeface="Arial" panose="020B0604020202020204"/>
              </a:rPr>
              <a:t>to store the</a:t>
            </a:r>
            <a:r>
              <a:rPr sz="2400" spc="-15" dirty="0">
                <a:latin typeface="Arial" panose="020B0604020202020204"/>
                <a:cs typeface="Arial" panose="020B0604020202020204"/>
              </a:rPr>
              <a:t> </a:t>
            </a:r>
            <a:r>
              <a:rPr sz="2400" spc="-5" dirty="0">
                <a:latin typeface="Arial" panose="020B0604020202020204"/>
                <a:cs typeface="Arial" panose="020B0604020202020204"/>
              </a:rPr>
              <a:t>information.</a:t>
            </a:r>
            <a:endParaRPr sz="2400">
              <a:latin typeface="Arial" panose="020B0604020202020204"/>
              <a:cs typeface="Arial" panose="020B0604020202020204"/>
            </a:endParaRPr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ct val="100000"/>
              </a:lnSpc>
            </a:pPr>
            <a:fld id="{81D60167-4931-47E6-BA6A-407CBD079E47}" type="slidenum">
              <a:rPr spc="-5" dirty="0"/>
            </a:fld>
            <a:endParaRPr spc="-5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263140" y="716534"/>
            <a:ext cx="6363335" cy="68961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b="1" spc="-5" dirty="0">
                <a:gradFill>
                  <a:gsLst>
                    <a:gs pos="0">
                      <a:srgbClr val="E30000"/>
                    </a:gs>
                    <a:gs pos="100000">
                      <a:srgbClr val="760303"/>
                    </a:gs>
                  </a:gsLst>
                  <a:lin scaled="0"/>
                </a:gradFill>
              </a:rPr>
              <a:t>A </a:t>
            </a:r>
            <a:r>
              <a:rPr b="1" dirty="0">
                <a:gradFill>
                  <a:gsLst>
                    <a:gs pos="0">
                      <a:srgbClr val="E30000"/>
                    </a:gs>
                    <a:gs pos="100000">
                      <a:srgbClr val="760303"/>
                    </a:gs>
                  </a:gsLst>
                  <a:lin scaled="0"/>
                </a:gradFill>
              </a:rPr>
              <a:t>Simple Linked List</a:t>
            </a:r>
            <a:r>
              <a:rPr b="1" spc="-20" dirty="0">
                <a:gradFill>
                  <a:gsLst>
                    <a:gs pos="0">
                      <a:srgbClr val="E30000"/>
                    </a:gs>
                    <a:gs pos="100000">
                      <a:srgbClr val="760303"/>
                    </a:gs>
                  </a:gsLst>
                  <a:lin scaled="0"/>
                </a:gradFill>
              </a:rPr>
              <a:t> </a:t>
            </a:r>
            <a:r>
              <a:rPr b="1" spc="-5" dirty="0">
                <a:gradFill>
                  <a:gsLst>
                    <a:gs pos="0">
                      <a:srgbClr val="E30000"/>
                    </a:gs>
                    <a:gs pos="100000">
                      <a:srgbClr val="760303"/>
                    </a:gs>
                  </a:gsLst>
                  <a:lin scaled="0"/>
                </a:gradFill>
              </a:rPr>
              <a:t>Class</a:t>
            </a:r>
            <a:endParaRPr b="1" spc="-5" dirty="0">
              <a:gradFill>
                <a:gsLst>
                  <a:gs pos="0">
                    <a:srgbClr val="E30000"/>
                  </a:gs>
                  <a:gs pos="100000">
                    <a:srgbClr val="760303"/>
                  </a:gs>
                </a:gsLst>
                <a:lin scaled="0"/>
              </a:gradFill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399540" y="1449608"/>
            <a:ext cx="7032625" cy="1577975"/>
          </a:xfrm>
          <a:prstGeom prst="rect">
            <a:avLst/>
          </a:prstGeom>
        </p:spPr>
        <p:txBody>
          <a:bodyPr vert="horz" wrap="square" lIns="0" tIns="58419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60"/>
              </a:spcBef>
            </a:pPr>
            <a:r>
              <a:rPr sz="1800" b="0" spc="20" dirty="0">
                <a:solidFill>
                  <a:srgbClr val="330066"/>
                </a:solidFill>
                <a:latin typeface="Marlett"/>
                <a:cs typeface="Marlett"/>
              </a:rPr>
              <a:t></a:t>
            </a:r>
            <a:r>
              <a:rPr sz="1800" b="0" spc="20" dirty="0">
                <a:solidFill>
                  <a:srgbClr val="330066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600" dirty="0">
                <a:latin typeface="Arial" panose="020B0604020202020204"/>
                <a:cs typeface="Arial" panose="020B0604020202020204"/>
              </a:rPr>
              <a:t>Declare </a:t>
            </a:r>
            <a:r>
              <a:rPr sz="2600" spc="-5" dirty="0">
                <a:latin typeface="Courier New" panose="02070309020205020404"/>
                <a:cs typeface="Courier New" panose="02070309020205020404"/>
              </a:rPr>
              <a:t>List</a:t>
            </a:r>
            <a:r>
              <a:rPr sz="2600" spc="-5" dirty="0">
                <a:latin typeface="Arial" panose="020B0604020202020204"/>
                <a:cs typeface="Arial" panose="020B0604020202020204"/>
              </a:rPr>
              <a:t>, </a:t>
            </a:r>
            <a:r>
              <a:rPr sz="2600" dirty="0">
                <a:latin typeface="Arial" panose="020B0604020202020204"/>
                <a:cs typeface="Arial" panose="020B0604020202020204"/>
              </a:rPr>
              <a:t>which</a:t>
            </a:r>
            <a:r>
              <a:rPr sz="2600" spc="-90" dirty="0">
                <a:latin typeface="Arial" panose="020B0604020202020204"/>
                <a:cs typeface="Arial" panose="020B0604020202020204"/>
              </a:rPr>
              <a:t> </a:t>
            </a:r>
            <a:r>
              <a:rPr sz="2600" dirty="0">
                <a:latin typeface="Arial" panose="020B0604020202020204"/>
                <a:cs typeface="Arial" panose="020B0604020202020204"/>
              </a:rPr>
              <a:t>contains</a:t>
            </a:r>
            <a:endParaRPr sz="2600">
              <a:latin typeface="Arial" panose="020B0604020202020204"/>
              <a:cs typeface="Arial" panose="020B0604020202020204"/>
            </a:endParaRPr>
          </a:p>
          <a:p>
            <a:pPr marL="469900">
              <a:lnSpc>
                <a:spcPct val="100000"/>
              </a:lnSpc>
              <a:spcBef>
                <a:spcPts val="295"/>
              </a:spcBef>
            </a:pPr>
            <a:r>
              <a:rPr sz="1500" b="0" spc="35" dirty="0">
                <a:solidFill>
                  <a:srgbClr val="669999"/>
                </a:solidFill>
                <a:latin typeface="Marlett"/>
                <a:cs typeface="Marlett"/>
              </a:rPr>
              <a:t></a:t>
            </a:r>
            <a:r>
              <a:rPr sz="1500" b="0" spc="35" dirty="0">
                <a:solidFill>
                  <a:srgbClr val="669999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200" spc="-5" dirty="0">
                <a:latin typeface="Courier New" panose="02070309020205020404"/>
                <a:cs typeface="Courier New" panose="02070309020205020404"/>
              </a:rPr>
              <a:t>head</a:t>
            </a:r>
            <a:r>
              <a:rPr sz="2200" spc="-5" dirty="0">
                <a:latin typeface="Arial" panose="020B0604020202020204"/>
                <a:cs typeface="Arial" panose="020B0604020202020204"/>
              </a:rPr>
              <a:t>: a pointer to the first node in the</a:t>
            </a:r>
            <a:r>
              <a:rPr sz="2200" spc="-35" dirty="0">
                <a:latin typeface="Arial" panose="020B0604020202020204"/>
                <a:cs typeface="Arial" panose="020B0604020202020204"/>
              </a:rPr>
              <a:t> </a:t>
            </a:r>
            <a:r>
              <a:rPr sz="2200" spc="-5" dirty="0">
                <a:latin typeface="Arial" panose="020B0604020202020204"/>
                <a:cs typeface="Arial" panose="020B0604020202020204"/>
              </a:rPr>
              <a:t>list.</a:t>
            </a:r>
            <a:endParaRPr sz="2200">
              <a:latin typeface="Arial" panose="020B0604020202020204"/>
              <a:cs typeface="Arial" panose="020B0604020202020204"/>
            </a:endParaRPr>
          </a:p>
          <a:p>
            <a:pPr marL="781050">
              <a:lnSpc>
                <a:spcPct val="100000"/>
              </a:lnSpc>
              <a:spcBef>
                <a:spcPts val="260"/>
              </a:spcBef>
            </a:pPr>
            <a:r>
              <a:rPr sz="2200" spc="-5" dirty="0">
                <a:latin typeface="Arial" panose="020B0604020202020204"/>
                <a:cs typeface="Arial" panose="020B0604020202020204"/>
              </a:rPr>
              <a:t>Since the list is empty initially, </a:t>
            </a:r>
            <a:r>
              <a:rPr sz="2200" spc="-5" dirty="0">
                <a:latin typeface="Courier New" panose="02070309020205020404"/>
                <a:cs typeface="Courier New" panose="02070309020205020404"/>
              </a:rPr>
              <a:t>head</a:t>
            </a:r>
            <a:r>
              <a:rPr sz="2200" spc="-560" dirty="0">
                <a:latin typeface="Courier New" panose="02070309020205020404"/>
                <a:cs typeface="Courier New" panose="02070309020205020404"/>
              </a:rPr>
              <a:t> </a:t>
            </a:r>
            <a:r>
              <a:rPr sz="2200" spc="-5" dirty="0">
                <a:latin typeface="Arial" panose="020B0604020202020204"/>
                <a:cs typeface="Arial" panose="020B0604020202020204"/>
              </a:rPr>
              <a:t>is set to </a:t>
            </a:r>
            <a:r>
              <a:rPr sz="2200" spc="-5" dirty="0">
                <a:latin typeface="Courier New" panose="02070309020205020404"/>
                <a:cs typeface="Courier New" panose="02070309020205020404"/>
              </a:rPr>
              <a:t>NULL</a:t>
            </a:r>
            <a:endParaRPr sz="2200">
              <a:latin typeface="Courier New" panose="02070309020205020404"/>
              <a:cs typeface="Courier New" panose="02070309020205020404"/>
            </a:endParaRPr>
          </a:p>
          <a:p>
            <a:pPr marL="469900">
              <a:lnSpc>
                <a:spcPct val="100000"/>
              </a:lnSpc>
              <a:spcBef>
                <a:spcPts val="265"/>
              </a:spcBef>
            </a:pPr>
            <a:r>
              <a:rPr sz="1500" b="0" spc="35" dirty="0">
                <a:solidFill>
                  <a:srgbClr val="669999"/>
                </a:solidFill>
                <a:latin typeface="Marlett"/>
                <a:cs typeface="Marlett"/>
              </a:rPr>
              <a:t></a:t>
            </a:r>
            <a:r>
              <a:rPr sz="1500" b="0" spc="35" dirty="0">
                <a:solidFill>
                  <a:srgbClr val="669999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200" spc="-5" dirty="0">
                <a:latin typeface="Arial" panose="020B0604020202020204"/>
                <a:cs typeface="Arial" panose="020B0604020202020204"/>
              </a:rPr>
              <a:t>Operations on</a:t>
            </a:r>
            <a:r>
              <a:rPr sz="2200" spc="-70" dirty="0">
                <a:latin typeface="Arial" panose="020B0604020202020204"/>
                <a:cs typeface="Arial" panose="020B0604020202020204"/>
              </a:rPr>
              <a:t> </a:t>
            </a:r>
            <a:r>
              <a:rPr sz="2200" spc="-5" dirty="0">
                <a:latin typeface="Courier New" panose="02070309020205020404"/>
                <a:cs typeface="Courier New" panose="02070309020205020404"/>
              </a:rPr>
              <a:t>List</a:t>
            </a:r>
            <a:endParaRPr sz="2200">
              <a:latin typeface="Courier New" panose="02070309020205020404"/>
              <a:cs typeface="Courier New" panose="02070309020205020404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838200" y="3047936"/>
            <a:ext cx="7581900" cy="3534410"/>
          </a:xfrm>
          <a:custGeom>
            <a:avLst/>
            <a:gdLst/>
            <a:ahLst/>
            <a:cxnLst/>
            <a:rect l="l" t="t" r="r" b="b"/>
            <a:pathLst>
              <a:path w="7581900" h="3534409">
                <a:moveTo>
                  <a:pt x="0" y="3533838"/>
                </a:moveTo>
                <a:lnTo>
                  <a:pt x="7581900" y="3533838"/>
                </a:lnTo>
                <a:lnTo>
                  <a:pt x="7581900" y="0"/>
                </a:lnTo>
                <a:lnTo>
                  <a:pt x="0" y="0"/>
                </a:lnTo>
                <a:lnTo>
                  <a:pt x="0" y="3533838"/>
                </a:lnTo>
                <a:close/>
              </a:path>
            </a:pathLst>
          </a:custGeom>
          <a:solidFill>
            <a:srgbClr val="00AFE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 txBox="1"/>
          <p:nvPr/>
        </p:nvSpPr>
        <p:spPr>
          <a:xfrm>
            <a:off x="917244" y="3071876"/>
            <a:ext cx="4626610" cy="11233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2967355">
              <a:lnSpc>
                <a:spcPct val="100000"/>
              </a:lnSpc>
              <a:spcBef>
                <a:spcPts val="100"/>
              </a:spcBef>
            </a:pPr>
            <a:r>
              <a:rPr sz="1800" b="1" spc="-10" dirty="0">
                <a:solidFill>
                  <a:srgbClr val="FFFF00"/>
                </a:solidFill>
                <a:latin typeface="Courier New" panose="02070309020205020404"/>
                <a:cs typeface="Courier New" panose="02070309020205020404"/>
              </a:rPr>
              <a:t>class </a:t>
            </a:r>
            <a:r>
              <a:rPr sz="1800" b="1" spc="-10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List</a:t>
            </a:r>
            <a:r>
              <a:rPr sz="1800" b="1" spc="-100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 </a:t>
            </a:r>
            <a:r>
              <a:rPr sz="1800" b="1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{  </a:t>
            </a:r>
            <a:r>
              <a:rPr sz="1800" b="1" spc="-10" dirty="0">
                <a:solidFill>
                  <a:srgbClr val="FFFF00"/>
                </a:solidFill>
                <a:latin typeface="Courier New" panose="02070309020205020404"/>
                <a:cs typeface="Courier New" panose="02070309020205020404"/>
              </a:rPr>
              <a:t>public</a:t>
            </a:r>
            <a:r>
              <a:rPr sz="1800" b="1" spc="-10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:</a:t>
            </a:r>
            <a:endParaRPr sz="1800">
              <a:latin typeface="Courier New" panose="02070309020205020404"/>
              <a:cs typeface="Courier New" panose="02070309020205020404"/>
            </a:endParaRPr>
          </a:p>
          <a:p>
            <a:pPr marL="926465">
              <a:lnSpc>
                <a:spcPct val="100000"/>
              </a:lnSpc>
            </a:pPr>
            <a:r>
              <a:rPr sz="1800" b="1" spc="-10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List(</a:t>
            </a:r>
            <a:r>
              <a:rPr sz="1800" b="1" spc="-10" dirty="0">
                <a:solidFill>
                  <a:srgbClr val="FFFF00"/>
                </a:solidFill>
                <a:latin typeface="Courier New" panose="02070309020205020404"/>
                <a:cs typeface="Courier New" panose="02070309020205020404"/>
              </a:rPr>
              <a:t>void</a:t>
            </a:r>
            <a:r>
              <a:rPr sz="1800" b="1" spc="-10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) </a:t>
            </a:r>
            <a:r>
              <a:rPr sz="1800" b="1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{ </a:t>
            </a:r>
            <a:r>
              <a:rPr sz="1800" b="1" spc="-10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head </a:t>
            </a:r>
            <a:r>
              <a:rPr sz="1800" b="1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= </a:t>
            </a:r>
            <a:r>
              <a:rPr sz="1800" b="1" spc="-10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NULL;</a:t>
            </a:r>
            <a:r>
              <a:rPr sz="1800" b="1" spc="-10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 </a:t>
            </a:r>
            <a:r>
              <a:rPr sz="1800" b="1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}</a:t>
            </a:r>
            <a:endParaRPr sz="1800">
              <a:latin typeface="Courier New" panose="02070309020205020404"/>
              <a:cs typeface="Courier New" panose="02070309020205020404"/>
            </a:endParaRPr>
          </a:p>
          <a:p>
            <a:pPr marL="926465">
              <a:lnSpc>
                <a:spcPct val="100000"/>
              </a:lnSpc>
            </a:pPr>
            <a:r>
              <a:rPr sz="1800" b="1" spc="-10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~List(</a:t>
            </a:r>
            <a:r>
              <a:rPr sz="1800" b="1" spc="-10" dirty="0">
                <a:solidFill>
                  <a:srgbClr val="FFFF00"/>
                </a:solidFill>
                <a:latin typeface="Courier New" panose="02070309020205020404"/>
                <a:cs typeface="Courier New" panose="02070309020205020404"/>
              </a:rPr>
              <a:t>void</a:t>
            </a:r>
            <a:r>
              <a:rPr sz="1800" b="1" spc="-10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);</a:t>
            </a:r>
            <a:endParaRPr sz="1800">
              <a:latin typeface="Courier New" panose="02070309020205020404"/>
              <a:cs typeface="Courier New" panose="02070309020205020404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6404228" y="3620770"/>
            <a:ext cx="193802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5" dirty="0">
                <a:solidFill>
                  <a:srgbClr val="00FF00"/>
                </a:solidFill>
                <a:latin typeface="Courier New" panose="02070309020205020404"/>
                <a:cs typeface="Courier New" panose="02070309020205020404"/>
              </a:rPr>
              <a:t>//</a:t>
            </a:r>
            <a:r>
              <a:rPr sz="1800" b="1" spc="-85" dirty="0">
                <a:solidFill>
                  <a:srgbClr val="00FF00"/>
                </a:solidFill>
                <a:latin typeface="Courier New" panose="02070309020205020404"/>
                <a:cs typeface="Courier New" panose="02070309020205020404"/>
              </a:rPr>
              <a:t> </a:t>
            </a:r>
            <a:r>
              <a:rPr sz="1800" b="1" spc="-10" dirty="0">
                <a:solidFill>
                  <a:srgbClr val="00FF00"/>
                </a:solidFill>
                <a:latin typeface="Courier New" panose="02070309020205020404"/>
                <a:cs typeface="Courier New" panose="02070309020205020404"/>
              </a:rPr>
              <a:t>constructor</a:t>
            </a:r>
            <a:endParaRPr sz="1800">
              <a:latin typeface="Courier New" panose="02070309020205020404"/>
              <a:cs typeface="Courier New" panose="02070309020205020404"/>
            </a:endParaRPr>
          </a:p>
          <a:p>
            <a:pPr marL="12700">
              <a:lnSpc>
                <a:spcPct val="100000"/>
              </a:lnSpc>
            </a:pPr>
            <a:r>
              <a:rPr sz="1800" b="1" spc="-5" dirty="0">
                <a:solidFill>
                  <a:srgbClr val="00FF00"/>
                </a:solidFill>
                <a:latin typeface="Courier New" panose="02070309020205020404"/>
                <a:cs typeface="Courier New" panose="02070309020205020404"/>
              </a:rPr>
              <a:t>//</a:t>
            </a:r>
            <a:r>
              <a:rPr sz="1800" b="1" spc="-55" dirty="0">
                <a:solidFill>
                  <a:srgbClr val="00FF00"/>
                </a:solidFill>
                <a:latin typeface="Courier New" panose="02070309020205020404"/>
                <a:cs typeface="Courier New" panose="02070309020205020404"/>
              </a:rPr>
              <a:t> </a:t>
            </a:r>
            <a:r>
              <a:rPr sz="1800" b="1" spc="-10" dirty="0">
                <a:solidFill>
                  <a:srgbClr val="00FF00"/>
                </a:solidFill>
                <a:latin typeface="Courier New" panose="02070309020205020404"/>
                <a:cs typeface="Courier New" panose="02070309020205020404"/>
              </a:rPr>
              <a:t>destructor</a:t>
            </a:r>
            <a:endParaRPr sz="1800">
              <a:latin typeface="Courier New" panose="02070309020205020404"/>
              <a:cs typeface="Courier New" panose="02070309020205020404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917244" y="4443806"/>
            <a:ext cx="6264275" cy="19462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926465">
              <a:lnSpc>
                <a:spcPct val="100000"/>
              </a:lnSpc>
              <a:spcBef>
                <a:spcPts val="100"/>
              </a:spcBef>
            </a:pPr>
            <a:r>
              <a:rPr sz="1800" b="1" spc="-10" dirty="0">
                <a:solidFill>
                  <a:srgbClr val="FFFF00"/>
                </a:solidFill>
                <a:latin typeface="Courier New" panose="02070309020205020404"/>
                <a:cs typeface="Courier New" panose="02070309020205020404"/>
              </a:rPr>
              <a:t>bool </a:t>
            </a:r>
            <a:r>
              <a:rPr sz="1800" b="1" spc="-10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IsEmpty() </a:t>
            </a:r>
            <a:r>
              <a:rPr sz="1800" b="1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{ </a:t>
            </a:r>
            <a:r>
              <a:rPr sz="1800" b="1" spc="-10" dirty="0">
                <a:solidFill>
                  <a:srgbClr val="FFFF00"/>
                </a:solidFill>
                <a:latin typeface="Courier New" panose="02070309020205020404"/>
                <a:cs typeface="Courier New" panose="02070309020205020404"/>
              </a:rPr>
              <a:t>return </a:t>
            </a:r>
            <a:r>
              <a:rPr sz="1800" b="1" spc="-10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head == NULL;</a:t>
            </a:r>
            <a:r>
              <a:rPr sz="1800" b="1" spc="-50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 </a:t>
            </a:r>
            <a:r>
              <a:rPr sz="1800" b="1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}</a:t>
            </a:r>
            <a:endParaRPr sz="1800">
              <a:latin typeface="Courier New" panose="02070309020205020404"/>
              <a:cs typeface="Courier New" panose="02070309020205020404"/>
            </a:endParaRPr>
          </a:p>
          <a:p>
            <a:pPr marL="926465" marR="1642110">
              <a:lnSpc>
                <a:spcPct val="100000"/>
              </a:lnSpc>
            </a:pPr>
            <a:r>
              <a:rPr sz="1800" b="1" spc="-10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Node* InsertNode(</a:t>
            </a:r>
            <a:r>
              <a:rPr sz="1800" b="1" spc="-10" dirty="0">
                <a:solidFill>
                  <a:srgbClr val="FFFF00"/>
                </a:solidFill>
                <a:latin typeface="Courier New" panose="02070309020205020404"/>
                <a:cs typeface="Courier New" panose="02070309020205020404"/>
              </a:rPr>
              <a:t>double </a:t>
            </a:r>
            <a:r>
              <a:rPr sz="1800" b="1" spc="-10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x);  </a:t>
            </a:r>
            <a:r>
              <a:rPr sz="1800" b="1" spc="-5" dirty="0">
                <a:solidFill>
                  <a:srgbClr val="FFFF00"/>
                </a:solidFill>
                <a:latin typeface="Courier New" panose="02070309020205020404"/>
                <a:cs typeface="Courier New" panose="02070309020205020404"/>
              </a:rPr>
              <a:t>int </a:t>
            </a:r>
            <a:r>
              <a:rPr sz="1800" b="1" spc="-10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FindNode(</a:t>
            </a:r>
            <a:r>
              <a:rPr sz="1800" b="1" spc="-10" dirty="0">
                <a:solidFill>
                  <a:srgbClr val="FFFF00"/>
                </a:solidFill>
                <a:latin typeface="Courier New" panose="02070309020205020404"/>
                <a:cs typeface="Courier New" panose="02070309020205020404"/>
              </a:rPr>
              <a:t>double</a:t>
            </a:r>
            <a:r>
              <a:rPr sz="1800" b="1" spc="-50" dirty="0">
                <a:solidFill>
                  <a:srgbClr val="FFFF00"/>
                </a:solidFill>
                <a:latin typeface="Courier New" panose="02070309020205020404"/>
                <a:cs typeface="Courier New" panose="02070309020205020404"/>
              </a:rPr>
              <a:t> </a:t>
            </a:r>
            <a:r>
              <a:rPr sz="1800" b="1" spc="-1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x);</a:t>
            </a:r>
            <a:endParaRPr sz="1800">
              <a:latin typeface="Courier New" panose="02070309020205020404"/>
              <a:cs typeface="Courier New" panose="02070309020205020404"/>
            </a:endParaRPr>
          </a:p>
          <a:p>
            <a:pPr marL="926465" marR="1915160">
              <a:lnSpc>
                <a:spcPct val="100000"/>
              </a:lnSpc>
            </a:pPr>
            <a:r>
              <a:rPr sz="1800" b="1" spc="-5" dirty="0">
                <a:solidFill>
                  <a:srgbClr val="FFFF00"/>
                </a:solidFill>
                <a:latin typeface="Courier New" panose="02070309020205020404"/>
                <a:cs typeface="Courier New" panose="02070309020205020404"/>
              </a:rPr>
              <a:t>int </a:t>
            </a:r>
            <a:r>
              <a:rPr sz="1800" b="1" spc="-10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DeleteNode(</a:t>
            </a:r>
            <a:r>
              <a:rPr sz="1800" b="1" spc="-10" dirty="0">
                <a:solidFill>
                  <a:srgbClr val="FFFF00"/>
                </a:solidFill>
                <a:latin typeface="Courier New" panose="02070309020205020404"/>
                <a:cs typeface="Courier New" panose="02070309020205020404"/>
              </a:rPr>
              <a:t>double </a:t>
            </a:r>
            <a:r>
              <a:rPr sz="1800" b="1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x);  </a:t>
            </a:r>
            <a:r>
              <a:rPr sz="1800" b="1" spc="-10" dirty="0">
                <a:solidFill>
                  <a:srgbClr val="FFFF00"/>
                </a:solidFill>
                <a:latin typeface="Courier New" panose="02070309020205020404"/>
                <a:cs typeface="Courier New" panose="02070309020205020404"/>
              </a:rPr>
              <a:t>void</a:t>
            </a:r>
            <a:r>
              <a:rPr sz="1800" b="1" spc="-40" dirty="0">
                <a:solidFill>
                  <a:srgbClr val="FFFF00"/>
                </a:solidFill>
                <a:latin typeface="Courier New" panose="02070309020205020404"/>
                <a:cs typeface="Courier New" panose="02070309020205020404"/>
              </a:rPr>
              <a:t> </a:t>
            </a:r>
            <a:r>
              <a:rPr sz="1800" b="1" spc="-10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DisplayList(</a:t>
            </a:r>
            <a:r>
              <a:rPr sz="1800" b="1" spc="-10" dirty="0">
                <a:solidFill>
                  <a:srgbClr val="FFFF00"/>
                </a:solidFill>
                <a:latin typeface="Courier New" panose="02070309020205020404"/>
                <a:cs typeface="Courier New" panose="02070309020205020404"/>
              </a:rPr>
              <a:t>void</a:t>
            </a:r>
            <a:r>
              <a:rPr sz="1800" b="1" spc="-10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);</a:t>
            </a:r>
            <a:endParaRPr sz="1800">
              <a:latin typeface="Courier New" panose="02070309020205020404"/>
              <a:cs typeface="Courier New" panose="02070309020205020404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1800" b="1" spc="-10" dirty="0">
                <a:solidFill>
                  <a:srgbClr val="FFFF00"/>
                </a:solidFill>
                <a:latin typeface="Courier New" panose="02070309020205020404"/>
                <a:cs typeface="Courier New" panose="02070309020205020404"/>
              </a:rPr>
              <a:t>private</a:t>
            </a:r>
            <a:r>
              <a:rPr sz="1800" b="1" spc="-10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:</a:t>
            </a:r>
            <a:endParaRPr sz="1800">
              <a:latin typeface="Courier New" panose="02070309020205020404"/>
              <a:cs typeface="Courier New" panose="02070309020205020404"/>
            </a:endParaRPr>
          </a:p>
          <a:p>
            <a:pPr marL="926465">
              <a:lnSpc>
                <a:spcPct val="100000"/>
              </a:lnSpc>
            </a:pPr>
            <a:r>
              <a:rPr sz="1800" b="1" spc="-10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Node*</a:t>
            </a:r>
            <a:r>
              <a:rPr sz="1800" b="1" spc="-20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 </a:t>
            </a:r>
            <a:r>
              <a:rPr sz="1800" b="1" spc="-10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head;</a:t>
            </a:r>
            <a:endParaRPr sz="1800">
              <a:latin typeface="Courier New" panose="02070309020205020404"/>
              <a:cs typeface="Courier New" panose="02070309020205020404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8442197" y="6279896"/>
            <a:ext cx="165735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10" dirty="0">
                <a:latin typeface="Arial" panose="020B0604020202020204"/>
                <a:cs typeface="Arial" panose="020B0604020202020204"/>
              </a:rPr>
              <a:t>25</a:t>
            </a:r>
            <a:endParaRPr sz="1000">
              <a:latin typeface="Arial" panose="020B0604020202020204"/>
              <a:cs typeface="Arial" panose="020B0604020202020204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917244" y="6403149"/>
            <a:ext cx="269240" cy="25527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750"/>
              </a:lnSpc>
            </a:pPr>
            <a:r>
              <a:rPr sz="1600" b="1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};</a:t>
            </a:r>
            <a:endParaRPr sz="1600">
              <a:latin typeface="Courier New" panose="02070309020205020404"/>
              <a:cs typeface="Courier New" panose="02070309020205020404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186940" y="818134"/>
            <a:ext cx="6363335" cy="68961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b="1" spc="-5" dirty="0">
                <a:gradFill>
                  <a:gsLst>
                    <a:gs pos="0">
                      <a:srgbClr val="E30000"/>
                    </a:gs>
                    <a:gs pos="100000">
                      <a:srgbClr val="760303"/>
                    </a:gs>
                  </a:gsLst>
                  <a:lin scaled="0"/>
                </a:gradFill>
              </a:rPr>
              <a:t>A </a:t>
            </a:r>
            <a:r>
              <a:rPr b="1" dirty="0">
                <a:gradFill>
                  <a:gsLst>
                    <a:gs pos="0">
                      <a:srgbClr val="E30000"/>
                    </a:gs>
                    <a:gs pos="100000">
                      <a:srgbClr val="760303"/>
                    </a:gs>
                  </a:gsLst>
                  <a:lin scaled="0"/>
                </a:gradFill>
              </a:rPr>
              <a:t>Simple Linked List</a:t>
            </a:r>
            <a:r>
              <a:rPr b="1" spc="-20" dirty="0">
                <a:gradFill>
                  <a:gsLst>
                    <a:gs pos="0">
                      <a:srgbClr val="E30000"/>
                    </a:gs>
                    <a:gs pos="100000">
                      <a:srgbClr val="760303"/>
                    </a:gs>
                  </a:gsLst>
                  <a:lin scaled="0"/>
                </a:gradFill>
              </a:rPr>
              <a:t> </a:t>
            </a:r>
            <a:r>
              <a:rPr b="1" spc="-5" dirty="0">
                <a:gradFill>
                  <a:gsLst>
                    <a:gs pos="0">
                      <a:srgbClr val="E30000"/>
                    </a:gs>
                    <a:gs pos="100000">
                      <a:srgbClr val="760303"/>
                    </a:gs>
                  </a:gsLst>
                  <a:lin scaled="0"/>
                </a:gradFill>
              </a:rPr>
              <a:t>Class</a:t>
            </a:r>
            <a:endParaRPr b="1" spc="-5" dirty="0">
              <a:gradFill>
                <a:gsLst>
                  <a:gs pos="0">
                    <a:srgbClr val="E30000"/>
                  </a:gs>
                  <a:gs pos="100000">
                    <a:srgbClr val="760303"/>
                  </a:gs>
                </a:gsLst>
                <a:lin scaled="0"/>
              </a:gradFill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878840" y="2038831"/>
            <a:ext cx="7665084" cy="3778885"/>
          </a:xfrm>
          <a:prstGeom prst="rect">
            <a:avLst/>
          </a:prstGeom>
        </p:spPr>
        <p:txBody>
          <a:bodyPr vert="horz" wrap="square" lIns="0" tIns="10922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860"/>
              </a:spcBef>
            </a:pPr>
            <a:r>
              <a:rPr sz="3000" spc="-5" dirty="0">
                <a:latin typeface="Arial" panose="020B0604020202020204"/>
                <a:cs typeface="Arial" panose="020B0604020202020204"/>
              </a:rPr>
              <a:t>Operations </a:t>
            </a:r>
            <a:r>
              <a:rPr sz="3000" dirty="0">
                <a:latin typeface="Arial" panose="020B0604020202020204"/>
                <a:cs typeface="Arial" panose="020B0604020202020204"/>
              </a:rPr>
              <a:t>of</a:t>
            </a:r>
            <a:r>
              <a:rPr sz="3000" spc="-5" dirty="0">
                <a:latin typeface="Arial" panose="020B0604020202020204"/>
                <a:cs typeface="Arial" panose="020B0604020202020204"/>
              </a:rPr>
              <a:t> </a:t>
            </a:r>
            <a:r>
              <a:rPr sz="3000" spc="-5" dirty="0">
                <a:latin typeface="Courier New" panose="02070309020205020404"/>
                <a:cs typeface="Courier New" panose="02070309020205020404"/>
              </a:rPr>
              <a:t>List</a:t>
            </a:r>
            <a:endParaRPr sz="3000">
              <a:latin typeface="Courier New" panose="02070309020205020404"/>
              <a:cs typeface="Courier New" panose="02070309020205020404"/>
            </a:endParaRPr>
          </a:p>
          <a:p>
            <a:pPr marL="756285" marR="271780" indent="-287020">
              <a:lnSpc>
                <a:spcPct val="106000"/>
              </a:lnSpc>
              <a:spcBef>
                <a:spcPts val="485"/>
              </a:spcBef>
            </a:pPr>
            <a:r>
              <a:rPr sz="1800" b="0" spc="25" dirty="0">
                <a:solidFill>
                  <a:srgbClr val="669999"/>
                </a:solidFill>
                <a:latin typeface="Marlett"/>
                <a:cs typeface="Marlett"/>
              </a:rPr>
              <a:t></a:t>
            </a:r>
            <a:r>
              <a:rPr sz="1800" b="0" spc="25" dirty="0">
                <a:solidFill>
                  <a:srgbClr val="669999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600" b="1" spc="-5" dirty="0">
                <a:solidFill>
                  <a:srgbClr val="000099"/>
                </a:solidFill>
                <a:latin typeface="Courier New" panose="02070309020205020404"/>
                <a:cs typeface="Courier New" panose="02070309020205020404"/>
              </a:rPr>
              <a:t>IsEmpty</a:t>
            </a:r>
            <a:r>
              <a:rPr sz="2600" spc="-5" dirty="0">
                <a:latin typeface="Arial" panose="020B0604020202020204"/>
                <a:cs typeface="Arial" panose="020B0604020202020204"/>
              </a:rPr>
              <a:t>: </a:t>
            </a:r>
            <a:r>
              <a:rPr sz="2600" dirty="0">
                <a:latin typeface="Arial" panose="020B0604020202020204"/>
                <a:cs typeface="Arial" panose="020B0604020202020204"/>
              </a:rPr>
              <a:t>determine whether or not the list</a:t>
            </a:r>
            <a:r>
              <a:rPr sz="2600" spc="-45" dirty="0">
                <a:latin typeface="Arial" panose="020B0604020202020204"/>
                <a:cs typeface="Arial" panose="020B0604020202020204"/>
              </a:rPr>
              <a:t> </a:t>
            </a:r>
            <a:r>
              <a:rPr sz="2600" dirty="0">
                <a:latin typeface="Arial" panose="020B0604020202020204"/>
                <a:cs typeface="Arial" panose="020B0604020202020204"/>
              </a:rPr>
              <a:t>is  empty</a:t>
            </a:r>
            <a:endParaRPr sz="2600">
              <a:latin typeface="Arial" panose="020B0604020202020204"/>
              <a:cs typeface="Arial" panose="020B0604020202020204"/>
            </a:endParaRPr>
          </a:p>
          <a:p>
            <a:pPr marL="756285" marR="24130" indent="-287020">
              <a:lnSpc>
                <a:spcPct val="106000"/>
              </a:lnSpc>
              <a:spcBef>
                <a:spcPts val="260"/>
              </a:spcBef>
            </a:pPr>
            <a:r>
              <a:rPr sz="1800" b="0" spc="20" dirty="0">
                <a:solidFill>
                  <a:srgbClr val="669999"/>
                </a:solidFill>
                <a:latin typeface="Marlett"/>
                <a:cs typeface="Marlett"/>
              </a:rPr>
              <a:t></a:t>
            </a:r>
            <a:r>
              <a:rPr sz="1800" b="0" spc="20" dirty="0">
                <a:solidFill>
                  <a:srgbClr val="669999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600" b="1" spc="-5" dirty="0">
                <a:solidFill>
                  <a:srgbClr val="000099"/>
                </a:solidFill>
                <a:latin typeface="Courier New" panose="02070309020205020404"/>
                <a:cs typeface="Courier New" panose="02070309020205020404"/>
              </a:rPr>
              <a:t>InsertNode</a:t>
            </a:r>
            <a:r>
              <a:rPr sz="2600" spc="-5" dirty="0">
                <a:latin typeface="Arial" panose="020B0604020202020204"/>
                <a:cs typeface="Arial" panose="020B0604020202020204"/>
              </a:rPr>
              <a:t>: </a:t>
            </a:r>
            <a:r>
              <a:rPr sz="2600" dirty="0">
                <a:latin typeface="Arial" panose="020B0604020202020204"/>
                <a:cs typeface="Arial" panose="020B0604020202020204"/>
              </a:rPr>
              <a:t>insert a new node at a particular  position</a:t>
            </a:r>
            <a:endParaRPr sz="2600">
              <a:latin typeface="Arial" panose="020B0604020202020204"/>
              <a:cs typeface="Arial" panose="020B0604020202020204"/>
            </a:endParaRPr>
          </a:p>
          <a:p>
            <a:pPr marL="469900">
              <a:lnSpc>
                <a:spcPct val="100000"/>
              </a:lnSpc>
              <a:spcBef>
                <a:spcPts val="440"/>
              </a:spcBef>
            </a:pPr>
            <a:r>
              <a:rPr sz="1800" b="0" spc="20" dirty="0">
                <a:solidFill>
                  <a:srgbClr val="669999"/>
                </a:solidFill>
                <a:latin typeface="Marlett"/>
                <a:cs typeface="Marlett"/>
              </a:rPr>
              <a:t></a:t>
            </a:r>
            <a:r>
              <a:rPr sz="1800" b="0" spc="20" dirty="0">
                <a:solidFill>
                  <a:srgbClr val="669999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600" b="1" spc="-5" dirty="0">
                <a:solidFill>
                  <a:srgbClr val="000099"/>
                </a:solidFill>
                <a:latin typeface="Courier New" panose="02070309020205020404"/>
                <a:cs typeface="Courier New" panose="02070309020205020404"/>
              </a:rPr>
              <a:t>FindNode</a:t>
            </a:r>
            <a:r>
              <a:rPr sz="2600" spc="-5" dirty="0">
                <a:latin typeface="Arial" panose="020B0604020202020204"/>
                <a:cs typeface="Arial" panose="020B0604020202020204"/>
              </a:rPr>
              <a:t>: </a:t>
            </a:r>
            <a:r>
              <a:rPr sz="2600" dirty="0">
                <a:latin typeface="Arial" panose="020B0604020202020204"/>
                <a:cs typeface="Arial" panose="020B0604020202020204"/>
              </a:rPr>
              <a:t>find a node with a given</a:t>
            </a:r>
            <a:r>
              <a:rPr sz="2600" spc="-35" dirty="0">
                <a:latin typeface="Arial" panose="020B0604020202020204"/>
                <a:cs typeface="Arial" panose="020B0604020202020204"/>
              </a:rPr>
              <a:t> </a:t>
            </a:r>
            <a:r>
              <a:rPr sz="2600" dirty="0">
                <a:latin typeface="Arial" panose="020B0604020202020204"/>
                <a:cs typeface="Arial" panose="020B0604020202020204"/>
              </a:rPr>
              <a:t>value</a:t>
            </a:r>
            <a:endParaRPr sz="2600">
              <a:latin typeface="Arial" panose="020B0604020202020204"/>
              <a:cs typeface="Arial" panose="020B0604020202020204"/>
            </a:endParaRPr>
          </a:p>
          <a:p>
            <a:pPr marL="469900">
              <a:lnSpc>
                <a:spcPct val="100000"/>
              </a:lnSpc>
              <a:spcBef>
                <a:spcPts val="625"/>
              </a:spcBef>
            </a:pPr>
            <a:r>
              <a:rPr sz="1800" b="0" spc="20" dirty="0">
                <a:solidFill>
                  <a:srgbClr val="669999"/>
                </a:solidFill>
                <a:latin typeface="Marlett"/>
                <a:cs typeface="Marlett"/>
              </a:rPr>
              <a:t></a:t>
            </a:r>
            <a:r>
              <a:rPr sz="1800" b="0" spc="20" dirty="0">
                <a:solidFill>
                  <a:srgbClr val="669999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600" b="1" spc="-5" dirty="0">
                <a:solidFill>
                  <a:srgbClr val="000099"/>
                </a:solidFill>
                <a:latin typeface="Courier New" panose="02070309020205020404"/>
                <a:cs typeface="Courier New" panose="02070309020205020404"/>
              </a:rPr>
              <a:t>DeleteNode</a:t>
            </a:r>
            <a:r>
              <a:rPr sz="2600" spc="-5" dirty="0">
                <a:latin typeface="Arial" panose="020B0604020202020204"/>
                <a:cs typeface="Arial" panose="020B0604020202020204"/>
              </a:rPr>
              <a:t>: </a:t>
            </a:r>
            <a:r>
              <a:rPr sz="2600" dirty="0">
                <a:latin typeface="Arial" panose="020B0604020202020204"/>
                <a:cs typeface="Arial" panose="020B0604020202020204"/>
              </a:rPr>
              <a:t>delete a node with a given</a:t>
            </a:r>
            <a:r>
              <a:rPr sz="2600" spc="-25" dirty="0">
                <a:latin typeface="Arial" panose="020B0604020202020204"/>
                <a:cs typeface="Arial" panose="020B0604020202020204"/>
              </a:rPr>
              <a:t> </a:t>
            </a:r>
            <a:r>
              <a:rPr sz="2600" dirty="0">
                <a:latin typeface="Arial" panose="020B0604020202020204"/>
                <a:cs typeface="Arial" panose="020B0604020202020204"/>
              </a:rPr>
              <a:t>value</a:t>
            </a:r>
            <a:endParaRPr sz="2600">
              <a:latin typeface="Arial" panose="020B0604020202020204"/>
              <a:cs typeface="Arial" panose="020B0604020202020204"/>
            </a:endParaRPr>
          </a:p>
          <a:p>
            <a:pPr marL="469900">
              <a:lnSpc>
                <a:spcPct val="100000"/>
              </a:lnSpc>
              <a:spcBef>
                <a:spcPts val="625"/>
              </a:spcBef>
            </a:pPr>
            <a:r>
              <a:rPr sz="1800" b="0" spc="20" dirty="0">
                <a:solidFill>
                  <a:srgbClr val="669999"/>
                </a:solidFill>
                <a:latin typeface="Marlett"/>
                <a:cs typeface="Marlett"/>
              </a:rPr>
              <a:t></a:t>
            </a:r>
            <a:r>
              <a:rPr sz="1800" b="0" spc="20" dirty="0">
                <a:solidFill>
                  <a:srgbClr val="669999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600" b="1" spc="-5" dirty="0">
                <a:solidFill>
                  <a:srgbClr val="000099"/>
                </a:solidFill>
                <a:latin typeface="Courier New" panose="02070309020205020404"/>
                <a:cs typeface="Courier New" panose="02070309020205020404"/>
              </a:rPr>
              <a:t>DisplayList</a:t>
            </a:r>
            <a:r>
              <a:rPr sz="2600" spc="-5" dirty="0">
                <a:latin typeface="Arial" panose="020B0604020202020204"/>
                <a:cs typeface="Arial" panose="020B0604020202020204"/>
              </a:rPr>
              <a:t>: </a:t>
            </a:r>
            <a:r>
              <a:rPr sz="2600" dirty="0">
                <a:latin typeface="Arial" panose="020B0604020202020204"/>
                <a:cs typeface="Arial" panose="020B0604020202020204"/>
              </a:rPr>
              <a:t>print all the nodes in the</a:t>
            </a:r>
            <a:r>
              <a:rPr sz="2600" spc="-20" dirty="0">
                <a:latin typeface="Arial" panose="020B0604020202020204"/>
                <a:cs typeface="Arial" panose="020B0604020202020204"/>
              </a:rPr>
              <a:t> </a:t>
            </a:r>
            <a:r>
              <a:rPr sz="2600" dirty="0">
                <a:latin typeface="Arial" panose="020B0604020202020204"/>
                <a:cs typeface="Arial" panose="020B0604020202020204"/>
              </a:rPr>
              <a:t>list</a:t>
            </a:r>
            <a:endParaRPr sz="2600">
              <a:latin typeface="Arial" panose="020B0604020202020204"/>
              <a:cs typeface="Arial" panose="020B0604020202020204"/>
            </a:endParaRPr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ct val="100000"/>
              </a:lnSpc>
            </a:pPr>
            <a:fld id="{81D60167-4931-47E6-BA6A-407CBD079E47}" type="slidenum">
              <a:rPr spc="-5" dirty="0"/>
            </a:fld>
            <a:endParaRPr spc="-5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object 34"/>
          <p:cNvSpPr txBox="1">
            <a:spLocks noGrp="1"/>
          </p:cNvSpPr>
          <p:nvPr>
            <p:ph type="title"/>
          </p:nvPr>
        </p:nvSpPr>
        <p:spPr>
          <a:xfrm>
            <a:off x="2326640" y="716534"/>
            <a:ext cx="4959985" cy="68961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b="1" spc="-5" dirty="0">
                <a:gradFill>
                  <a:gsLst>
                    <a:gs pos="0">
                      <a:srgbClr val="E30000"/>
                    </a:gs>
                    <a:gs pos="100000">
                      <a:srgbClr val="760303"/>
                    </a:gs>
                  </a:gsLst>
                  <a:lin scaled="0"/>
                </a:gradFill>
              </a:rPr>
              <a:t>Inserting a </a:t>
            </a:r>
            <a:r>
              <a:rPr b="1" dirty="0">
                <a:gradFill>
                  <a:gsLst>
                    <a:gs pos="0">
                      <a:srgbClr val="E30000"/>
                    </a:gs>
                    <a:gs pos="100000">
                      <a:srgbClr val="760303"/>
                    </a:gs>
                  </a:gsLst>
                  <a:lin scaled="0"/>
                </a:gradFill>
              </a:rPr>
              <a:t>new</a:t>
            </a:r>
            <a:r>
              <a:rPr b="1" spc="10" dirty="0">
                <a:gradFill>
                  <a:gsLst>
                    <a:gs pos="0">
                      <a:srgbClr val="E30000"/>
                    </a:gs>
                    <a:gs pos="100000">
                      <a:srgbClr val="760303"/>
                    </a:gs>
                  </a:gsLst>
                  <a:lin scaled="0"/>
                </a:gradFill>
              </a:rPr>
              <a:t> </a:t>
            </a:r>
            <a:r>
              <a:rPr b="1" dirty="0">
                <a:gradFill>
                  <a:gsLst>
                    <a:gs pos="0">
                      <a:srgbClr val="E30000"/>
                    </a:gs>
                    <a:gs pos="100000">
                      <a:srgbClr val="760303"/>
                    </a:gs>
                  </a:gsLst>
                  <a:lin scaled="0"/>
                </a:gradFill>
              </a:rPr>
              <a:t>node</a:t>
            </a:r>
            <a:endParaRPr b="1" dirty="0">
              <a:gradFill>
                <a:gsLst>
                  <a:gs pos="0">
                    <a:srgbClr val="E30000"/>
                  </a:gs>
                  <a:gs pos="100000">
                    <a:srgbClr val="760303"/>
                  </a:gs>
                </a:gsLst>
                <a:lin scaled="0"/>
              </a:gradFill>
            </a:endParaRPr>
          </a:p>
        </p:txBody>
      </p:sp>
      <p:grpSp>
        <p:nvGrpSpPr>
          <p:cNvPr id="35" name="object 35"/>
          <p:cNvGrpSpPr/>
          <p:nvPr/>
        </p:nvGrpSpPr>
        <p:grpSpPr>
          <a:xfrm>
            <a:off x="223837" y="1519237"/>
            <a:ext cx="8620125" cy="5038725"/>
            <a:chOff x="223837" y="1519237"/>
            <a:chExt cx="8620125" cy="5038725"/>
          </a:xfrm>
        </p:grpSpPr>
        <p:sp>
          <p:nvSpPr>
            <p:cNvPr id="36" name="object 36"/>
            <p:cNvSpPr/>
            <p:nvPr/>
          </p:nvSpPr>
          <p:spPr>
            <a:xfrm>
              <a:off x="228600" y="1524000"/>
              <a:ext cx="8610600" cy="5029200"/>
            </a:xfrm>
            <a:custGeom>
              <a:avLst/>
              <a:gdLst/>
              <a:ahLst/>
              <a:cxnLst/>
              <a:rect l="l" t="t" r="r" b="b"/>
              <a:pathLst>
                <a:path w="8610600" h="5029200">
                  <a:moveTo>
                    <a:pt x="8610600" y="0"/>
                  </a:moveTo>
                  <a:lnTo>
                    <a:pt x="0" y="0"/>
                  </a:lnTo>
                  <a:lnTo>
                    <a:pt x="0" y="5029200"/>
                  </a:lnTo>
                  <a:lnTo>
                    <a:pt x="8610600" y="5029200"/>
                  </a:lnTo>
                  <a:lnTo>
                    <a:pt x="8610600" y="0"/>
                  </a:lnTo>
                  <a:close/>
                </a:path>
              </a:pathLst>
            </a:custGeom>
            <a:solidFill>
              <a:srgbClr val="00AFE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7" name="object 37"/>
            <p:cNvSpPr/>
            <p:nvPr/>
          </p:nvSpPr>
          <p:spPr>
            <a:xfrm>
              <a:off x="228600" y="1524000"/>
              <a:ext cx="8610600" cy="5029200"/>
            </a:xfrm>
            <a:custGeom>
              <a:avLst/>
              <a:gdLst/>
              <a:ahLst/>
              <a:cxnLst/>
              <a:rect l="l" t="t" r="r" b="b"/>
              <a:pathLst>
                <a:path w="8610600" h="5029200">
                  <a:moveTo>
                    <a:pt x="0" y="5029200"/>
                  </a:moveTo>
                  <a:lnTo>
                    <a:pt x="8610600" y="5029200"/>
                  </a:lnTo>
                  <a:lnTo>
                    <a:pt x="8610600" y="0"/>
                  </a:lnTo>
                  <a:lnTo>
                    <a:pt x="0" y="0"/>
                  </a:lnTo>
                  <a:lnTo>
                    <a:pt x="0" y="5029200"/>
                  </a:lnTo>
                  <a:close/>
                </a:path>
              </a:pathLst>
            </a:custGeom>
            <a:ln w="9525">
              <a:solidFill>
                <a:srgbClr val="006FC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38" name="object 38"/>
          <p:cNvSpPr txBox="1"/>
          <p:nvPr/>
        </p:nvSpPr>
        <p:spPr>
          <a:xfrm>
            <a:off x="307340" y="1421822"/>
            <a:ext cx="8412480" cy="3070860"/>
          </a:xfrm>
          <a:prstGeom prst="rect">
            <a:avLst/>
          </a:prstGeom>
        </p:spPr>
        <p:txBody>
          <a:bodyPr vert="horz" wrap="square" lIns="0" tIns="10858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855"/>
              </a:spcBef>
              <a:tabLst>
                <a:tab pos="545465" algn="l"/>
              </a:tabLst>
            </a:pPr>
            <a:r>
              <a:rPr sz="1800" b="0" spc="20" dirty="0">
                <a:solidFill>
                  <a:srgbClr val="330066"/>
                </a:solidFill>
                <a:latin typeface="Marlett"/>
                <a:cs typeface="Marlett"/>
              </a:rPr>
              <a:t></a:t>
            </a:r>
            <a:r>
              <a:rPr sz="1800" spc="20" dirty="0">
                <a:solidFill>
                  <a:srgbClr val="330066"/>
                </a:solidFill>
                <a:latin typeface="Times New Roman" panose="02020603050405020304"/>
                <a:cs typeface="Times New Roman" panose="02020603050405020304"/>
              </a:rPr>
              <a:t>	</a:t>
            </a:r>
            <a:r>
              <a:rPr sz="26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Node* InsertNode(</a:t>
            </a:r>
            <a:r>
              <a:rPr sz="2600" b="1" spc="-5" dirty="0">
                <a:solidFill>
                  <a:srgbClr val="FFFF00"/>
                </a:solidFill>
                <a:latin typeface="Courier New" panose="02070309020205020404"/>
                <a:cs typeface="Courier New" panose="02070309020205020404"/>
              </a:rPr>
              <a:t>double </a:t>
            </a:r>
            <a:r>
              <a:rPr sz="26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x)</a:t>
            </a:r>
            <a:endParaRPr sz="2600">
              <a:latin typeface="Courier New" panose="02070309020205020404"/>
              <a:cs typeface="Courier New" panose="02070309020205020404"/>
            </a:endParaRPr>
          </a:p>
          <a:p>
            <a:pPr marL="927100" marR="676275" indent="-457835">
              <a:lnSpc>
                <a:spcPct val="106000"/>
              </a:lnSpc>
              <a:spcBef>
                <a:spcPts val="490"/>
              </a:spcBef>
              <a:tabLst>
                <a:tab pos="927100" algn="l"/>
              </a:tabLst>
            </a:pPr>
            <a:r>
              <a:rPr sz="1500" b="0" spc="35" dirty="0">
                <a:solidFill>
                  <a:srgbClr val="669999"/>
                </a:solidFill>
                <a:latin typeface="Marlett"/>
                <a:cs typeface="Marlett"/>
              </a:rPr>
              <a:t></a:t>
            </a:r>
            <a:r>
              <a:rPr sz="1500" spc="35" dirty="0">
                <a:solidFill>
                  <a:srgbClr val="669999"/>
                </a:solidFill>
                <a:latin typeface="Times New Roman" panose="02020603050405020304"/>
                <a:cs typeface="Times New Roman" panose="02020603050405020304"/>
              </a:rPr>
              <a:t>	</a:t>
            </a:r>
            <a:r>
              <a:rPr sz="2200" spc="-5" dirty="0">
                <a:solidFill>
                  <a:srgbClr val="FFFFFF"/>
                </a:solidFill>
                <a:latin typeface="Arial" panose="020B0604020202020204"/>
                <a:cs typeface="Arial" panose="020B0604020202020204"/>
              </a:rPr>
              <a:t>Insert a node with data equal to </a:t>
            </a:r>
            <a:r>
              <a:rPr sz="22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x. </a:t>
            </a:r>
            <a:r>
              <a:rPr sz="2200" spc="-5" dirty="0">
                <a:solidFill>
                  <a:srgbClr val="FFFFFF"/>
                </a:solidFill>
                <a:latin typeface="Arial" panose="020B0604020202020204"/>
                <a:cs typeface="Arial" panose="020B0604020202020204"/>
              </a:rPr>
              <a:t>After insertion, this  function generates a sorted list : in ascending</a:t>
            </a:r>
            <a:r>
              <a:rPr sz="2200" spc="55" dirty="0">
                <a:solidFill>
                  <a:srgbClr val="FFFFFF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2200" spc="-5" dirty="0">
                <a:solidFill>
                  <a:srgbClr val="FFFFFF"/>
                </a:solidFill>
                <a:latin typeface="Arial" panose="020B0604020202020204"/>
                <a:cs typeface="Arial" panose="020B0604020202020204"/>
              </a:rPr>
              <a:t>order.</a:t>
            </a:r>
            <a:endParaRPr sz="2200">
              <a:latin typeface="Arial" panose="020B0604020202020204"/>
              <a:cs typeface="Arial" panose="020B0604020202020204"/>
            </a:endParaRPr>
          </a:p>
          <a:p>
            <a:pPr marL="927100" marR="5080" indent="-457835">
              <a:lnSpc>
                <a:spcPct val="100000"/>
              </a:lnSpc>
              <a:spcBef>
                <a:spcPts val="515"/>
              </a:spcBef>
              <a:tabLst>
                <a:tab pos="927100" algn="l"/>
              </a:tabLst>
            </a:pPr>
            <a:r>
              <a:rPr sz="1500" b="0" spc="35" dirty="0">
                <a:solidFill>
                  <a:srgbClr val="669999"/>
                </a:solidFill>
                <a:latin typeface="Marlett"/>
                <a:cs typeface="Marlett"/>
              </a:rPr>
              <a:t></a:t>
            </a:r>
            <a:r>
              <a:rPr sz="1500" spc="35" dirty="0">
                <a:solidFill>
                  <a:srgbClr val="669999"/>
                </a:solidFill>
                <a:latin typeface="Times New Roman" panose="02020603050405020304"/>
                <a:cs typeface="Times New Roman" panose="02020603050405020304"/>
              </a:rPr>
              <a:t>	</a:t>
            </a:r>
            <a:r>
              <a:rPr sz="2200" spc="-5" dirty="0">
                <a:solidFill>
                  <a:srgbClr val="FFFFFF"/>
                </a:solidFill>
                <a:latin typeface="Arial" panose="020B0604020202020204"/>
                <a:cs typeface="Arial" panose="020B0604020202020204"/>
              </a:rPr>
              <a:t>Find the location of the value to be inserted </a:t>
            </a:r>
            <a:r>
              <a:rPr sz="2200" dirty="0">
                <a:solidFill>
                  <a:srgbClr val="FFFFFF"/>
                </a:solidFill>
                <a:latin typeface="Arial" panose="020B0604020202020204"/>
                <a:cs typeface="Arial" panose="020B0604020202020204"/>
              </a:rPr>
              <a:t>so </a:t>
            </a:r>
            <a:r>
              <a:rPr sz="2200" spc="-5" dirty="0">
                <a:solidFill>
                  <a:srgbClr val="FFFFFF"/>
                </a:solidFill>
                <a:latin typeface="Arial" panose="020B0604020202020204"/>
                <a:cs typeface="Arial" panose="020B0604020202020204"/>
              </a:rPr>
              <a:t>that the value  will be in the correct order in the list. </a:t>
            </a:r>
            <a:r>
              <a:rPr sz="1700" b="1" spc="-5" dirty="0">
                <a:latin typeface="Arial" panose="020B0604020202020204"/>
                <a:cs typeface="Arial" panose="020B0604020202020204"/>
              </a:rPr>
              <a:t>(i.e., </a:t>
            </a:r>
            <a:r>
              <a:rPr sz="1700" b="1" spc="15" dirty="0">
                <a:latin typeface="Arial" panose="020B0604020202020204"/>
                <a:cs typeface="Arial" panose="020B0604020202020204"/>
              </a:rPr>
              <a:t>when </a:t>
            </a:r>
            <a:r>
              <a:rPr sz="1700" b="1" spc="-5" dirty="0">
                <a:latin typeface="Courier New" panose="02070309020205020404"/>
                <a:cs typeface="Courier New" panose="02070309020205020404"/>
              </a:rPr>
              <a:t>index </a:t>
            </a:r>
            <a:r>
              <a:rPr sz="1700" b="1" dirty="0">
                <a:latin typeface="Courier New" panose="02070309020205020404"/>
                <a:cs typeface="Courier New" panose="02070309020205020404"/>
              </a:rPr>
              <a:t>= 0</a:t>
            </a:r>
            <a:r>
              <a:rPr sz="1700" b="1" dirty="0">
                <a:latin typeface="Arial" panose="020B0604020202020204"/>
                <a:cs typeface="Arial" panose="020B0604020202020204"/>
              </a:rPr>
              <a:t>,  insert the node as the </a:t>
            </a:r>
            <a:r>
              <a:rPr sz="1700" b="1" spc="-5" dirty="0">
                <a:latin typeface="Arial" panose="020B0604020202020204"/>
                <a:cs typeface="Arial" panose="020B0604020202020204"/>
              </a:rPr>
              <a:t>first</a:t>
            </a:r>
            <a:r>
              <a:rPr sz="1700" b="1" spc="-15" dirty="0">
                <a:latin typeface="Arial" panose="020B0604020202020204"/>
                <a:cs typeface="Arial" panose="020B0604020202020204"/>
              </a:rPr>
              <a:t> </a:t>
            </a:r>
            <a:r>
              <a:rPr sz="1700" b="1" dirty="0">
                <a:latin typeface="Arial" panose="020B0604020202020204"/>
                <a:cs typeface="Arial" panose="020B0604020202020204"/>
              </a:rPr>
              <a:t>element;</a:t>
            </a:r>
            <a:endParaRPr sz="1700">
              <a:latin typeface="Arial" panose="020B0604020202020204"/>
              <a:cs typeface="Arial" panose="020B0604020202020204"/>
            </a:endParaRPr>
          </a:p>
          <a:p>
            <a:pPr marL="951230">
              <a:lnSpc>
                <a:spcPct val="100000"/>
              </a:lnSpc>
              <a:spcBef>
                <a:spcPts val="290"/>
              </a:spcBef>
            </a:pPr>
            <a:r>
              <a:rPr sz="1700" b="1" spc="10" dirty="0">
                <a:latin typeface="Arial" panose="020B0604020202020204"/>
                <a:cs typeface="Arial" panose="020B0604020202020204"/>
              </a:rPr>
              <a:t>when </a:t>
            </a:r>
            <a:r>
              <a:rPr sz="1700" b="1" spc="-5" dirty="0">
                <a:latin typeface="Courier New" panose="02070309020205020404"/>
                <a:cs typeface="Courier New" panose="02070309020205020404"/>
              </a:rPr>
              <a:t>index </a:t>
            </a:r>
            <a:r>
              <a:rPr sz="1700" b="1" dirty="0">
                <a:latin typeface="Courier New" panose="02070309020205020404"/>
                <a:cs typeface="Courier New" panose="02070309020205020404"/>
              </a:rPr>
              <a:t>= 1</a:t>
            </a:r>
            <a:r>
              <a:rPr sz="1700" b="1" dirty="0">
                <a:latin typeface="Arial" panose="020B0604020202020204"/>
                <a:cs typeface="Arial" panose="020B0604020202020204"/>
              </a:rPr>
              <a:t>, insert the node </a:t>
            </a:r>
            <a:r>
              <a:rPr sz="1700" b="1" spc="-5" dirty="0">
                <a:latin typeface="Arial" panose="020B0604020202020204"/>
                <a:cs typeface="Arial" panose="020B0604020202020204"/>
              </a:rPr>
              <a:t>after </a:t>
            </a:r>
            <a:r>
              <a:rPr sz="1700" b="1" dirty="0">
                <a:latin typeface="Arial" panose="020B0604020202020204"/>
                <a:cs typeface="Arial" panose="020B0604020202020204"/>
              </a:rPr>
              <a:t>the </a:t>
            </a:r>
            <a:r>
              <a:rPr sz="1700" b="1" spc="-5" dirty="0">
                <a:latin typeface="Arial" panose="020B0604020202020204"/>
                <a:cs typeface="Arial" panose="020B0604020202020204"/>
              </a:rPr>
              <a:t>first </a:t>
            </a:r>
            <a:r>
              <a:rPr sz="1700" b="1" dirty="0">
                <a:latin typeface="Arial" panose="020B0604020202020204"/>
                <a:cs typeface="Arial" panose="020B0604020202020204"/>
              </a:rPr>
              <a:t>element, and so</a:t>
            </a:r>
            <a:r>
              <a:rPr sz="1700" b="1" spc="-5" dirty="0">
                <a:latin typeface="Arial" panose="020B0604020202020204"/>
                <a:cs typeface="Arial" panose="020B0604020202020204"/>
              </a:rPr>
              <a:t> </a:t>
            </a:r>
            <a:r>
              <a:rPr sz="1700" b="1" dirty="0">
                <a:latin typeface="Arial" panose="020B0604020202020204"/>
                <a:cs typeface="Arial" panose="020B0604020202020204"/>
              </a:rPr>
              <a:t>on)</a:t>
            </a:r>
            <a:endParaRPr sz="1700">
              <a:latin typeface="Arial" panose="020B0604020202020204"/>
              <a:cs typeface="Arial" panose="020B0604020202020204"/>
            </a:endParaRPr>
          </a:p>
          <a:p>
            <a:pPr marL="12700">
              <a:lnSpc>
                <a:spcPct val="100000"/>
              </a:lnSpc>
              <a:spcBef>
                <a:spcPts val="720"/>
              </a:spcBef>
              <a:tabLst>
                <a:tab pos="545465" algn="l"/>
              </a:tabLst>
            </a:pPr>
            <a:r>
              <a:rPr sz="1800" b="0" spc="20" dirty="0">
                <a:solidFill>
                  <a:srgbClr val="330066"/>
                </a:solidFill>
                <a:latin typeface="Marlett"/>
                <a:cs typeface="Marlett"/>
              </a:rPr>
              <a:t></a:t>
            </a:r>
            <a:r>
              <a:rPr sz="1800" spc="20" dirty="0">
                <a:solidFill>
                  <a:srgbClr val="330066"/>
                </a:solidFill>
                <a:latin typeface="Times New Roman" panose="02020603050405020304"/>
                <a:cs typeface="Times New Roman" panose="02020603050405020304"/>
              </a:rPr>
              <a:t>	</a:t>
            </a:r>
            <a:r>
              <a:rPr sz="2600" dirty="0">
                <a:solidFill>
                  <a:srgbClr val="FFFFFF"/>
                </a:solidFill>
                <a:latin typeface="Arial" panose="020B0604020202020204"/>
                <a:cs typeface="Arial" panose="020B0604020202020204"/>
              </a:rPr>
              <a:t>Steps</a:t>
            </a:r>
            <a:endParaRPr sz="2600">
              <a:latin typeface="Arial" panose="020B0604020202020204"/>
              <a:cs typeface="Arial" panose="020B0604020202020204"/>
            </a:endParaRPr>
          </a:p>
        </p:txBody>
      </p:sp>
      <p:sp>
        <p:nvSpPr>
          <p:cNvPr id="39" name="object 39"/>
          <p:cNvSpPr txBox="1"/>
          <p:nvPr/>
        </p:nvSpPr>
        <p:spPr>
          <a:xfrm>
            <a:off x="764540" y="5339588"/>
            <a:ext cx="4879340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469900" algn="l"/>
              </a:tabLst>
            </a:pPr>
            <a:r>
              <a:rPr sz="1500" spc="10" dirty="0">
                <a:solidFill>
                  <a:srgbClr val="669999"/>
                </a:solidFill>
                <a:latin typeface="Arial" panose="020B0604020202020204"/>
                <a:cs typeface="Arial" panose="020B0604020202020204"/>
              </a:rPr>
              <a:t>3.	</a:t>
            </a:r>
            <a:r>
              <a:rPr sz="2200" spc="-5" dirty="0">
                <a:solidFill>
                  <a:srgbClr val="FFFFFF"/>
                </a:solidFill>
                <a:latin typeface="Arial" panose="020B0604020202020204"/>
                <a:cs typeface="Arial" panose="020B0604020202020204"/>
              </a:rPr>
              <a:t>Point the new node to its</a:t>
            </a:r>
            <a:r>
              <a:rPr sz="2200" spc="25" dirty="0">
                <a:solidFill>
                  <a:srgbClr val="FFFFFF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2200" spc="-5" dirty="0">
                <a:solidFill>
                  <a:srgbClr val="FFFFFF"/>
                </a:solidFill>
                <a:latin typeface="Arial" panose="020B0604020202020204"/>
                <a:cs typeface="Arial" panose="020B0604020202020204"/>
              </a:rPr>
              <a:t>successor</a:t>
            </a:r>
            <a:endParaRPr sz="2200">
              <a:latin typeface="Arial" panose="020B0604020202020204"/>
              <a:cs typeface="Arial" panose="020B0604020202020204"/>
            </a:endParaRPr>
          </a:p>
        </p:txBody>
      </p:sp>
      <p:sp>
        <p:nvSpPr>
          <p:cNvPr id="40" name="object 40"/>
          <p:cNvSpPr txBox="1"/>
          <p:nvPr/>
        </p:nvSpPr>
        <p:spPr>
          <a:xfrm>
            <a:off x="764540" y="5741923"/>
            <a:ext cx="6759575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469900" algn="l"/>
              </a:tabLst>
            </a:pPr>
            <a:r>
              <a:rPr sz="1500" spc="10" dirty="0">
                <a:solidFill>
                  <a:srgbClr val="669999"/>
                </a:solidFill>
                <a:latin typeface="Arial" panose="020B0604020202020204"/>
                <a:cs typeface="Arial" panose="020B0604020202020204"/>
              </a:rPr>
              <a:t>4.	</a:t>
            </a:r>
            <a:r>
              <a:rPr sz="2200" spc="-5" dirty="0">
                <a:solidFill>
                  <a:srgbClr val="FFFFFF"/>
                </a:solidFill>
                <a:latin typeface="Arial" panose="020B0604020202020204"/>
                <a:cs typeface="Arial" panose="020B0604020202020204"/>
              </a:rPr>
              <a:t>Point the </a:t>
            </a:r>
            <a:r>
              <a:rPr sz="2200" spc="-10" dirty="0">
                <a:solidFill>
                  <a:srgbClr val="FFFFFF"/>
                </a:solidFill>
                <a:latin typeface="Arial" panose="020B0604020202020204"/>
                <a:cs typeface="Arial" panose="020B0604020202020204"/>
              </a:rPr>
              <a:t>new </a:t>
            </a:r>
            <a:r>
              <a:rPr sz="2200" spc="-5" dirty="0">
                <a:solidFill>
                  <a:srgbClr val="FFFFFF"/>
                </a:solidFill>
                <a:latin typeface="Arial" panose="020B0604020202020204"/>
                <a:cs typeface="Arial" panose="020B0604020202020204"/>
              </a:rPr>
              <a:t>node’s predecessor to the </a:t>
            </a:r>
            <a:r>
              <a:rPr sz="2200" spc="-10" dirty="0">
                <a:solidFill>
                  <a:srgbClr val="FFFFFF"/>
                </a:solidFill>
                <a:latin typeface="Arial" panose="020B0604020202020204"/>
                <a:cs typeface="Arial" panose="020B0604020202020204"/>
              </a:rPr>
              <a:t>new</a:t>
            </a:r>
            <a:r>
              <a:rPr sz="2200" spc="45" dirty="0">
                <a:solidFill>
                  <a:srgbClr val="FFFFFF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2200" spc="-5" dirty="0">
                <a:solidFill>
                  <a:srgbClr val="FFFFFF"/>
                </a:solidFill>
                <a:latin typeface="Arial" panose="020B0604020202020204"/>
                <a:cs typeface="Arial" panose="020B0604020202020204"/>
              </a:rPr>
              <a:t>node</a:t>
            </a:r>
            <a:endParaRPr sz="2200">
              <a:latin typeface="Arial" panose="020B0604020202020204"/>
              <a:cs typeface="Arial" panose="020B0604020202020204"/>
            </a:endParaRPr>
          </a:p>
        </p:txBody>
      </p:sp>
      <p:grpSp>
        <p:nvGrpSpPr>
          <p:cNvPr id="41" name="object 41"/>
          <p:cNvGrpSpPr/>
          <p:nvPr/>
        </p:nvGrpSpPr>
        <p:grpSpPr>
          <a:xfrm>
            <a:off x="7394638" y="4867338"/>
            <a:ext cx="1673225" cy="1062355"/>
            <a:chOff x="7394638" y="4867338"/>
            <a:chExt cx="1673225" cy="1062355"/>
          </a:xfrm>
        </p:grpSpPr>
        <p:sp>
          <p:nvSpPr>
            <p:cNvPr id="42" name="object 42"/>
            <p:cNvSpPr/>
            <p:nvPr/>
          </p:nvSpPr>
          <p:spPr>
            <a:xfrm>
              <a:off x="8477250" y="4881626"/>
              <a:ext cx="384175" cy="384175"/>
            </a:xfrm>
            <a:custGeom>
              <a:avLst/>
              <a:gdLst/>
              <a:ahLst/>
              <a:cxnLst/>
              <a:rect l="l" t="t" r="r" b="b"/>
              <a:pathLst>
                <a:path w="384175" h="384175">
                  <a:moveTo>
                    <a:pt x="384175" y="0"/>
                  </a:moveTo>
                  <a:lnTo>
                    <a:pt x="0" y="0"/>
                  </a:lnTo>
                  <a:lnTo>
                    <a:pt x="0" y="384175"/>
                  </a:lnTo>
                  <a:lnTo>
                    <a:pt x="384175" y="384175"/>
                  </a:lnTo>
                  <a:lnTo>
                    <a:pt x="384175" y="0"/>
                  </a:lnTo>
                  <a:close/>
                </a:path>
              </a:pathLst>
            </a:custGeom>
            <a:solidFill>
              <a:srgbClr val="CCCC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3" name="object 43"/>
            <p:cNvSpPr/>
            <p:nvPr/>
          </p:nvSpPr>
          <p:spPr>
            <a:xfrm>
              <a:off x="8477250" y="4881626"/>
              <a:ext cx="384175" cy="384175"/>
            </a:xfrm>
            <a:custGeom>
              <a:avLst/>
              <a:gdLst/>
              <a:ahLst/>
              <a:cxnLst/>
              <a:rect l="l" t="t" r="r" b="b"/>
              <a:pathLst>
                <a:path w="384175" h="384175">
                  <a:moveTo>
                    <a:pt x="0" y="384175"/>
                  </a:moveTo>
                  <a:lnTo>
                    <a:pt x="384175" y="384175"/>
                  </a:lnTo>
                  <a:lnTo>
                    <a:pt x="384175" y="0"/>
                  </a:lnTo>
                  <a:lnTo>
                    <a:pt x="0" y="0"/>
                  </a:lnTo>
                  <a:lnTo>
                    <a:pt x="0" y="384175"/>
                  </a:lnTo>
                  <a:close/>
                </a:path>
              </a:pathLst>
            </a:custGeom>
            <a:ln w="285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4" name="object 44"/>
            <p:cNvSpPr/>
            <p:nvPr/>
          </p:nvSpPr>
          <p:spPr>
            <a:xfrm>
              <a:off x="8096250" y="4883150"/>
              <a:ext cx="381000" cy="381000"/>
            </a:xfrm>
            <a:custGeom>
              <a:avLst/>
              <a:gdLst/>
              <a:ahLst/>
              <a:cxnLst/>
              <a:rect l="l" t="t" r="r" b="b"/>
              <a:pathLst>
                <a:path w="381000" h="381000">
                  <a:moveTo>
                    <a:pt x="381000" y="0"/>
                  </a:moveTo>
                  <a:lnTo>
                    <a:pt x="0" y="0"/>
                  </a:lnTo>
                  <a:lnTo>
                    <a:pt x="0" y="381000"/>
                  </a:lnTo>
                  <a:lnTo>
                    <a:pt x="381000" y="381000"/>
                  </a:lnTo>
                  <a:lnTo>
                    <a:pt x="381000" y="0"/>
                  </a:lnTo>
                  <a:close/>
                </a:path>
              </a:pathLst>
            </a:custGeom>
            <a:solidFill>
              <a:srgbClr val="D7D7EB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5" name="object 45"/>
            <p:cNvSpPr/>
            <p:nvPr/>
          </p:nvSpPr>
          <p:spPr>
            <a:xfrm>
              <a:off x="8096250" y="4883150"/>
              <a:ext cx="381000" cy="381000"/>
            </a:xfrm>
            <a:custGeom>
              <a:avLst/>
              <a:gdLst/>
              <a:ahLst/>
              <a:cxnLst/>
              <a:rect l="l" t="t" r="r" b="b"/>
              <a:pathLst>
                <a:path w="381000" h="381000">
                  <a:moveTo>
                    <a:pt x="0" y="381000"/>
                  </a:moveTo>
                  <a:lnTo>
                    <a:pt x="381000" y="381000"/>
                  </a:lnTo>
                  <a:lnTo>
                    <a:pt x="381000" y="0"/>
                  </a:lnTo>
                  <a:lnTo>
                    <a:pt x="0" y="0"/>
                  </a:lnTo>
                  <a:lnTo>
                    <a:pt x="0" y="381000"/>
                  </a:lnTo>
                  <a:close/>
                </a:path>
              </a:pathLst>
            </a:custGeom>
            <a:ln w="285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6" name="object 46"/>
            <p:cNvSpPr/>
            <p:nvPr/>
          </p:nvSpPr>
          <p:spPr>
            <a:xfrm>
              <a:off x="7789926" y="5527675"/>
              <a:ext cx="384175" cy="384175"/>
            </a:xfrm>
            <a:custGeom>
              <a:avLst/>
              <a:gdLst/>
              <a:ahLst/>
              <a:cxnLst/>
              <a:rect l="l" t="t" r="r" b="b"/>
              <a:pathLst>
                <a:path w="384175" h="384175">
                  <a:moveTo>
                    <a:pt x="384175" y="0"/>
                  </a:moveTo>
                  <a:lnTo>
                    <a:pt x="0" y="0"/>
                  </a:lnTo>
                  <a:lnTo>
                    <a:pt x="0" y="384175"/>
                  </a:lnTo>
                  <a:lnTo>
                    <a:pt x="384175" y="384175"/>
                  </a:lnTo>
                  <a:lnTo>
                    <a:pt x="384175" y="0"/>
                  </a:lnTo>
                  <a:close/>
                </a:path>
              </a:pathLst>
            </a:custGeom>
            <a:solidFill>
              <a:srgbClr val="CCCC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7" name="object 47"/>
            <p:cNvSpPr/>
            <p:nvPr/>
          </p:nvSpPr>
          <p:spPr>
            <a:xfrm>
              <a:off x="7789926" y="5527675"/>
              <a:ext cx="384175" cy="384175"/>
            </a:xfrm>
            <a:custGeom>
              <a:avLst/>
              <a:gdLst/>
              <a:ahLst/>
              <a:cxnLst/>
              <a:rect l="l" t="t" r="r" b="b"/>
              <a:pathLst>
                <a:path w="384175" h="384175">
                  <a:moveTo>
                    <a:pt x="0" y="384175"/>
                  </a:moveTo>
                  <a:lnTo>
                    <a:pt x="384175" y="384175"/>
                  </a:lnTo>
                  <a:lnTo>
                    <a:pt x="384175" y="0"/>
                  </a:lnTo>
                  <a:lnTo>
                    <a:pt x="0" y="0"/>
                  </a:lnTo>
                  <a:lnTo>
                    <a:pt x="0" y="384175"/>
                  </a:lnTo>
                  <a:close/>
                </a:path>
              </a:pathLst>
            </a:custGeom>
            <a:ln w="285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8" name="object 48"/>
            <p:cNvSpPr/>
            <p:nvPr/>
          </p:nvSpPr>
          <p:spPr>
            <a:xfrm>
              <a:off x="7408926" y="5534025"/>
              <a:ext cx="381000" cy="381000"/>
            </a:xfrm>
            <a:custGeom>
              <a:avLst/>
              <a:gdLst/>
              <a:ahLst/>
              <a:cxnLst/>
              <a:rect l="l" t="t" r="r" b="b"/>
              <a:pathLst>
                <a:path w="381000" h="381000">
                  <a:moveTo>
                    <a:pt x="381000" y="0"/>
                  </a:moveTo>
                  <a:lnTo>
                    <a:pt x="0" y="0"/>
                  </a:lnTo>
                  <a:lnTo>
                    <a:pt x="0" y="381000"/>
                  </a:lnTo>
                  <a:lnTo>
                    <a:pt x="381000" y="381000"/>
                  </a:lnTo>
                  <a:lnTo>
                    <a:pt x="381000" y="0"/>
                  </a:lnTo>
                  <a:close/>
                </a:path>
              </a:pathLst>
            </a:custGeom>
            <a:solidFill>
              <a:srgbClr val="D7D7EB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9" name="object 49"/>
            <p:cNvSpPr/>
            <p:nvPr/>
          </p:nvSpPr>
          <p:spPr>
            <a:xfrm>
              <a:off x="7408926" y="5534025"/>
              <a:ext cx="381000" cy="381000"/>
            </a:xfrm>
            <a:custGeom>
              <a:avLst/>
              <a:gdLst/>
              <a:ahLst/>
              <a:cxnLst/>
              <a:rect l="l" t="t" r="r" b="b"/>
              <a:pathLst>
                <a:path w="381000" h="381000">
                  <a:moveTo>
                    <a:pt x="0" y="381000"/>
                  </a:moveTo>
                  <a:lnTo>
                    <a:pt x="381000" y="381000"/>
                  </a:lnTo>
                  <a:lnTo>
                    <a:pt x="381000" y="0"/>
                  </a:lnTo>
                  <a:lnTo>
                    <a:pt x="0" y="0"/>
                  </a:lnTo>
                  <a:lnTo>
                    <a:pt x="0" y="381000"/>
                  </a:lnTo>
                  <a:close/>
                </a:path>
              </a:pathLst>
            </a:custGeom>
            <a:ln w="285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0" name="object 50"/>
            <p:cNvSpPr/>
            <p:nvPr/>
          </p:nvSpPr>
          <p:spPr>
            <a:xfrm>
              <a:off x="8653526" y="5017135"/>
              <a:ext cx="414655" cy="93345"/>
            </a:xfrm>
            <a:custGeom>
              <a:avLst/>
              <a:gdLst/>
              <a:ahLst/>
              <a:cxnLst/>
              <a:rect l="l" t="t" r="r" b="b"/>
              <a:pathLst>
                <a:path w="414654" h="93345">
                  <a:moveTo>
                    <a:pt x="41655" y="7365"/>
                  </a:moveTo>
                  <a:lnTo>
                    <a:pt x="25092" y="11106"/>
                  </a:lnTo>
                  <a:lnTo>
                    <a:pt x="11731" y="20621"/>
                  </a:lnTo>
                  <a:lnTo>
                    <a:pt x="2919" y="34494"/>
                  </a:lnTo>
                  <a:lnTo>
                    <a:pt x="0" y="51307"/>
                  </a:lnTo>
                  <a:lnTo>
                    <a:pt x="3740" y="67871"/>
                  </a:lnTo>
                  <a:lnTo>
                    <a:pt x="13255" y="81232"/>
                  </a:lnTo>
                  <a:lnTo>
                    <a:pt x="27128" y="90044"/>
                  </a:lnTo>
                  <a:lnTo>
                    <a:pt x="43942" y="92963"/>
                  </a:lnTo>
                  <a:lnTo>
                    <a:pt x="60505" y="89223"/>
                  </a:lnTo>
                  <a:lnTo>
                    <a:pt x="73866" y="79708"/>
                  </a:lnTo>
                  <a:lnTo>
                    <a:pt x="82678" y="65835"/>
                  </a:lnTo>
                  <a:lnTo>
                    <a:pt x="82930" y="64388"/>
                  </a:lnTo>
                  <a:lnTo>
                    <a:pt x="43179" y="64388"/>
                  </a:lnTo>
                  <a:lnTo>
                    <a:pt x="42418" y="35940"/>
                  </a:lnTo>
                  <a:lnTo>
                    <a:pt x="82410" y="34908"/>
                  </a:lnTo>
                  <a:lnTo>
                    <a:pt x="81857" y="32458"/>
                  </a:lnTo>
                  <a:lnTo>
                    <a:pt x="72342" y="19097"/>
                  </a:lnTo>
                  <a:lnTo>
                    <a:pt x="58469" y="10285"/>
                  </a:lnTo>
                  <a:lnTo>
                    <a:pt x="41655" y="7365"/>
                  </a:lnTo>
                  <a:close/>
                </a:path>
                <a:path w="414654" h="93345">
                  <a:moveTo>
                    <a:pt x="387709" y="28193"/>
                  </a:moveTo>
                  <a:lnTo>
                    <a:pt x="342519" y="28193"/>
                  </a:lnTo>
                  <a:lnTo>
                    <a:pt x="343280" y="56768"/>
                  </a:lnTo>
                  <a:lnTo>
                    <a:pt x="328971" y="57132"/>
                  </a:lnTo>
                  <a:lnTo>
                    <a:pt x="329692" y="85725"/>
                  </a:lnTo>
                  <a:lnTo>
                    <a:pt x="414274" y="40639"/>
                  </a:lnTo>
                  <a:lnTo>
                    <a:pt x="387709" y="28193"/>
                  </a:lnTo>
                  <a:close/>
                </a:path>
                <a:path w="414654" h="93345">
                  <a:moveTo>
                    <a:pt x="82410" y="34908"/>
                  </a:moveTo>
                  <a:lnTo>
                    <a:pt x="42418" y="35940"/>
                  </a:lnTo>
                  <a:lnTo>
                    <a:pt x="43179" y="64388"/>
                  </a:lnTo>
                  <a:lnTo>
                    <a:pt x="83106" y="63375"/>
                  </a:lnTo>
                  <a:lnTo>
                    <a:pt x="85598" y="49021"/>
                  </a:lnTo>
                  <a:lnTo>
                    <a:pt x="82410" y="34908"/>
                  </a:lnTo>
                  <a:close/>
                </a:path>
                <a:path w="414654" h="93345">
                  <a:moveTo>
                    <a:pt x="83106" y="63375"/>
                  </a:moveTo>
                  <a:lnTo>
                    <a:pt x="43179" y="64388"/>
                  </a:lnTo>
                  <a:lnTo>
                    <a:pt x="82930" y="64388"/>
                  </a:lnTo>
                  <a:lnTo>
                    <a:pt x="83106" y="63375"/>
                  </a:lnTo>
                  <a:close/>
                </a:path>
                <a:path w="414654" h="93345">
                  <a:moveTo>
                    <a:pt x="328252" y="28562"/>
                  </a:moveTo>
                  <a:lnTo>
                    <a:pt x="82410" y="34908"/>
                  </a:lnTo>
                  <a:lnTo>
                    <a:pt x="85598" y="49021"/>
                  </a:lnTo>
                  <a:lnTo>
                    <a:pt x="83106" y="63375"/>
                  </a:lnTo>
                  <a:lnTo>
                    <a:pt x="328971" y="57132"/>
                  </a:lnTo>
                  <a:lnTo>
                    <a:pt x="328252" y="28562"/>
                  </a:lnTo>
                  <a:close/>
                </a:path>
                <a:path w="414654" h="93345">
                  <a:moveTo>
                    <a:pt x="342519" y="28193"/>
                  </a:moveTo>
                  <a:lnTo>
                    <a:pt x="328252" y="28562"/>
                  </a:lnTo>
                  <a:lnTo>
                    <a:pt x="328971" y="57132"/>
                  </a:lnTo>
                  <a:lnTo>
                    <a:pt x="343280" y="56768"/>
                  </a:lnTo>
                  <a:lnTo>
                    <a:pt x="342519" y="28193"/>
                  </a:lnTo>
                  <a:close/>
                </a:path>
                <a:path w="414654" h="93345">
                  <a:moveTo>
                    <a:pt x="327532" y="0"/>
                  </a:moveTo>
                  <a:lnTo>
                    <a:pt x="328252" y="28562"/>
                  </a:lnTo>
                  <a:lnTo>
                    <a:pt x="342519" y="28193"/>
                  </a:lnTo>
                  <a:lnTo>
                    <a:pt x="387709" y="28193"/>
                  </a:lnTo>
                  <a:lnTo>
                    <a:pt x="327532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51" name="object 51"/>
          <p:cNvSpPr txBox="1"/>
          <p:nvPr/>
        </p:nvSpPr>
        <p:spPr>
          <a:xfrm>
            <a:off x="7391145" y="5956808"/>
            <a:ext cx="772160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b="1" spc="-5" dirty="0">
                <a:solidFill>
                  <a:srgbClr val="FF99FF"/>
                </a:solidFill>
                <a:latin typeface="Courier New" panose="02070309020205020404"/>
                <a:cs typeface="Courier New" panose="02070309020205020404"/>
              </a:rPr>
              <a:t>newNode</a:t>
            </a:r>
            <a:endParaRPr sz="1400">
              <a:latin typeface="Courier New" panose="02070309020205020404"/>
              <a:cs typeface="Courier New" panose="02070309020205020404"/>
            </a:endParaRPr>
          </a:p>
        </p:txBody>
      </p:sp>
      <p:sp>
        <p:nvSpPr>
          <p:cNvPr id="52" name="object 52"/>
          <p:cNvSpPr/>
          <p:nvPr/>
        </p:nvSpPr>
        <p:spPr>
          <a:xfrm>
            <a:off x="7958212" y="5257800"/>
            <a:ext cx="271780" cy="500380"/>
          </a:xfrm>
          <a:custGeom>
            <a:avLst/>
            <a:gdLst/>
            <a:ahLst/>
            <a:cxnLst/>
            <a:rect l="l" t="t" r="r" b="b"/>
            <a:pathLst>
              <a:path w="271779" h="500379">
                <a:moveTo>
                  <a:pt x="45509" y="414413"/>
                </a:moveTo>
                <a:lnTo>
                  <a:pt x="29198" y="416536"/>
                </a:lnTo>
                <a:lnTo>
                  <a:pt x="14886" y="424614"/>
                </a:lnTo>
                <a:lnTo>
                  <a:pt x="4433" y="438035"/>
                </a:lnTo>
                <a:lnTo>
                  <a:pt x="0" y="454462"/>
                </a:lnTo>
                <a:lnTo>
                  <a:pt x="2115" y="470755"/>
                </a:lnTo>
                <a:lnTo>
                  <a:pt x="10183" y="485064"/>
                </a:lnTo>
                <a:lnTo>
                  <a:pt x="23610" y="495541"/>
                </a:lnTo>
                <a:lnTo>
                  <a:pt x="40046" y="499986"/>
                </a:lnTo>
                <a:lnTo>
                  <a:pt x="56328" y="497863"/>
                </a:lnTo>
                <a:lnTo>
                  <a:pt x="70633" y="489785"/>
                </a:lnTo>
                <a:lnTo>
                  <a:pt x="81141" y="476364"/>
                </a:lnTo>
                <a:lnTo>
                  <a:pt x="84588" y="463588"/>
                </a:lnTo>
                <a:lnTo>
                  <a:pt x="55614" y="463588"/>
                </a:lnTo>
                <a:lnTo>
                  <a:pt x="29960" y="450811"/>
                </a:lnTo>
                <a:lnTo>
                  <a:pt x="47850" y="415045"/>
                </a:lnTo>
                <a:lnTo>
                  <a:pt x="45509" y="414413"/>
                </a:lnTo>
                <a:close/>
              </a:path>
              <a:path w="271779" h="500379">
                <a:moveTo>
                  <a:pt x="47850" y="415045"/>
                </a:moveTo>
                <a:lnTo>
                  <a:pt x="29960" y="450811"/>
                </a:lnTo>
                <a:lnTo>
                  <a:pt x="55614" y="463588"/>
                </a:lnTo>
                <a:lnTo>
                  <a:pt x="73478" y="427843"/>
                </a:lnTo>
                <a:lnTo>
                  <a:pt x="61964" y="418858"/>
                </a:lnTo>
                <a:lnTo>
                  <a:pt x="47850" y="415045"/>
                </a:lnTo>
                <a:close/>
              </a:path>
              <a:path w="271779" h="500379">
                <a:moveTo>
                  <a:pt x="73478" y="427843"/>
                </a:moveTo>
                <a:lnTo>
                  <a:pt x="55614" y="463588"/>
                </a:lnTo>
                <a:lnTo>
                  <a:pt x="84588" y="463588"/>
                </a:lnTo>
                <a:lnTo>
                  <a:pt x="85574" y="459937"/>
                </a:lnTo>
                <a:lnTo>
                  <a:pt x="83458" y="443644"/>
                </a:lnTo>
                <a:lnTo>
                  <a:pt x="75390" y="429335"/>
                </a:lnTo>
                <a:lnTo>
                  <a:pt x="73478" y="427843"/>
                </a:lnTo>
                <a:close/>
              </a:path>
              <a:path w="271779" h="500379">
                <a:moveTo>
                  <a:pt x="220280" y="70331"/>
                </a:moveTo>
                <a:lnTo>
                  <a:pt x="47850" y="415045"/>
                </a:lnTo>
                <a:lnTo>
                  <a:pt x="61964" y="418858"/>
                </a:lnTo>
                <a:lnTo>
                  <a:pt x="73478" y="427843"/>
                </a:lnTo>
                <a:lnTo>
                  <a:pt x="245786" y="83084"/>
                </a:lnTo>
                <a:lnTo>
                  <a:pt x="220280" y="70331"/>
                </a:lnTo>
                <a:close/>
              </a:path>
              <a:path w="271779" h="500379">
                <a:moveTo>
                  <a:pt x="271387" y="57531"/>
                </a:moveTo>
                <a:lnTo>
                  <a:pt x="226683" y="57531"/>
                </a:lnTo>
                <a:lnTo>
                  <a:pt x="252210" y="70231"/>
                </a:lnTo>
                <a:lnTo>
                  <a:pt x="245786" y="83084"/>
                </a:lnTo>
                <a:lnTo>
                  <a:pt x="271387" y="95884"/>
                </a:lnTo>
                <a:lnTo>
                  <a:pt x="271387" y="57531"/>
                </a:lnTo>
                <a:close/>
              </a:path>
              <a:path w="271779" h="500379">
                <a:moveTo>
                  <a:pt x="226683" y="57531"/>
                </a:moveTo>
                <a:lnTo>
                  <a:pt x="220280" y="70331"/>
                </a:lnTo>
                <a:lnTo>
                  <a:pt x="245786" y="83084"/>
                </a:lnTo>
                <a:lnTo>
                  <a:pt x="252210" y="70231"/>
                </a:lnTo>
                <a:lnTo>
                  <a:pt x="226683" y="57531"/>
                </a:lnTo>
                <a:close/>
              </a:path>
              <a:path w="271779" h="500379">
                <a:moveTo>
                  <a:pt x="271387" y="0"/>
                </a:moveTo>
                <a:lnTo>
                  <a:pt x="194679" y="57531"/>
                </a:lnTo>
                <a:lnTo>
                  <a:pt x="220280" y="70331"/>
                </a:lnTo>
                <a:lnTo>
                  <a:pt x="226683" y="57531"/>
                </a:lnTo>
                <a:lnTo>
                  <a:pt x="271387" y="57531"/>
                </a:lnTo>
                <a:lnTo>
                  <a:pt x="271387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grpSp>
        <p:nvGrpSpPr>
          <p:cNvPr id="53" name="object 53"/>
          <p:cNvGrpSpPr/>
          <p:nvPr/>
        </p:nvGrpSpPr>
        <p:grpSpPr>
          <a:xfrm>
            <a:off x="6734238" y="4867338"/>
            <a:ext cx="1297305" cy="638175"/>
            <a:chOff x="6734238" y="4867338"/>
            <a:chExt cx="1297305" cy="638175"/>
          </a:xfrm>
        </p:grpSpPr>
        <p:sp>
          <p:nvSpPr>
            <p:cNvPr id="54" name="object 54"/>
            <p:cNvSpPr/>
            <p:nvPr/>
          </p:nvSpPr>
          <p:spPr>
            <a:xfrm>
              <a:off x="7129526" y="4881626"/>
              <a:ext cx="384175" cy="384175"/>
            </a:xfrm>
            <a:custGeom>
              <a:avLst/>
              <a:gdLst/>
              <a:ahLst/>
              <a:cxnLst/>
              <a:rect l="l" t="t" r="r" b="b"/>
              <a:pathLst>
                <a:path w="384175" h="384175">
                  <a:moveTo>
                    <a:pt x="384175" y="0"/>
                  </a:moveTo>
                  <a:lnTo>
                    <a:pt x="0" y="0"/>
                  </a:lnTo>
                  <a:lnTo>
                    <a:pt x="0" y="384175"/>
                  </a:lnTo>
                  <a:lnTo>
                    <a:pt x="384175" y="384175"/>
                  </a:lnTo>
                  <a:lnTo>
                    <a:pt x="384175" y="0"/>
                  </a:lnTo>
                  <a:close/>
                </a:path>
              </a:pathLst>
            </a:custGeom>
            <a:solidFill>
              <a:srgbClr val="CCCC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5" name="object 55"/>
            <p:cNvSpPr/>
            <p:nvPr/>
          </p:nvSpPr>
          <p:spPr>
            <a:xfrm>
              <a:off x="7129526" y="4881626"/>
              <a:ext cx="384175" cy="384175"/>
            </a:xfrm>
            <a:custGeom>
              <a:avLst/>
              <a:gdLst/>
              <a:ahLst/>
              <a:cxnLst/>
              <a:rect l="l" t="t" r="r" b="b"/>
              <a:pathLst>
                <a:path w="384175" h="384175">
                  <a:moveTo>
                    <a:pt x="0" y="384175"/>
                  </a:moveTo>
                  <a:lnTo>
                    <a:pt x="384175" y="384175"/>
                  </a:lnTo>
                  <a:lnTo>
                    <a:pt x="384175" y="0"/>
                  </a:lnTo>
                  <a:lnTo>
                    <a:pt x="0" y="0"/>
                  </a:lnTo>
                  <a:lnTo>
                    <a:pt x="0" y="384175"/>
                  </a:lnTo>
                  <a:close/>
                </a:path>
              </a:pathLst>
            </a:custGeom>
            <a:ln w="285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6" name="object 56"/>
            <p:cNvSpPr/>
            <p:nvPr/>
          </p:nvSpPr>
          <p:spPr>
            <a:xfrm>
              <a:off x="6748526" y="4883150"/>
              <a:ext cx="381000" cy="381000"/>
            </a:xfrm>
            <a:custGeom>
              <a:avLst/>
              <a:gdLst/>
              <a:ahLst/>
              <a:cxnLst/>
              <a:rect l="l" t="t" r="r" b="b"/>
              <a:pathLst>
                <a:path w="381000" h="381000">
                  <a:moveTo>
                    <a:pt x="381000" y="0"/>
                  </a:moveTo>
                  <a:lnTo>
                    <a:pt x="0" y="0"/>
                  </a:lnTo>
                  <a:lnTo>
                    <a:pt x="0" y="381000"/>
                  </a:lnTo>
                  <a:lnTo>
                    <a:pt x="381000" y="381000"/>
                  </a:lnTo>
                  <a:lnTo>
                    <a:pt x="381000" y="0"/>
                  </a:lnTo>
                  <a:close/>
                </a:path>
              </a:pathLst>
            </a:custGeom>
            <a:solidFill>
              <a:srgbClr val="D7D7EB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7" name="object 57"/>
            <p:cNvSpPr/>
            <p:nvPr/>
          </p:nvSpPr>
          <p:spPr>
            <a:xfrm>
              <a:off x="6748526" y="4883150"/>
              <a:ext cx="381000" cy="381000"/>
            </a:xfrm>
            <a:custGeom>
              <a:avLst/>
              <a:gdLst/>
              <a:ahLst/>
              <a:cxnLst/>
              <a:rect l="l" t="t" r="r" b="b"/>
              <a:pathLst>
                <a:path w="381000" h="381000">
                  <a:moveTo>
                    <a:pt x="0" y="381000"/>
                  </a:moveTo>
                  <a:lnTo>
                    <a:pt x="381000" y="381000"/>
                  </a:lnTo>
                  <a:lnTo>
                    <a:pt x="381000" y="0"/>
                  </a:lnTo>
                  <a:lnTo>
                    <a:pt x="0" y="0"/>
                  </a:lnTo>
                  <a:lnTo>
                    <a:pt x="0" y="381000"/>
                  </a:lnTo>
                  <a:close/>
                </a:path>
              </a:pathLst>
            </a:custGeom>
            <a:ln w="285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8" name="object 58"/>
            <p:cNvSpPr/>
            <p:nvPr/>
          </p:nvSpPr>
          <p:spPr>
            <a:xfrm>
              <a:off x="7305675" y="5024373"/>
              <a:ext cx="725805" cy="481330"/>
            </a:xfrm>
            <a:custGeom>
              <a:avLst/>
              <a:gdLst/>
              <a:ahLst/>
              <a:cxnLst/>
              <a:rect l="l" t="t" r="r" b="b"/>
              <a:pathLst>
                <a:path w="725804" h="481329">
                  <a:moveTo>
                    <a:pt x="85725" y="42926"/>
                  </a:moveTo>
                  <a:lnTo>
                    <a:pt x="59524" y="3390"/>
                  </a:lnTo>
                  <a:lnTo>
                    <a:pt x="42799" y="0"/>
                  </a:lnTo>
                  <a:lnTo>
                    <a:pt x="26136" y="3390"/>
                  </a:lnTo>
                  <a:lnTo>
                    <a:pt x="12534" y="12611"/>
                  </a:lnTo>
                  <a:lnTo>
                    <a:pt x="3365" y="26263"/>
                  </a:lnTo>
                  <a:lnTo>
                    <a:pt x="0" y="42926"/>
                  </a:lnTo>
                  <a:lnTo>
                    <a:pt x="3365" y="59588"/>
                  </a:lnTo>
                  <a:lnTo>
                    <a:pt x="12534" y="73190"/>
                  </a:lnTo>
                  <a:lnTo>
                    <a:pt x="26136" y="82372"/>
                  </a:lnTo>
                  <a:lnTo>
                    <a:pt x="42799" y="85725"/>
                  </a:lnTo>
                  <a:lnTo>
                    <a:pt x="59524" y="82372"/>
                  </a:lnTo>
                  <a:lnTo>
                    <a:pt x="73164" y="73190"/>
                  </a:lnTo>
                  <a:lnTo>
                    <a:pt x="82346" y="59588"/>
                  </a:lnTo>
                  <a:lnTo>
                    <a:pt x="82842" y="57150"/>
                  </a:lnTo>
                  <a:lnTo>
                    <a:pt x="85725" y="42926"/>
                  </a:lnTo>
                  <a:close/>
                </a:path>
                <a:path w="725804" h="481329">
                  <a:moveTo>
                    <a:pt x="114300" y="35052"/>
                  </a:moveTo>
                  <a:lnTo>
                    <a:pt x="107950" y="28575"/>
                  </a:lnTo>
                  <a:lnTo>
                    <a:pt x="92202" y="28575"/>
                  </a:lnTo>
                  <a:lnTo>
                    <a:pt x="85725" y="35052"/>
                  </a:lnTo>
                  <a:lnTo>
                    <a:pt x="85725" y="42926"/>
                  </a:lnTo>
                  <a:lnTo>
                    <a:pt x="85725" y="50800"/>
                  </a:lnTo>
                  <a:lnTo>
                    <a:pt x="92202" y="57150"/>
                  </a:lnTo>
                  <a:lnTo>
                    <a:pt x="107950" y="57150"/>
                  </a:lnTo>
                  <a:lnTo>
                    <a:pt x="114300" y="50800"/>
                  </a:lnTo>
                  <a:lnTo>
                    <a:pt x="114300" y="35052"/>
                  </a:lnTo>
                  <a:close/>
                </a:path>
                <a:path w="725804" h="481329">
                  <a:moveTo>
                    <a:pt x="120650" y="157226"/>
                  </a:moveTo>
                  <a:lnTo>
                    <a:pt x="117271" y="140563"/>
                  </a:lnTo>
                  <a:lnTo>
                    <a:pt x="108089" y="126911"/>
                  </a:lnTo>
                  <a:lnTo>
                    <a:pt x="94449" y="117690"/>
                  </a:lnTo>
                  <a:lnTo>
                    <a:pt x="77724" y="114300"/>
                  </a:lnTo>
                  <a:lnTo>
                    <a:pt x="61061" y="117690"/>
                  </a:lnTo>
                  <a:lnTo>
                    <a:pt x="47459" y="126911"/>
                  </a:lnTo>
                  <a:lnTo>
                    <a:pt x="38290" y="140563"/>
                  </a:lnTo>
                  <a:lnTo>
                    <a:pt x="34925" y="157226"/>
                  </a:lnTo>
                  <a:lnTo>
                    <a:pt x="38290" y="173888"/>
                  </a:lnTo>
                  <a:lnTo>
                    <a:pt x="47459" y="187490"/>
                  </a:lnTo>
                  <a:lnTo>
                    <a:pt x="61061" y="196672"/>
                  </a:lnTo>
                  <a:lnTo>
                    <a:pt x="63500" y="197154"/>
                  </a:lnTo>
                  <a:lnTo>
                    <a:pt x="63500" y="395351"/>
                  </a:lnTo>
                  <a:lnTo>
                    <a:pt x="34925" y="395351"/>
                  </a:lnTo>
                  <a:lnTo>
                    <a:pt x="77851" y="481076"/>
                  </a:lnTo>
                  <a:lnTo>
                    <a:pt x="113538" y="409575"/>
                  </a:lnTo>
                  <a:lnTo>
                    <a:pt x="120650" y="395351"/>
                  </a:lnTo>
                  <a:lnTo>
                    <a:pt x="92075" y="395351"/>
                  </a:lnTo>
                  <a:lnTo>
                    <a:pt x="92075" y="200025"/>
                  </a:lnTo>
                  <a:lnTo>
                    <a:pt x="92075" y="197142"/>
                  </a:lnTo>
                  <a:lnTo>
                    <a:pt x="77724" y="200025"/>
                  </a:lnTo>
                  <a:lnTo>
                    <a:pt x="91998" y="197154"/>
                  </a:lnTo>
                  <a:lnTo>
                    <a:pt x="92075" y="157226"/>
                  </a:lnTo>
                  <a:lnTo>
                    <a:pt x="92075" y="197142"/>
                  </a:lnTo>
                  <a:lnTo>
                    <a:pt x="94449" y="196672"/>
                  </a:lnTo>
                  <a:lnTo>
                    <a:pt x="108089" y="187490"/>
                  </a:lnTo>
                  <a:lnTo>
                    <a:pt x="117271" y="173888"/>
                  </a:lnTo>
                  <a:lnTo>
                    <a:pt x="120650" y="157226"/>
                  </a:lnTo>
                  <a:close/>
                </a:path>
                <a:path w="725804" h="481329">
                  <a:moveTo>
                    <a:pt x="171577" y="35052"/>
                  </a:moveTo>
                  <a:lnTo>
                    <a:pt x="165100" y="28575"/>
                  </a:lnTo>
                  <a:lnTo>
                    <a:pt x="149352" y="28575"/>
                  </a:lnTo>
                  <a:lnTo>
                    <a:pt x="142875" y="35052"/>
                  </a:lnTo>
                  <a:lnTo>
                    <a:pt x="142875" y="50800"/>
                  </a:lnTo>
                  <a:lnTo>
                    <a:pt x="149352" y="57150"/>
                  </a:lnTo>
                  <a:lnTo>
                    <a:pt x="165100" y="57150"/>
                  </a:lnTo>
                  <a:lnTo>
                    <a:pt x="171577" y="50800"/>
                  </a:lnTo>
                  <a:lnTo>
                    <a:pt x="171577" y="35052"/>
                  </a:lnTo>
                  <a:close/>
                </a:path>
                <a:path w="725804" h="481329">
                  <a:moveTo>
                    <a:pt x="228727" y="35052"/>
                  </a:moveTo>
                  <a:lnTo>
                    <a:pt x="222377" y="28575"/>
                  </a:lnTo>
                  <a:lnTo>
                    <a:pt x="206502" y="28575"/>
                  </a:lnTo>
                  <a:lnTo>
                    <a:pt x="200152" y="35052"/>
                  </a:lnTo>
                  <a:lnTo>
                    <a:pt x="200152" y="50800"/>
                  </a:lnTo>
                  <a:lnTo>
                    <a:pt x="206502" y="57150"/>
                  </a:lnTo>
                  <a:lnTo>
                    <a:pt x="222377" y="57150"/>
                  </a:lnTo>
                  <a:lnTo>
                    <a:pt x="228727" y="50800"/>
                  </a:lnTo>
                  <a:lnTo>
                    <a:pt x="228727" y="35052"/>
                  </a:lnTo>
                  <a:close/>
                </a:path>
                <a:path w="725804" h="481329">
                  <a:moveTo>
                    <a:pt x="285877" y="35052"/>
                  </a:moveTo>
                  <a:lnTo>
                    <a:pt x="279527" y="28575"/>
                  </a:lnTo>
                  <a:lnTo>
                    <a:pt x="263652" y="28575"/>
                  </a:lnTo>
                  <a:lnTo>
                    <a:pt x="257302" y="35052"/>
                  </a:lnTo>
                  <a:lnTo>
                    <a:pt x="257302" y="50800"/>
                  </a:lnTo>
                  <a:lnTo>
                    <a:pt x="263652" y="57150"/>
                  </a:lnTo>
                  <a:lnTo>
                    <a:pt x="279527" y="57150"/>
                  </a:lnTo>
                  <a:lnTo>
                    <a:pt x="285877" y="50800"/>
                  </a:lnTo>
                  <a:lnTo>
                    <a:pt x="285877" y="35052"/>
                  </a:lnTo>
                  <a:close/>
                </a:path>
                <a:path w="725804" h="481329">
                  <a:moveTo>
                    <a:pt x="343027" y="35052"/>
                  </a:moveTo>
                  <a:lnTo>
                    <a:pt x="336677" y="28575"/>
                  </a:lnTo>
                  <a:lnTo>
                    <a:pt x="320802" y="28575"/>
                  </a:lnTo>
                  <a:lnTo>
                    <a:pt x="314452" y="35052"/>
                  </a:lnTo>
                  <a:lnTo>
                    <a:pt x="314452" y="50800"/>
                  </a:lnTo>
                  <a:lnTo>
                    <a:pt x="320802" y="57150"/>
                  </a:lnTo>
                  <a:lnTo>
                    <a:pt x="336677" y="57150"/>
                  </a:lnTo>
                  <a:lnTo>
                    <a:pt x="343027" y="50800"/>
                  </a:lnTo>
                  <a:lnTo>
                    <a:pt x="343027" y="35052"/>
                  </a:lnTo>
                  <a:close/>
                </a:path>
                <a:path w="725804" h="481329">
                  <a:moveTo>
                    <a:pt x="400304" y="35052"/>
                  </a:moveTo>
                  <a:lnTo>
                    <a:pt x="393827" y="28575"/>
                  </a:lnTo>
                  <a:lnTo>
                    <a:pt x="378079" y="28575"/>
                  </a:lnTo>
                  <a:lnTo>
                    <a:pt x="371602" y="35052"/>
                  </a:lnTo>
                  <a:lnTo>
                    <a:pt x="371602" y="50800"/>
                  </a:lnTo>
                  <a:lnTo>
                    <a:pt x="378079" y="57150"/>
                  </a:lnTo>
                  <a:lnTo>
                    <a:pt x="393827" y="57150"/>
                  </a:lnTo>
                  <a:lnTo>
                    <a:pt x="400304" y="50800"/>
                  </a:lnTo>
                  <a:lnTo>
                    <a:pt x="400304" y="35052"/>
                  </a:lnTo>
                  <a:close/>
                </a:path>
                <a:path w="725804" h="481329">
                  <a:moveTo>
                    <a:pt x="457454" y="35052"/>
                  </a:moveTo>
                  <a:lnTo>
                    <a:pt x="450977" y="28575"/>
                  </a:lnTo>
                  <a:lnTo>
                    <a:pt x="435229" y="28575"/>
                  </a:lnTo>
                  <a:lnTo>
                    <a:pt x="428879" y="35052"/>
                  </a:lnTo>
                  <a:lnTo>
                    <a:pt x="428879" y="50800"/>
                  </a:lnTo>
                  <a:lnTo>
                    <a:pt x="435229" y="57150"/>
                  </a:lnTo>
                  <a:lnTo>
                    <a:pt x="450977" y="57150"/>
                  </a:lnTo>
                  <a:lnTo>
                    <a:pt x="457454" y="50800"/>
                  </a:lnTo>
                  <a:lnTo>
                    <a:pt x="457454" y="35052"/>
                  </a:lnTo>
                  <a:close/>
                </a:path>
                <a:path w="725804" h="481329">
                  <a:moveTo>
                    <a:pt x="514604" y="35052"/>
                  </a:moveTo>
                  <a:lnTo>
                    <a:pt x="508254" y="28575"/>
                  </a:lnTo>
                  <a:lnTo>
                    <a:pt x="492379" y="28575"/>
                  </a:lnTo>
                  <a:lnTo>
                    <a:pt x="486029" y="35052"/>
                  </a:lnTo>
                  <a:lnTo>
                    <a:pt x="486029" y="50800"/>
                  </a:lnTo>
                  <a:lnTo>
                    <a:pt x="492379" y="57150"/>
                  </a:lnTo>
                  <a:lnTo>
                    <a:pt x="508254" y="57150"/>
                  </a:lnTo>
                  <a:lnTo>
                    <a:pt x="514604" y="50800"/>
                  </a:lnTo>
                  <a:lnTo>
                    <a:pt x="514604" y="35052"/>
                  </a:lnTo>
                  <a:close/>
                </a:path>
                <a:path w="725804" h="481329">
                  <a:moveTo>
                    <a:pt x="571754" y="35052"/>
                  </a:moveTo>
                  <a:lnTo>
                    <a:pt x="565404" y="28575"/>
                  </a:lnTo>
                  <a:lnTo>
                    <a:pt x="549529" y="28575"/>
                  </a:lnTo>
                  <a:lnTo>
                    <a:pt x="543179" y="35052"/>
                  </a:lnTo>
                  <a:lnTo>
                    <a:pt x="543179" y="50800"/>
                  </a:lnTo>
                  <a:lnTo>
                    <a:pt x="549529" y="57150"/>
                  </a:lnTo>
                  <a:lnTo>
                    <a:pt x="565404" y="57150"/>
                  </a:lnTo>
                  <a:lnTo>
                    <a:pt x="571754" y="50800"/>
                  </a:lnTo>
                  <a:lnTo>
                    <a:pt x="571754" y="35052"/>
                  </a:lnTo>
                  <a:close/>
                </a:path>
                <a:path w="725804" h="481329">
                  <a:moveTo>
                    <a:pt x="628904" y="35052"/>
                  </a:moveTo>
                  <a:lnTo>
                    <a:pt x="622554" y="28575"/>
                  </a:lnTo>
                  <a:lnTo>
                    <a:pt x="606806" y="28575"/>
                  </a:lnTo>
                  <a:lnTo>
                    <a:pt x="600329" y="35052"/>
                  </a:lnTo>
                  <a:lnTo>
                    <a:pt x="600329" y="50800"/>
                  </a:lnTo>
                  <a:lnTo>
                    <a:pt x="606806" y="57150"/>
                  </a:lnTo>
                  <a:lnTo>
                    <a:pt x="622554" y="57150"/>
                  </a:lnTo>
                  <a:lnTo>
                    <a:pt x="628904" y="50800"/>
                  </a:lnTo>
                  <a:lnTo>
                    <a:pt x="628904" y="35052"/>
                  </a:lnTo>
                  <a:close/>
                </a:path>
                <a:path w="725804" h="481329">
                  <a:moveTo>
                    <a:pt x="725424" y="42926"/>
                  </a:moveTo>
                  <a:lnTo>
                    <a:pt x="639699" y="0"/>
                  </a:lnTo>
                  <a:lnTo>
                    <a:pt x="639699" y="85725"/>
                  </a:lnTo>
                  <a:lnTo>
                    <a:pt x="725424" y="42926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59" name="object 59"/>
          <p:cNvSpPr txBox="1"/>
          <p:nvPr/>
        </p:nvSpPr>
        <p:spPr>
          <a:xfrm>
            <a:off x="6720331" y="4356353"/>
            <a:ext cx="878205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b="1" spc="-5" dirty="0">
                <a:solidFill>
                  <a:srgbClr val="FF99FF"/>
                </a:solidFill>
                <a:latin typeface="Courier New" panose="02070309020205020404"/>
                <a:cs typeface="Courier New" panose="02070309020205020404"/>
              </a:rPr>
              <a:t>index’</a:t>
            </a:r>
            <a:r>
              <a:rPr sz="1400" b="1" spc="-15" dirty="0">
                <a:solidFill>
                  <a:srgbClr val="FF99FF"/>
                </a:solidFill>
                <a:latin typeface="Courier New" panose="02070309020205020404"/>
                <a:cs typeface="Courier New" panose="02070309020205020404"/>
              </a:rPr>
              <a:t>t</a:t>
            </a:r>
            <a:r>
              <a:rPr sz="1400" b="1" dirty="0">
                <a:solidFill>
                  <a:srgbClr val="FF99FF"/>
                </a:solidFill>
                <a:latin typeface="Courier New" panose="02070309020205020404"/>
                <a:cs typeface="Courier New" panose="02070309020205020404"/>
              </a:rPr>
              <a:t>h</a:t>
            </a:r>
            <a:endParaRPr sz="1400">
              <a:latin typeface="Courier New" panose="02070309020205020404"/>
              <a:cs typeface="Courier New" panose="02070309020205020404"/>
            </a:endParaRPr>
          </a:p>
        </p:txBody>
      </p:sp>
      <p:sp>
        <p:nvSpPr>
          <p:cNvPr id="60" name="object 60"/>
          <p:cNvSpPr txBox="1"/>
          <p:nvPr/>
        </p:nvSpPr>
        <p:spPr>
          <a:xfrm>
            <a:off x="726440" y="4430420"/>
            <a:ext cx="6858000" cy="866775"/>
          </a:xfrm>
          <a:prstGeom prst="rect">
            <a:avLst/>
          </a:prstGeom>
        </p:spPr>
        <p:txBody>
          <a:bodyPr vert="horz" wrap="square" lIns="0" tIns="97790" rIns="0" bIns="0" rtlCol="0">
            <a:spAutoFit/>
          </a:bodyPr>
          <a:lstStyle/>
          <a:p>
            <a:pPr marL="50800">
              <a:lnSpc>
                <a:spcPct val="100000"/>
              </a:lnSpc>
              <a:spcBef>
                <a:spcPts val="770"/>
              </a:spcBef>
              <a:tabLst>
                <a:tab pos="508000" algn="l"/>
              </a:tabLst>
            </a:pPr>
            <a:r>
              <a:rPr sz="1500" spc="10" dirty="0">
                <a:solidFill>
                  <a:srgbClr val="669999"/>
                </a:solidFill>
                <a:latin typeface="Arial" panose="020B0604020202020204"/>
                <a:cs typeface="Arial" panose="020B0604020202020204"/>
              </a:rPr>
              <a:t>1.	</a:t>
            </a:r>
            <a:r>
              <a:rPr sz="2200" spc="-5" dirty="0">
                <a:solidFill>
                  <a:srgbClr val="FFFFFF"/>
                </a:solidFill>
                <a:latin typeface="Arial" panose="020B0604020202020204"/>
                <a:cs typeface="Arial" panose="020B0604020202020204"/>
              </a:rPr>
              <a:t>Locate </a:t>
            </a:r>
            <a:r>
              <a:rPr sz="22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position to insert </a:t>
            </a:r>
            <a:r>
              <a:rPr sz="2200" spc="-5" dirty="0">
                <a:solidFill>
                  <a:srgbClr val="FFFFFF"/>
                </a:solidFill>
                <a:latin typeface="Arial" panose="020B0604020202020204"/>
                <a:cs typeface="Arial" panose="020B0604020202020204"/>
              </a:rPr>
              <a:t>the</a:t>
            </a:r>
            <a:r>
              <a:rPr sz="2200" spc="110" dirty="0">
                <a:solidFill>
                  <a:srgbClr val="FFFFFF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2200" spc="-15" dirty="0">
                <a:solidFill>
                  <a:srgbClr val="FFFFFF"/>
                </a:solidFill>
                <a:latin typeface="Arial" panose="020B0604020202020204"/>
                <a:cs typeface="Arial" panose="020B0604020202020204"/>
              </a:rPr>
              <a:t>element</a:t>
            </a:r>
            <a:r>
              <a:rPr sz="2100" b="1" spc="-22" baseline="14000" dirty="0">
                <a:solidFill>
                  <a:srgbClr val="FF99FF"/>
                </a:solidFill>
                <a:latin typeface="Courier New" panose="02070309020205020404"/>
                <a:cs typeface="Courier New" panose="02070309020205020404"/>
              </a:rPr>
              <a:t>element</a:t>
            </a:r>
            <a:endParaRPr sz="2100" baseline="14000">
              <a:latin typeface="Courier New" panose="02070309020205020404"/>
              <a:cs typeface="Courier New" panose="02070309020205020404"/>
            </a:endParaRPr>
          </a:p>
          <a:p>
            <a:pPr marL="50800">
              <a:lnSpc>
                <a:spcPct val="100000"/>
              </a:lnSpc>
              <a:spcBef>
                <a:spcPts val="675"/>
              </a:spcBef>
              <a:tabLst>
                <a:tab pos="508000" algn="l"/>
              </a:tabLst>
            </a:pPr>
            <a:r>
              <a:rPr sz="1500" spc="10" dirty="0">
                <a:solidFill>
                  <a:srgbClr val="669999"/>
                </a:solidFill>
                <a:latin typeface="Arial" panose="020B0604020202020204"/>
                <a:cs typeface="Arial" panose="020B0604020202020204"/>
              </a:rPr>
              <a:t>2.	</a:t>
            </a:r>
            <a:r>
              <a:rPr sz="2200" spc="-5" dirty="0">
                <a:solidFill>
                  <a:srgbClr val="FFFFFF"/>
                </a:solidFill>
                <a:latin typeface="Arial" panose="020B0604020202020204"/>
                <a:cs typeface="Arial" panose="020B0604020202020204"/>
              </a:rPr>
              <a:t>Allocate memory for the new</a:t>
            </a:r>
            <a:r>
              <a:rPr sz="2200" spc="55" dirty="0">
                <a:solidFill>
                  <a:srgbClr val="FFFFFF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2200" spc="-5" dirty="0">
                <a:solidFill>
                  <a:srgbClr val="FFFFFF"/>
                </a:solidFill>
                <a:latin typeface="Arial" panose="020B0604020202020204"/>
                <a:cs typeface="Arial" panose="020B0604020202020204"/>
              </a:rPr>
              <a:t>node</a:t>
            </a:r>
            <a:endParaRPr sz="2200">
              <a:latin typeface="Arial" panose="020B0604020202020204"/>
              <a:cs typeface="Arial" panose="020B0604020202020204"/>
            </a:endParaRPr>
          </a:p>
        </p:txBody>
      </p:sp>
      <p:sp>
        <p:nvSpPr>
          <p:cNvPr id="62" name="object 62"/>
          <p:cNvSpPr/>
          <p:nvPr/>
        </p:nvSpPr>
        <p:spPr>
          <a:xfrm>
            <a:off x="8003540" y="1089025"/>
            <a:ext cx="228600" cy="228600"/>
          </a:xfrm>
          <a:custGeom>
            <a:avLst/>
            <a:gdLst/>
            <a:ahLst/>
            <a:cxnLst/>
            <a:rect l="l" t="t" r="r" b="b"/>
            <a:pathLst>
              <a:path w="228600" h="228600">
                <a:moveTo>
                  <a:pt x="76200" y="0"/>
                </a:moveTo>
                <a:lnTo>
                  <a:pt x="152400" y="228600"/>
                </a:lnTo>
              </a:path>
              <a:path w="228600" h="228600">
                <a:moveTo>
                  <a:pt x="228600" y="0"/>
                </a:moveTo>
                <a:lnTo>
                  <a:pt x="0" y="228600"/>
                </a:lnTo>
              </a:path>
            </a:pathLst>
          </a:custGeom>
          <a:ln w="285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4" name="object 6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ct val="100000"/>
              </a:lnSpc>
            </a:pPr>
            <a:fld id="{81D60167-4931-47E6-BA6A-407CBD079E47}" type="slidenum">
              <a:rPr spc="-5" dirty="0"/>
            </a:fld>
            <a:endParaRPr spc="-5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364740" y="716534"/>
            <a:ext cx="4959985" cy="68961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b="1" spc="-5" dirty="0">
                <a:gradFill>
                  <a:gsLst>
                    <a:gs pos="0">
                      <a:srgbClr val="E30000"/>
                    </a:gs>
                    <a:gs pos="100000">
                      <a:srgbClr val="760303"/>
                    </a:gs>
                  </a:gsLst>
                  <a:lin scaled="0"/>
                </a:gradFill>
              </a:rPr>
              <a:t>Inserting a </a:t>
            </a:r>
            <a:r>
              <a:rPr b="1" dirty="0">
                <a:gradFill>
                  <a:gsLst>
                    <a:gs pos="0">
                      <a:srgbClr val="E30000"/>
                    </a:gs>
                    <a:gs pos="100000">
                      <a:srgbClr val="760303"/>
                    </a:gs>
                  </a:gsLst>
                  <a:lin scaled="0"/>
                </a:gradFill>
              </a:rPr>
              <a:t>new</a:t>
            </a:r>
            <a:r>
              <a:rPr b="1" spc="10" dirty="0">
                <a:gradFill>
                  <a:gsLst>
                    <a:gs pos="0">
                      <a:srgbClr val="E30000"/>
                    </a:gs>
                    <a:gs pos="100000">
                      <a:srgbClr val="760303"/>
                    </a:gs>
                  </a:gsLst>
                  <a:lin scaled="0"/>
                </a:gradFill>
              </a:rPr>
              <a:t> </a:t>
            </a:r>
            <a:r>
              <a:rPr b="1" dirty="0">
                <a:gradFill>
                  <a:gsLst>
                    <a:gs pos="0">
                      <a:srgbClr val="E30000"/>
                    </a:gs>
                    <a:gs pos="100000">
                      <a:srgbClr val="760303"/>
                    </a:gs>
                  </a:gsLst>
                  <a:lin scaled="0"/>
                </a:gradFill>
              </a:rPr>
              <a:t>node</a:t>
            </a:r>
            <a:endParaRPr b="1" dirty="0">
              <a:gradFill>
                <a:gsLst>
                  <a:gs pos="0">
                    <a:srgbClr val="E30000"/>
                  </a:gs>
                  <a:gs pos="100000">
                    <a:srgbClr val="760303"/>
                  </a:gs>
                </a:gsLst>
                <a:lin scaled="0"/>
              </a:gradFill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929640" y="1855470"/>
            <a:ext cx="7784465" cy="4460875"/>
          </a:xfrm>
          <a:prstGeom prst="rect">
            <a:avLst/>
          </a:prstGeom>
        </p:spPr>
        <p:txBody>
          <a:bodyPr vert="horz" wrap="square" lIns="0" tIns="13525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65"/>
              </a:spcBef>
              <a:tabLst>
                <a:tab pos="546100" algn="l"/>
              </a:tabLst>
            </a:pPr>
            <a:r>
              <a:rPr sz="2100" b="0" dirty="0">
                <a:solidFill>
                  <a:srgbClr val="330066"/>
                </a:solidFill>
                <a:latin typeface="Marlett"/>
                <a:cs typeface="Marlett"/>
              </a:rPr>
              <a:t></a:t>
            </a:r>
            <a:r>
              <a:rPr sz="2100" dirty="0">
                <a:solidFill>
                  <a:srgbClr val="330066"/>
                </a:solidFill>
                <a:latin typeface="Times New Roman" panose="02020603050405020304"/>
                <a:cs typeface="Times New Roman" panose="02020603050405020304"/>
              </a:rPr>
              <a:t>	</a:t>
            </a:r>
            <a:r>
              <a:rPr sz="3000" dirty="0">
                <a:latin typeface="Arial" panose="020B0604020202020204"/>
                <a:cs typeface="Arial" panose="020B0604020202020204"/>
              </a:rPr>
              <a:t>Possible </a:t>
            </a:r>
            <a:r>
              <a:rPr sz="3000" spc="-5" dirty="0">
                <a:latin typeface="Arial" panose="020B0604020202020204"/>
                <a:cs typeface="Arial" panose="020B0604020202020204"/>
              </a:rPr>
              <a:t>cases </a:t>
            </a:r>
            <a:r>
              <a:rPr sz="3000" dirty="0">
                <a:latin typeface="Arial" panose="020B0604020202020204"/>
                <a:cs typeface="Arial" panose="020B0604020202020204"/>
              </a:rPr>
              <a:t>of</a:t>
            </a:r>
            <a:r>
              <a:rPr sz="3000" spc="-40" dirty="0">
                <a:latin typeface="Arial" panose="020B0604020202020204"/>
                <a:cs typeface="Arial" panose="020B0604020202020204"/>
              </a:rPr>
              <a:t> </a:t>
            </a:r>
            <a:r>
              <a:rPr sz="3000" spc="-5" dirty="0">
                <a:latin typeface="Courier New" panose="02070309020205020404"/>
                <a:cs typeface="Courier New" panose="02070309020205020404"/>
              </a:rPr>
              <a:t>InsertNode</a:t>
            </a:r>
            <a:endParaRPr sz="3000">
              <a:latin typeface="Courier New" panose="02070309020205020404"/>
              <a:cs typeface="Courier New" panose="02070309020205020404"/>
            </a:endParaRPr>
          </a:p>
          <a:p>
            <a:pPr marL="469900">
              <a:lnSpc>
                <a:spcPct val="100000"/>
              </a:lnSpc>
              <a:spcBef>
                <a:spcPts val="845"/>
              </a:spcBef>
              <a:tabLst>
                <a:tab pos="927100" algn="l"/>
              </a:tabLst>
            </a:pPr>
            <a:r>
              <a:rPr sz="1800" spc="10" dirty="0">
                <a:solidFill>
                  <a:srgbClr val="669999"/>
                </a:solidFill>
                <a:latin typeface="Arial" panose="020B0604020202020204"/>
                <a:cs typeface="Arial" panose="020B0604020202020204"/>
              </a:rPr>
              <a:t>1.	</a:t>
            </a:r>
            <a:r>
              <a:rPr sz="2600" dirty="0">
                <a:latin typeface="Arial" panose="020B0604020202020204"/>
                <a:cs typeface="Arial" panose="020B0604020202020204"/>
              </a:rPr>
              <a:t>Insert into an empty</a:t>
            </a:r>
            <a:r>
              <a:rPr sz="2600" spc="-15" dirty="0">
                <a:latin typeface="Arial" panose="020B0604020202020204"/>
                <a:cs typeface="Arial" panose="020B0604020202020204"/>
              </a:rPr>
              <a:t> </a:t>
            </a:r>
            <a:r>
              <a:rPr sz="2600" dirty="0">
                <a:latin typeface="Arial" panose="020B0604020202020204"/>
                <a:cs typeface="Arial" panose="020B0604020202020204"/>
              </a:rPr>
              <a:t>list</a:t>
            </a:r>
            <a:endParaRPr sz="2600">
              <a:latin typeface="Arial" panose="020B0604020202020204"/>
              <a:cs typeface="Arial" panose="020B0604020202020204"/>
            </a:endParaRPr>
          </a:p>
          <a:p>
            <a:pPr marL="469900">
              <a:lnSpc>
                <a:spcPct val="100000"/>
              </a:lnSpc>
              <a:spcBef>
                <a:spcPts val="625"/>
              </a:spcBef>
              <a:tabLst>
                <a:tab pos="927100" algn="l"/>
              </a:tabLst>
            </a:pPr>
            <a:r>
              <a:rPr sz="1800" spc="10" dirty="0">
                <a:solidFill>
                  <a:srgbClr val="669999"/>
                </a:solidFill>
                <a:latin typeface="Arial" panose="020B0604020202020204"/>
                <a:cs typeface="Arial" panose="020B0604020202020204"/>
              </a:rPr>
              <a:t>2.	</a:t>
            </a:r>
            <a:r>
              <a:rPr sz="2600" dirty="0">
                <a:latin typeface="Arial" panose="020B0604020202020204"/>
                <a:cs typeface="Arial" panose="020B0604020202020204"/>
              </a:rPr>
              <a:t>Insert </a:t>
            </a:r>
            <a:r>
              <a:rPr sz="2600" spc="-10" dirty="0">
                <a:latin typeface="Arial" panose="020B0604020202020204"/>
                <a:cs typeface="Arial" panose="020B0604020202020204"/>
              </a:rPr>
              <a:t>in</a:t>
            </a:r>
            <a:r>
              <a:rPr sz="2600" spc="-5" dirty="0">
                <a:latin typeface="Arial" panose="020B0604020202020204"/>
                <a:cs typeface="Arial" panose="020B0604020202020204"/>
              </a:rPr>
              <a:t> front</a:t>
            </a:r>
            <a:endParaRPr sz="2600">
              <a:latin typeface="Arial" panose="020B0604020202020204"/>
              <a:cs typeface="Arial" panose="020B0604020202020204"/>
            </a:endParaRPr>
          </a:p>
          <a:p>
            <a:pPr marL="469900">
              <a:lnSpc>
                <a:spcPct val="100000"/>
              </a:lnSpc>
              <a:spcBef>
                <a:spcPts val="625"/>
              </a:spcBef>
              <a:tabLst>
                <a:tab pos="927100" algn="l"/>
              </a:tabLst>
            </a:pPr>
            <a:r>
              <a:rPr sz="1800" spc="10" dirty="0">
                <a:solidFill>
                  <a:srgbClr val="669999"/>
                </a:solidFill>
                <a:latin typeface="Arial" panose="020B0604020202020204"/>
                <a:cs typeface="Arial" panose="020B0604020202020204"/>
              </a:rPr>
              <a:t>3.	</a:t>
            </a:r>
            <a:r>
              <a:rPr sz="2600" dirty="0">
                <a:latin typeface="Arial" panose="020B0604020202020204"/>
                <a:cs typeface="Arial" panose="020B0604020202020204"/>
              </a:rPr>
              <a:t>Insert at</a:t>
            </a:r>
            <a:r>
              <a:rPr sz="2600" spc="-10" dirty="0">
                <a:latin typeface="Arial" panose="020B0604020202020204"/>
                <a:cs typeface="Arial" panose="020B0604020202020204"/>
              </a:rPr>
              <a:t> </a:t>
            </a:r>
            <a:r>
              <a:rPr sz="2600" dirty="0">
                <a:latin typeface="Arial" panose="020B0604020202020204"/>
                <a:cs typeface="Arial" panose="020B0604020202020204"/>
              </a:rPr>
              <a:t>back</a:t>
            </a:r>
            <a:endParaRPr sz="2600">
              <a:latin typeface="Arial" panose="020B0604020202020204"/>
              <a:cs typeface="Arial" panose="020B0604020202020204"/>
            </a:endParaRPr>
          </a:p>
          <a:p>
            <a:pPr marL="469900">
              <a:lnSpc>
                <a:spcPct val="100000"/>
              </a:lnSpc>
              <a:spcBef>
                <a:spcPts val="625"/>
              </a:spcBef>
              <a:tabLst>
                <a:tab pos="927100" algn="l"/>
              </a:tabLst>
            </a:pPr>
            <a:r>
              <a:rPr sz="1800" spc="10" dirty="0">
                <a:solidFill>
                  <a:srgbClr val="669999"/>
                </a:solidFill>
                <a:latin typeface="Arial" panose="020B0604020202020204"/>
                <a:cs typeface="Arial" panose="020B0604020202020204"/>
              </a:rPr>
              <a:t>4.	</a:t>
            </a:r>
            <a:r>
              <a:rPr sz="2600" dirty="0">
                <a:latin typeface="Arial" panose="020B0604020202020204"/>
                <a:cs typeface="Arial" panose="020B0604020202020204"/>
              </a:rPr>
              <a:t>Insert in</a:t>
            </a:r>
            <a:r>
              <a:rPr sz="2600" spc="-15" dirty="0">
                <a:latin typeface="Arial" panose="020B0604020202020204"/>
                <a:cs typeface="Arial" panose="020B0604020202020204"/>
              </a:rPr>
              <a:t> </a:t>
            </a:r>
            <a:r>
              <a:rPr sz="2600" dirty="0">
                <a:latin typeface="Arial" panose="020B0604020202020204"/>
                <a:cs typeface="Arial" panose="020B0604020202020204"/>
              </a:rPr>
              <a:t>middle</a:t>
            </a:r>
            <a:endParaRPr sz="2600">
              <a:latin typeface="Arial" panose="020B0604020202020204"/>
              <a:cs typeface="Arial" panose="020B0604020202020204"/>
            </a:endParaRPr>
          </a:p>
          <a:p>
            <a:pPr marL="12700">
              <a:lnSpc>
                <a:spcPct val="100000"/>
              </a:lnSpc>
              <a:spcBef>
                <a:spcPts val="705"/>
              </a:spcBef>
              <a:tabLst>
                <a:tab pos="546100" algn="l"/>
              </a:tabLst>
            </a:pPr>
            <a:r>
              <a:rPr sz="2100" b="0" dirty="0">
                <a:solidFill>
                  <a:srgbClr val="330066"/>
                </a:solidFill>
                <a:latin typeface="Marlett"/>
                <a:cs typeface="Marlett"/>
              </a:rPr>
              <a:t></a:t>
            </a:r>
            <a:r>
              <a:rPr sz="2100" dirty="0">
                <a:solidFill>
                  <a:srgbClr val="330066"/>
                </a:solidFill>
                <a:latin typeface="Times New Roman" panose="02020603050405020304"/>
                <a:cs typeface="Times New Roman" panose="02020603050405020304"/>
              </a:rPr>
              <a:t>	</a:t>
            </a:r>
            <a:r>
              <a:rPr sz="3000" dirty="0">
                <a:latin typeface="Arial" panose="020B0604020202020204"/>
                <a:cs typeface="Arial" panose="020B0604020202020204"/>
              </a:rPr>
              <a:t>But, </a:t>
            </a:r>
            <a:r>
              <a:rPr sz="3000" spc="-5" dirty="0">
                <a:latin typeface="Arial" panose="020B0604020202020204"/>
                <a:cs typeface="Arial" panose="020B0604020202020204"/>
              </a:rPr>
              <a:t>in fact, only need </a:t>
            </a:r>
            <a:r>
              <a:rPr sz="3000" dirty="0">
                <a:latin typeface="Arial" panose="020B0604020202020204"/>
                <a:cs typeface="Arial" panose="020B0604020202020204"/>
              </a:rPr>
              <a:t>to </a:t>
            </a:r>
            <a:r>
              <a:rPr sz="3000" spc="-5" dirty="0">
                <a:latin typeface="Arial" panose="020B0604020202020204"/>
                <a:cs typeface="Arial" panose="020B0604020202020204"/>
              </a:rPr>
              <a:t>handle </a:t>
            </a:r>
            <a:r>
              <a:rPr sz="3000" dirty="0">
                <a:latin typeface="Arial" panose="020B0604020202020204"/>
                <a:cs typeface="Arial" panose="020B0604020202020204"/>
              </a:rPr>
              <a:t>two</a:t>
            </a:r>
            <a:r>
              <a:rPr sz="3000" spc="-25" dirty="0">
                <a:latin typeface="Arial" panose="020B0604020202020204"/>
                <a:cs typeface="Arial" panose="020B0604020202020204"/>
              </a:rPr>
              <a:t> </a:t>
            </a:r>
            <a:r>
              <a:rPr sz="3000" spc="-5" dirty="0">
                <a:latin typeface="Arial" panose="020B0604020202020204"/>
                <a:cs typeface="Arial" panose="020B0604020202020204"/>
              </a:rPr>
              <a:t>cases</a:t>
            </a:r>
            <a:endParaRPr sz="3000">
              <a:latin typeface="Arial" panose="020B0604020202020204"/>
              <a:cs typeface="Arial" panose="020B0604020202020204"/>
            </a:endParaRPr>
          </a:p>
          <a:p>
            <a:pPr marL="469900">
              <a:lnSpc>
                <a:spcPct val="100000"/>
              </a:lnSpc>
              <a:spcBef>
                <a:spcPts val="640"/>
              </a:spcBef>
              <a:tabLst>
                <a:tab pos="927100" algn="l"/>
              </a:tabLst>
            </a:pPr>
            <a:r>
              <a:rPr sz="1800" b="0" spc="20" dirty="0">
                <a:solidFill>
                  <a:srgbClr val="669999"/>
                </a:solidFill>
                <a:latin typeface="Marlett"/>
                <a:cs typeface="Marlett"/>
              </a:rPr>
              <a:t></a:t>
            </a:r>
            <a:r>
              <a:rPr sz="1800" spc="20" dirty="0">
                <a:solidFill>
                  <a:srgbClr val="669999"/>
                </a:solidFill>
                <a:latin typeface="Times New Roman" panose="02020603050405020304"/>
                <a:cs typeface="Times New Roman" panose="02020603050405020304"/>
              </a:rPr>
              <a:t>	</a:t>
            </a:r>
            <a:r>
              <a:rPr sz="2600" dirty="0">
                <a:latin typeface="Arial" panose="020B0604020202020204"/>
                <a:cs typeface="Arial" panose="020B0604020202020204"/>
              </a:rPr>
              <a:t>Insert as </a:t>
            </a:r>
            <a:r>
              <a:rPr sz="2600" spc="-5" dirty="0">
                <a:latin typeface="Arial" panose="020B0604020202020204"/>
                <a:cs typeface="Arial" panose="020B0604020202020204"/>
              </a:rPr>
              <a:t>the first </a:t>
            </a:r>
            <a:r>
              <a:rPr sz="2600" dirty="0">
                <a:latin typeface="Arial" panose="020B0604020202020204"/>
                <a:cs typeface="Arial" panose="020B0604020202020204"/>
              </a:rPr>
              <a:t>node (Case 1 and Case</a:t>
            </a:r>
            <a:r>
              <a:rPr sz="2600" spc="-25" dirty="0">
                <a:latin typeface="Arial" panose="020B0604020202020204"/>
                <a:cs typeface="Arial" panose="020B0604020202020204"/>
              </a:rPr>
              <a:t> </a:t>
            </a:r>
            <a:r>
              <a:rPr sz="2600" dirty="0">
                <a:latin typeface="Arial" panose="020B0604020202020204"/>
                <a:cs typeface="Arial" panose="020B0604020202020204"/>
              </a:rPr>
              <a:t>2)</a:t>
            </a:r>
            <a:endParaRPr sz="2600">
              <a:latin typeface="Arial" panose="020B0604020202020204"/>
              <a:cs typeface="Arial" panose="020B0604020202020204"/>
            </a:endParaRPr>
          </a:p>
          <a:p>
            <a:pPr marL="927100" marR="5080" indent="-457835">
              <a:lnSpc>
                <a:spcPct val="100000"/>
              </a:lnSpc>
              <a:spcBef>
                <a:spcPts val="625"/>
              </a:spcBef>
              <a:tabLst>
                <a:tab pos="927100" algn="l"/>
              </a:tabLst>
            </a:pPr>
            <a:r>
              <a:rPr sz="1800" b="0" spc="25" dirty="0">
                <a:solidFill>
                  <a:srgbClr val="669999"/>
                </a:solidFill>
                <a:latin typeface="Marlett"/>
                <a:cs typeface="Marlett"/>
              </a:rPr>
              <a:t></a:t>
            </a:r>
            <a:r>
              <a:rPr sz="1800" spc="25" dirty="0">
                <a:solidFill>
                  <a:srgbClr val="669999"/>
                </a:solidFill>
                <a:latin typeface="Times New Roman" panose="02020603050405020304"/>
                <a:cs typeface="Times New Roman" panose="02020603050405020304"/>
              </a:rPr>
              <a:t>	</a:t>
            </a:r>
            <a:r>
              <a:rPr sz="2600" dirty="0">
                <a:latin typeface="Arial" panose="020B0604020202020204"/>
                <a:cs typeface="Arial" panose="020B0604020202020204"/>
              </a:rPr>
              <a:t>Insert </a:t>
            </a:r>
            <a:r>
              <a:rPr sz="2600" spc="-10" dirty="0">
                <a:latin typeface="Arial" panose="020B0604020202020204"/>
                <a:cs typeface="Arial" panose="020B0604020202020204"/>
              </a:rPr>
              <a:t>in </a:t>
            </a:r>
            <a:r>
              <a:rPr sz="2600" dirty="0">
                <a:latin typeface="Arial" panose="020B0604020202020204"/>
                <a:cs typeface="Arial" panose="020B0604020202020204"/>
              </a:rPr>
              <a:t>the middle or at the end of the list       (Case 3  and Case</a:t>
            </a:r>
            <a:r>
              <a:rPr sz="2600" spc="-15" dirty="0">
                <a:latin typeface="Arial" panose="020B0604020202020204"/>
                <a:cs typeface="Arial" panose="020B0604020202020204"/>
              </a:rPr>
              <a:t> </a:t>
            </a:r>
            <a:r>
              <a:rPr sz="2600" dirty="0">
                <a:latin typeface="Arial" panose="020B0604020202020204"/>
                <a:cs typeface="Arial" panose="020B0604020202020204"/>
              </a:rPr>
              <a:t>4)</a:t>
            </a:r>
            <a:endParaRPr sz="2600">
              <a:latin typeface="Arial" panose="020B0604020202020204"/>
              <a:cs typeface="Arial" panose="020B0604020202020204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ct val="100000"/>
              </a:lnSpc>
            </a:pPr>
            <a:fld id="{81D60167-4931-47E6-BA6A-407CBD079E47}" type="slidenum">
              <a:rPr spc="-5" dirty="0"/>
            </a:fld>
            <a:endParaRPr spc="-5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441325" y="1066736"/>
            <a:ext cx="8169275" cy="5515610"/>
          </a:xfrm>
          <a:custGeom>
            <a:avLst/>
            <a:gdLst/>
            <a:ahLst/>
            <a:cxnLst/>
            <a:rect l="l" t="t" r="r" b="b"/>
            <a:pathLst>
              <a:path w="8169275" h="5515609">
                <a:moveTo>
                  <a:pt x="8169275" y="0"/>
                </a:moveTo>
                <a:lnTo>
                  <a:pt x="0" y="0"/>
                </a:lnTo>
                <a:lnTo>
                  <a:pt x="0" y="1447863"/>
                </a:lnTo>
                <a:lnTo>
                  <a:pt x="0" y="5515038"/>
                </a:lnTo>
                <a:lnTo>
                  <a:pt x="8169275" y="5515038"/>
                </a:lnTo>
                <a:lnTo>
                  <a:pt x="8169275" y="1447863"/>
                </a:lnTo>
                <a:lnTo>
                  <a:pt x="8169275" y="0"/>
                </a:lnTo>
                <a:close/>
              </a:path>
            </a:pathLst>
          </a:custGeom>
          <a:solidFill>
            <a:srgbClr val="006FC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161540" y="450215"/>
            <a:ext cx="6546215" cy="44259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5682615" algn="l"/>
              </a:tabLst>
            </a:pPr>
            <a:r>
              <a:rPr sz="2800" b="1" spc="-5" dirty="0">
                <a:gradFill>
                  <a:gsLst>
                    <a:gs pos="0">
                      <a:srgbClr val="E30000"/>
                    </a:gs>
                    <a:gs pos="100000">
                      <a:srgbClr val="760303"/>
                    </a:gs>
                  </a:gsLst>
                  <a:lin scaled="0"/>
                </a:gradFill>
              </a:rPr>
              <a:t>Inserting a new node</a:t>
            </a:r>
            <a:r>
              <a:rPr sz="2800" b="1" spc="95" dirty="0">
                <a:gradFill>
                  <a:gsLst>
                    <a:gs pos="0">
                      <a:srgbClr val="E30000"/>
                    </a:gs>
                    <a:gs pos="100000">
                      <a:srgbClr val="760303"/>
                    </a:gs>
                  </a:gsLst>
                  <a:lin scaled="0"/>
                </a:gradFill>
              </a:rPr>
              <a:t> </a:t>
            </a:r>
            <a:r>
              <a:rPr sz="2800" b="1" spc="-5" dirty="0">
                <a:gradFill>
                  <a:gsLst>
                    <a:gs pos="0">
                      <a:srgbClr val="E30000"/>
                    </a:gs>
                    <a:gs pos="100000">
                      <a:srgbClr val="760303"/>
                    </a:gs>
                  </a:gsLst>
                  <a:lin scaled="0"/>
                </a:gradFill>
              </a:rPr>
              <a:t>(will create a sorted</a:t>
            </a:r>
            <a:r>
              <a:rPr sz="2800" b="1" spc="-25" dirty="0">
                <a:gradFill>
                  <a:gsLst>
                    <a:gs pos="0">
                      <a:srgbClr val="E30000"/>
                    </a:gs>
                    <a:gs pos="100000">
                      <a:srgbClr val="760303"/>
                    </a:gs>
                  </a:gsLst>
                  <a:lin scaled="0"/>
                </a:gradFill>
              </a:rPr>
              <a:t> </a:t>
            </a:r>
            <a:r>
              <a:rPr sz="2800" b="1" spc="-5" dirty="0">
                <a:gradFill>
                  <a:gsLst>
                    <a:gs pos="0">
                      <a:srgbClr val="E30000"/>
                    </a:gs>
                    <a:gs pos="100000">
                      <a:srgbClr val="760303"/>
                    </a:gs>
                  </a:gsLst>
                  <a:lin scaled="0"/>
                </a:gradFill>
              </a:rPr>
              <a:t>list)</a:t>
            </a:r>
            <a:endParaRPr sz="2800" b="1" spc="-5" dirty="0">
              <a:gradFill>
                <a:gsLst>
                  <a:gs pos="0">
                    <a:srgbClr val="E30000"/>
                  </a:gs>
                  <a:gs pos="100000">
                    <a:srgbClr val="760303"/>
                  </a:gs>
                </a:gsLst>
                <a:lin scaled="0"/>
              </a:gradFill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20090" y="1109217"/>
            <a:ext cx="4178300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Node* List::InsertNode(</a:t>
            </a:r>
            <a:r>
              <a:rPr sz="1600" spc="-5" dirty="0">
                <a:solidFill>
                  <a:srgbClr val="FFFF00"/>
                </a:solidFill>
                <a:latin typeface="Courier New" panose="02070309020205020404"/>
                <a:cs typeface="Courier New" panose="02070309020205020404"/>
              </a:rPr>
              <a:t>double </a:t>
            </a:r>
            <a:r>
              <a:rPr sz="1600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x)</a:t>
            </a:r>
            <a:r>
              <a:rPr sz="1600" spc="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{</a:t>
            </a:r>
            <a:endParaRPr sz="1600">
              <a:latin typeface="Courier New" panose="02070309020205020404"/>
              <a:cs typeface="Courier New" panose="02070309020205020404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434846" y="1596974"/>
            <a:ext cx="1976755" cy="7569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algn="just">
              <a:lnSpc>
                <a:spcPct val="100000"/>
              </a:lnSpc>
              <a:spcBef>
                <a:spcPts val="95"/>
              </a:spcBef>
            </a:pPr>
            <a:r>
              <a:rPr sz="1600" spc="-5" dirty="0">
                <a:solidFill>
                  <a:srgbClr val="FFFF00"/>
                </a:solidFill>
                <a:latin typeface="Courier New" panose="02070309020205020404"/>
                <a:cs typeface="Courier New" panose="02070309020205020404"/>
              </a:rPr>
              <a:t>int </a:t>
            </a:r>
            <a:r>
              <a:rPr sz="16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currIndex =  Node* currNode</a:t>
            </a:r>
            <a:r>
              <a:rPr sz="1600" spc="-7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=  Node* prevNode</a:t>
            </a:r>
            <a:r>
              <a:rPr sz="1600" spc="-7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=</a:t>
            </a:r>
            <a:endParaRPr sz="1600">
              <a:latin typeface="Courier New" panose="02070309020205020404"/>
              <a:cs typeface="Courier New" panose="02070309020205020404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434846" y="2328798"/>
            <a:ext cx="2466975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spc="-5" dirty="0">
                <a:solidFill>
                  <a:srgbClr val="FFFF00"/>
                </a:solidFill>
                <a:latin typeface="Courier New" panose="02070309020205020404"/>
                <a:cs typeface="Courier New" panose="02070309020205020404"/>
              </a:rPr>
              <a:t>while </a:t>
            </a:r>
            <a:r>
              <a:rPr sz="16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(currNode &amp;&amp;</a:t>
            </a:r>
            <a:r>
              <a:rPr sz="1600" spc="-3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x</a:t>
            </a:r>
            <a:endParaRPr sz="1600">
              <a:latin typeface="Courier New" panose="02070309020205020404"/>
              <a:cs typeface="Courier New" panose="02070309020205020404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3997851" y="1596974"/>
            <a:ext cx="2348230" cy="10007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93040">
              <a:lnSpc>
                <a:spcPts val="1900"/>
              </a:lnSpc>
              <a:spcBef>
                <a:spcPts val="95"/>
              </a:spcBef>
            </a:pPr>
            <a:r>
              <a:rPr sz="16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0;</a:t>
            </a:r>
            <a:endParaRPr sz="1600">
              <a:latin typeface="Courier New" panose="02070309020205020404"/>
              <a:cs typeface="Courier New" panose="02070309020205020404"/>
            </a:endParaRPr>
          </a:p>
          <a:p>
            <a:pPr marL="193040" marR="1537335">
              <a:lnSpc>
                <a:spcPts val="1960"/>
              </a:lnSpc>
              <a:spcBef>
                <a:spcPts val="15"/>
              </a:spcBef>
            </a:pPr>
            <a:r>
              <a:rPr sz="16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head;  NULL;</a:t>
            </a:r>
            <a:endParaRPr sz="1600">
              <a:latin typeface="Courier New" panose="02070309020205020404"/>
              <a:cs typeface="Courier New" panose="02070309020205020404"/>
            </a:endParaRPr>
          </a:p>
          <a:p>
            <a:pPr marL="12700">
              <a:lnSpc>
                <a:spcPts val="1845"/>
              </a:lnSpc>
            </a:pPr>
            <a:r>
              <a:rPr sz="16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&gt; currNode-&gt;data)</a:t>
            </a:r>
            <a:r>
              <a:rPr sz="1600" spc="-1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{</a:t>
            </a:r>
            <a:endParaRPr sz="1600">
              <a:latin typeface="Courier New" panose="02070309020205020404"/>
              <a:cs typeface="Courier New" panose="02070309020205020404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434846" y="2568067"/>
            <a:ext cx="4118610" cy="1005205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26465" marR="5080">
              <a:lnSpc>
                <a:spcPct val="101000"/>
              </a:lnSpc>
              <a:spcBef>
                <a:spcPts val="75"/>
              </a:spcBef>
            </a:pPr>
            <a:r>
              <a:rPr sz="16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prevNode = currNode;  currNode = currNode-&gt;next;  currIndex++;</a:t>
            </a:r>
            <a:endParaRPr sz="1600">
              <a:latin typeface="Courier New" panose="02070309020205020404"/>
              <a:cs typeface="Courier New" panose="02070309020205020404"/>
            </a:endParaRPr>
          </a:p>
          <a:p>
            <a:pPr marL="12700">
              <a:lnSpc>
                <a:spcPct val="100000"/>
              </a:lnSpc>
            </a:pPr>
            <a:r>
              <a:rPr sz="16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}</a:t>
            </a:r>
            <a:endParaRPr sz="1600">
              <a:latin typeface="Courier New" panose="02070309020205020404"/>
              <a:cs typeface="Courier New" panose="02070309020205020404"/>
            </a:endParaRPr>
          </a:p>
        </p:txBody>
      </p:sp>
      <p:graphicFrame>
        <p:nvGraphicFramePr>
          <p:cNvPr id="9" name="object 9"/>
          <p:cNvGraphicFramePr>
            <a:graphicFrameLocks noGrp="1"/>
          </p:cNvGraphicFramePr>
          <p:nvPr/>
        </p:nvGraphicFramePr>
        <p:xfrm>
          <a:off x="1415796" y="3838740"/>
          <a:ext cx="5553075" cy="193738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01675"/>
                <a:gridCol w="1037589"/>
                <a:gridCol w="944880"/>
                <a:gridCol w="730884"/>
                <a:gridCol w="2137410"/>
              </a:tblGrid>
              <a:tr h="229612">
                <a:tc>
                  <a:txBody>
                    <a:bodyPr/>
                    <a:lstStyle/>
                    <a:p>
                      <a:pPr marL="31750">
                        <a:lnSpc>
                          <a:spcPts val="1650"/>
                        </a:lnSpc>
                      </a:pPr>
                      <a:r>
                        <a:rPr sz="1600" spc="-5" dirty="0">
                          <a:solidFill>
                            <a:srgbClr val="FFFFFF"/>
                          </a:solidFill>
                          <a:latin typeface="Courier New" panose="02070309020205020404"/>
                          <a:cs typeface="Courier New" panose="02070309020205020404"/>
                        </a:rPr>
                        <a:t>Node*</a:t>
                      </a:r>
                      <a:endParaRPr sz="1600">
                        <a:latin typeface="Courier New" panose="02070309020205020404"/>
                        <a:cs typeface="Courier New" panose="02070309020205020404"/>
                      </a:endParaRPr>
                    </a:p>
                  </a:txBody>
                  <a:tcPr marL="0" marR="0" marT="0" marB="0">
                    <a:solidFill>
                      <a:srgbClr val="006FC0"/>
                    </a:solidFill>
                  </a:tcPr>
                </a:tc>
                <a:tc>
                  <a:txBody>
                    <a:bodyPr/>
                    <a:lstStyle/>
                    <a:p>
                      <a:pPr marL="60960">
                        <a:lnSpc>
                          <a:spcPts val="1650"/>
                        </a:lnSpc>
                      </a:pPr>
                      <a:r>
                        <a:rPr sz="1600" spc="-5" dirty="0">
                          <a:solidFill>
                            <a:srgbClr val="FFFFFF"/>
                          </a:solidFill>
                          <a:latin typeface="Courier New" panose="02070309020205020404"/>
                          <a:cs typeface="Courier New" panose="02070309020205020404"/>
                        </a:rPr>
                        <a:t>newNode</a:t>
                      </a:r>
                      <a:endParaRPr sz="1600">
                        <a:latin typeface="Courier New" panose="02070309020205020404"/>
                        <a:cs typeface="Courier New" panose="02070309020205020404"/>
                      </a:endParaRPr>
                    </a:p>
                  </a:txBody>
                  <a:tcPr marL="0" marR="0" marT="0" marB="0">
                    <a:solidFill>
                      <a:srgbClr val="006FC0"/>
                    </a:solidFill>
                  </a:tcPr>
                </a:tc>
                <a:tc>
                  <a:txBody>
                    <a:bodyPr/>
                    <a:lstStyle/>
                    <a:p>
                      <a:pPr marL="121285">
                        <a:lnSpc>
                          <a:spcPts val="1650"/>
                        </a:lnSpc>
                      </a:pPr>
                      <a:r>
                        <a:rPr sz="1600" dirty="0">
                          <a:solidFill>
                            <a:srgbClr val="FFFFFF"/>
                          </a:solidFill>
                          <a:latin typeface="Courier New" panose="02070309020205020404"/>
                          <a:cs typeface="Courier New" panose="02070309020205020404"/>
                        </a:rPr>
                        <a:t>=</a:t>
                      </a:r>
                      <a:endParaRPr sz="1600">
                        <a:latin typeface="Courier New" panose="02070309020205020404"/>
                        <a:cs typeface="Courier New" panose="02070309020205020404"/>
                      </a:endParaRPr>
                    </a:p>
                  </a:txBody>
                  <a:tcPr marL="0" marR="0" marT="0" marB="0">
                    <a:solidFill>
                      <a:srgbClr val="006FC0"/>
                    </a:solidFill>
                  </a:tcPr>
                </a:tc>
                <a:tc>
                  <a:txBody>
                    <a:bodyPr/>
                    <a:lstStyle/>
                    <a:p>
                      <a:pPr marL="90170">
                        <a:lnSpc>
                          <a:spcPts val="1650"/>
                        </a:lnSpc>
                      </a:pPr>
                      <a:r>
                        <a:rPr sz="1600" spc="-5" dirty="0">
                          <a:solidFill>
                            <a:srgbClr val="FFFFFF"/>
                          </a:solidFill>
                          <a:latin typeface="Courier New" panose="02070309020205020404"/>
                          <a:cs typeface="Courier New" panose="02070309020205020404"/>
                        </a:rPr>
                        <a:t>new</a:t>
                      </a:r>
                      <a:endParaRPr sz="1600">
                        <a:latin typeface="Courier New" panose="02070309020205020404"/>
                        <a:cs typeface="Courier New" panose="02070309020205020404"/>
                      </a:endParaRPr>
                    </a:p>
                  </a:txBody>
                  <a:tcPr marL="0" marR="0" marT="0" marB="0">
                    <a:solidFill>
                      <a:srgbClr val="006FC0"/>
                    </a:solidFill>
                  </a:tcPr>
                </a:tc>
                <a:tc>
                  <a:txBody>
                    <a:bodyPr/>
                    <a:lstStyle/>
                    <a:p>
                      <a:pPr marL="274320">
                        <a:lnSpc>
                          <a:spcPts val="1650"/>
                        </a:lnSpc>
                      </a:pPr>
                      <a:r>
                        <a:rPr sz="1600" spc="-5" dirty="0">
                          <a:solidFill>
                            <a:srgbClr val="FFFFFF"/>
                          </a:solidFill>
                          <a:latin typeface="Courier New" panose="02070309020205020404"/>
                          <a:cs typeface="Courier New" panose="02070309020205020404"/>
                        </a:rPr>
                        <a:t>Node;</a:t>
                      </a:r>
                      <a:endParaRPr sz="1600">
                        <a:latin typeface="Courier New" panose="02070309020205020404"/>
                        <a:cs typeface="Courier New" panose="02070309020205020404"/>
                      </a:endParaRPr>
                    </a:p>
                  </a:txBody>
                  <a:tcPr marL="0" marR="0" marT="0" marB="0">
                    <a:solidFill>
                      <a:srgbClr val="006FC0"/>
                    </a:solidFill>
                  </a:tcPr>
                </a:tc>
              </a:tr>
              <a:tr h="251380">
                <a:tc gridSpan="3">
                  <a:txBody>
                    <a:bodyPr/>
                    <a:lstStyle/>
                    <a:p>
                      <a:pPr marL="31750">
                        <a:lnSpc>
                          <a:spcPts val="1765"/>
                        </a:lnSpc>
                        <a:tabLst>
                          <a:tab pos="1860550" algn="l"/>
                        </a:tabLst>
                      </a:pPr>
                      <a:r>
                        <a:rPr sz="1600" spc="-5" dirty="0">
                          <a:solidFill>
                            <a:srgbClr val="FFFFFF"/>
                          </a:solidFill>
                          <a:latin typeface="Courier New" panose="02070309020205020404"/>
                          <a:cs typeface="Courier New" panose="02070309020205020404"/>
                        </a:rPr>
                        <a:t>newNode-&gt;data	=</a:t>
                      </a:r>
                      <a:endParaRPr sz="1600">
                        <a:latin typeface="Courier New" panose="02070309020205020404"/>
                        <a:cs typeface="Courier New" panose="02070309020205020404"/>
                      </a:endParaRPr>
                    </a:p>
                  </a:txBody>
                  <a:tcPr marL="0" marR="0" marT="0" marB="0">
                    <a:solidFill>
                      <a:srgbClr val="006FC0"/>
                    </a:solidFill>
                  </a:tcPr>
                </a:tc>
                <a:tc hMerge="1">
                  <a:tcPr marL="0" marR="0" marT="0" marB="0"/>
                </a:tc>
                <a:tc hMerge="1">
                  <a:tcPr marL="0" marR="0" marT="0" marB="0"/>
                </a:tc>
                <a:tc>
                  <a:txBody>
                    <a:bodyPr/>
                    <a:lstStyle/>
                    <a:p>
                      <a:pPr marL="90170">
                        <a:lnSpc>
                          <a:spcPts val="1765"/>
                        </a:lnSpc>
                      </a:pPr>
                      <a:r>
                        <a:rPr sz="1600" spc="-5" dirty="0">
                          <a:solidFill>
                            <a:srgbClr val="FFFFFF"/>
                          </a:solidFill>
                          <a:latin typeface="Courier New" panose="02070309020205020404"/>
                          <a:cs typeface="Courier New" panose="02070309020205020404"/>
                        </a:rPr>
                        <a:t>x;</a:t>
                      </a:r>
                      <a:endParaRPr sz="1600">
                        <a:latin typeface="Courier New" panose="02070309020205020404"/>
                        <a:cs typeface="Courier New" panose="02070309020205020404"/>
                      </a:endParaRPr>
                    </a:p>
                  </a:txBody>
                  <a:tcPr marL="0" marR="0" marT="0" marB="0">
                    <a:solidFill>
                      <a:srgbClr val="006FC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0" marB="0">
                    <a:solidFill>
                      <a:srgbClr val="006FC0"/>
                    </a:solidFill>
                  </a:tcPr>
                </a:tc>
              </a:tr>
              <a:tr h="243794">
                <a:tc gridSpan="3">
                  <a:txBody>
                    <a:bodyPr/>
                    <a:lstStyle/>
                    <a:p>
                      <a:pPr marL="31750">
                        <a:lnSpc>
                          <a:spcPts val="1705"/>
                        </a:lnSpc>
                      </a:pPr>
                      <a:r>
                        <a:rPr sz="1600" spc="-5" dirty="0">
                          <a:solidFill>
                            <a:srgbClr val="FFFFFF"/>
                          </a:solidFill>
                          <a:latin typeface="Courier New" panose="02070309020205020404"/>
                          <a:cs typeface="Courier New" panose="02070309020205020404"/>
                        </a:rPr>
                        <a:t>if (currIndex == 0)</a:t>
                      </a:r>
                      <a:r>
                        <a:rPr sz="1600" spc="-30" dirty="0">
                          <a:solidFill>
                            <a:srgbClr val="FFFFFF"/>
                          </a:solidFill>
                          <a:latin typeface="Courier New" panose="02070309020205020404"/>
                          <a:cs typeface="Courier New" panose="02070309020205020404"/>
                        </a:rPr>
                        <a:t> </a:t>
                      </a:r>
                      <a:r>
                        <a:rPr sz="1600" spc="-5" dirty="0">
                          <a:solidFill>
                            <a:srgbClr val="FFFFFF"/>
                          </a:solidFill>
                          <a:latin typeface="Courier New" panose="02070309020205020404"/>
                          <a:cs typeface="Courier New" panose="02070309020205020404"/>
                        </a:rPr>
                        <a:t>{</a:t>
                      </a:r>
                      <a:endParaRPr sz="1600">
                        <a:latin typeface="Courier New" panose="02070309020205020404"/>
                        <a:cs typeface="Courier New" panose="02070309020205020404"/>
                      </a:endParaRPr>
                    </a:p>
                  </a:txBody>
                  <a:tcPr marL="0" marR="0" marT="0" marB="0">
                    <a:solidFill>
                      <a:srgbClr val="006FC0"/>
                    </a:solidFill>
                  </a:tcPr>
                </a:tc>
                <a:tc hMerge="1">
                  <a:tcPr marL="0" marR="0" marT="0" marB="0"/>
                </a:tc>
                <a:tc hMerge="1"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0" marB="0">
                    <a:solidFill>
                      <a:srgbClr val="006FC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0" marB="0">
                    <a:solidFill>
                      <a:srgbClr val="006FC0"/>
                    </a:solidFill>
                  </a:tcPr>
                </a:tc>
              </a:tr>
              <a:tr h="243839">
                <a:tc gridSpan="3">
                  <a:txBody>
                    <a:bodyPr/>
                    <a:lstStyle/>
                    <a:p>
                      <a:pPr marL="945515">
                        <a:lnSpc>
                          <a:spcPts val="1705"/>
                        </a:lnSpc>
                      </a:pPr>
                      <a:r>
                        <a:rPr sz="1600" spc="-5" dirty="0">
                          <a:solidFill>
                            <a:srgbClr val="FFFFFF"/>
                          </a:solidFill>
                          <a:latin typeface="Courier New" panose="02070309020205020404"/>
                          <a:cs typeface="Courier New" panose="02070309020205020404"/>
                        </a:rPr>
                        <a:t>newNode-&gt;next</a:t>
                      </a:r>
                      <a:endParaRPr sz="1600">
                        <a:latin typeface="Courier New" panose="02070309020205020404"/>
                        <a:cs typeface="Courier New" panose="02070309020205020404"/>
                      </a:endParaRPr>
                    </a:p>
                  </a:txBody>
                  <a:tcPr marL="0" marR="0" marT="0" marB="0">
                    <a:solidFill>
                      <a:srgbClr val="006FC0"/>
                    </a:solidFill>
                  </a:tcPr>
                </a:tc>
                <a:tc hMerge="1">
                  <a:tcPr marL="0" marR="0" marT="0" marB="0"/>
                </a:tc>
                <a:tc hMerge="1">
                  <a:tcPr marL="0" marR="0" marT="0" marB="0"/>
                </a:tc>
                <a:tc>
                  <a:txBody>
                    <a:bodyPr/>
                    <a:lstStyle/>
                    <a:p>
                      <a:pPr marL="90170">
                        <a:lnSpc>
                          <a:spcPts val="1705"/>
                        </a:lnSpc>
                      </a:pPr>
                      <a:r>
                        <a:rPr sz="1600" dirty="0">
                          <a:solidFill>
                            <a:srgbClr val="FFFFFF"/>
                          </a:solidFill>
                          <a:latin typeface="Courier New" panose="02070309020205020404"/>
                          <a:cs typeface="Courier New" panose="02070309020205020404"/>
                        </a:rPr>
                        <a:t>=</a:t>
                      </a:r>
                      <a:endParaRPr sz="1600">
                        <a:latin typeface="Courier New" panose="02070309020205020404"/>
                        <a:cs typeface="Courier New" panose="02070309020205020404"/>
                      </a:endParaRPr>
                    </a:p>
                  </a:txBody>
                  <a:tcPr marL="0" marR="0" marT="0" marB="0">
                    <a:solidFill>
                      <a:srgbClr val="006FC0"/>
                    </a:solidFill>
                  </a:tcPr>
                </a:tc>
                <a:tc>
                  <a:txBody>
                    <a:bodyPr/>
                    <a:lstStyle/>
                    <a:p>
                      <a:pPr marL="274320">
                        <a:lnSpc>
                          <a:spcPts val="1705"/>
                        </a:lnSpc>
                      </a:pPr>
                      <a:r>
                        <a:rPr sz="1600" spc="-5" dirty="0">
                          <a:solidFill>
                            <a:srgbClr val="FFFFFF"/>
                          </a:solidFill>
                          <a:latin typeface="Courier New" panose="02070309020205020404"/>
                          <a:cs typeface="Courier New" panose="02070309020205020404"/>
                        </a:rPr>
                        <a:t>head;</a:t>
                      </a:r>
                      <a:endParaRPr sz="1600">
                        <a:latin typeface="Courier New" panose="02070309020205020404"/>
                        <a:cs typeface="Courier New" panose="02070309020205020404"/>
                      </a:endParaRPr>
                    </a:p>
                  </a:txBody>
                  <a:tcPr marL="0" marR="0" marT="0" marB="0">
                    <a:solidFill>
                      <a:srgbClr val="006FC0"/>
                    </a:solidFill>
                  </a:tcPr>
                </a:tc>
              </a:tr>
              <a:tr h="243840">
                <a:tc gridSpan="3">
                  <a:txBody>
                    <a:bodyPr/>
                    <a:lstStyle/>
                    <a:p>
                      <a:pPr marR="296545" algn="ctr">
                        <a:lnSpc>
                          <a:spcPts val="1705"/>
                        </a:lnSpc>
                      </a:pPr>
                      <a:r>
                        <a:rPr sz="1600" spc="-5" dirty="0">
                          <a:solidFill>
                            <a:srgbClr val="FFFFFF"/>
                          </a:solidFill>
                          <a:latin typeface="Courier New" panose="02070309020205020404"/>
                          <a:cs typeface="Courier New" panose="02070309020205020404"/>
                        </a:rPr>
                        <a:t>head</a:t>
                      </a:r>
                      <a:endParaRPr sz="1600">
                        <a:latin typeface="Courier New" panose="02070309020205020404"/>
                        <a:cs typeface="Courier New" panose="02070309020205020404"/>
                      </a:endParaRPr>
                    </a:p>
                  </a:txBody>
                  <a:tcPr marL="0" marR="0" marT="0" marB="0">
                    <a:solidFill>
                      <a:srgbClr val="006FC0"/>
                    </a:solidFill>
                  </a:tcPr>
                </a:tc>
                <a:tc hMerge="1">
                  <a:tcPr marL="0" marR="0" marT="0" marB="0"/>
                </a:tc>
                <a:tc hMerge="1">
                  <a:tcPr marL="0" marR="0" marT="0" marB="0"/>
                </a:tc>
                <a:tc>
                  <a:txBody>
                    <a:bodyPr/>
                    <a:lstStyle/>
                    <a:p>
                      <a:pPr marL="90170">
                        <a:lnSpc>
                          <a:spcPts val="1705"/>
                        </a:lnSpc>
                      </a:pPr>
                      <a:r>
                        <a:rPr sz="1600" dirty="0">
                          <a:solidFill>
                            <a:srgbClr val="FFFFFF"/>
                          </a:solidFill>
                          <a:latin typeface="Courier New" panose="02070309020205020404"/>
                          <a:cs typeface="Courier New" panose="02070309020205020404"/>
                        </a:rPr>
                        <a:t>=</a:t>
                      </a:r>
                      <a:endParaRPr sz="1600">
                        <a:latin typeface="Courier New" panose="02070309020205020404"/>
                        <a:cs typeface="Courier New" panose="02070309020205020404"/>
                      </a:endParaRPr>
                    </a:p>
                  </a:txBody>
                  <a:tcPr marL="0" marR="0" marT="0" marB="0">
                    <a:solidFill>
                      <a:srgbClr val="006FC0"/>
                    </a:solidFill>
                  </a:tcPr>
                </a:tc>
                <a:tc>
                  <a:txBody>
                    <a:bodyPr/>
                    <a:lstStyle/>
                    <a:p>
                      <a:pPr marL="274320">
                        <a:lnSpc>
                          <a:spcPts val="1705"/>
                        </a:lnSpc>
                      </a:pPr>
                      <a:r>
                        <a:rPr sz="1600" spc="-5" dirty="0">
                          <a:solidFill>
                            <a:srgbClr val="FFFFFF"/>
                          </a:solidFill>
                          <a:latin typeface="Courier New" panose="02070309020205020404"/>
                          <a:cs typeface="Courier New" panose="02070309020205020404"/>
                        </a:rPr>
                        <a:t>newNode;</a:t>
                      </a:r>
                      <a:endParaRPr sz="1600">
                        <a:latin typeface="Courier New" panose="02070309020205020404"/>
                        <a:cs typeface="Courier New" panose="02070309020205020404"/>
                      </a:endParaRPr>
                    </a:p>
                  </a:txBody>
                  <a:tcPr marL="0" marR="0" marT="0" marB="0">
                    <a:solidFill>
                      <a:srgbClr val="006FC0"/>
                    </a:solidFill>
                  </a:tcPr>
                </a:tc>
              </a:tr>
              <a:tr h="243840">
                <a:tc gridSpan="3">
                  <a:txBody>
                    <a:bodyPr/>
                    <a:lstStyle/>
                    <a:p>
                      <a:pPr marL="31750">
                        <a:lnSpc>
                          <a:spcPts val="1705"/>
                        </a:lnSpc>
                      </a:pPr>
                      <a:r>
                        <a:rPr sz="1600" dirty="0">
                          <a:solidFill>
                            <a:srgbClr val="FFFFFF"/>
                          </a:solidFill>
                          <a:latin typeface="Courier New" panose="02070309020205020404"/>
                          <a:cs typeface="Courier New" panose="02070309020205020404"/>
                        </a:rPr>
                        <a:t>}</a:t>
                      </a:r>
                      <a:endParaRPr sz="1600">
                        <a:latin typeface="Courier New" panose="02070309020205020404"/>
                        <a:cs typeface="Courier New" panose="02070309020205020404"/>
                      </a:endParaRPr>
                    </a:p>
                  </a:txBody>
                  <a:tcPr marL="0" marR="0" marT="0" marB="0">
                    <a:solidFill>
                      <a:srgbClr val="006FC0"/>
                    </a:solidFill>
                  </a:tcPr>
                </a:tc>
                <a:tc hMerge="1">
                  <a:tcPr marL="0" marR="0" marT="0" marB="0"/>
                </a:tc>
                <a:tc hMerge="1"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0" marB="0">
                    <a:solidFill>
                      <a:srgbClr val="006FC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0" marB="0">
                    <a:solidFill>
                      <a:srgbClr val="006FC0"/>
                    </a:solidFill>
                  </a:tcPr>
                </a:tc>
              </a:tr>
              <a:tr h="244139">
                <a:tc gridSpan="3">
                  <a:txBody>
                    <a:bodyPr/>
                    <a:lstStyle/>
                    <a:p>
                      <a:pPr marL="31750">
                        <a:lnSpc>
                          <a:spcPts val="1705"/>
                        </a:lnSpc>
                      </a:pPr>
                      <a:r>
                        <a:rPr sz="1600" spc="-5" dirty="0">
                          <a:solidFill>
                            <a:srgbClr val="FFFFFF"/>
                          </a:solidFill>
                          <a:latin typeface="Courier New" panose="02070309020205020404"/>
                          <a:cs typeface="Courier New" panose="02070309020205020404"/>
                        </a:rPr>
                        <a:t>else {</a:t>
                      </a:r>
                      <a:endParaRPr sz="1600">
                        <a:latin typeface="Courier New" panose="02070309020205020404"/>
                        <a:cs typeface="Courier New" panose="02070309020205020404"/>
                      </a:endParaRPr>
                    </a:p>
                  </a:txBody>
                  <a:tcPr marL="0" marR="0" marT="0" marB="0">
                    <a:solidFill>
                      <a:srgbClr val="006FC0"/>
                    </a:solidFill>
                  </a:tcPr>
                </a:tc>
                <a:tc hMerge="1">
                  <a:tcPr marL="0" marR="0" marT="0" marB="0"/>
                </a:tc>
                <a:tc hMerge="1"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0" marB="0">
                    <a:solidFill>
                      <a:srgbClr val="006FC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0" marB="0">
                    <a:solidFill>
                      <a:srgbClr val="006FC0"/>
                    </a:solidFill>
                  </a:tcPr>
                </a:tc>
              </a:tr>
              <a:tr h="236680">
                <a:tc gridSpan="3">
                  <a:txBody>
                    <a:bodyPr/>
                    <a:lstStyle/>
                    <a:p>
                      <a:pPr marL="945515">
                        <a:lnSpc>
                          <a:spcPts val="1705"/>
                        </a:lnSpc>
                      </a:pPr>
                      <a:r>
                        <a:rPr sz="1600" spc="-5" dirty="0">
                          <a:solidFill>
                            <a:srgbClr val="FFFFFF"/>
                          </a:solidFill>
                          <a:latin typeface="Courier New" panose="02070309020205020404"/>
                          <a:cs typeface="Courier New" panose="02070309020205020404"/>
                        </a:rPr>
                        <a:t>newNode-&gt;next</a:t>
                      </a:r>
                      <a:endParaRPr sz="1600">
                        <a:latin typeface="Courier New" panose="02070309020205020404"/>
                        <a:cs typeface="Courier New" panose="02070309020205020404"/>
                      </a:endParaRPr>
                    </a:p>
                  </a:txBody>
                  <a:tcPr marL="0" marR="0" marT="0" marB="0">
                    <a:solidFill>
                      <a:srgbClr val="006FC0"/>
                    </a:solidFill>
                  </a:tcPr>
                </a:tc>
                <a:tc hMerge="1">
                  <a:tcPr marL="0" marR="0" marT="0" marB="0"/>
                </a:tc>
                <a:tc hMerge="1">
                  <a:tcPr marL="0" marR="0" marT="0" marB="0"/>
                </a:tc>
                <a:tc>
                  <a:txBody>
                    <a:bodyPr/>
                    <a:lstStyle/>
                    <a:p>
                      <a:pPr marL="90170">
                        <a:lnSpc>
                          <a:spcPts val="1705"/>
                        </a:lnSpc>
                      </a:pPr>
                      <a:r>
                        <a:rPr sz="1600" dirty="0">
                          <a:solidFill>
                            <a:srgbClr val="FFFFFF"/>
                          </a:solidFill>
                          <a:latin typeface="Courier New" panose="02070309020205020404"/>
                          <a:cs typeface="Courier New" panose="02070309020205020404"/>
                        </a:rPr>
                        <a:t>=</a:t>
                      </a:r>
                      <a:endParaRPr sz="1600">
                        <a:latin typeface="Courier New" panose="02070309020205020404"/>
                        <a:cs typeface="Courier New" panose="02070309020205020404"/>
                      </a:endParaRPr>
                    </a:p>
                  </a:txBody>
                  <a:tcPr marL="0" marR="0" marT="0" marB="0">
                    <a:solidFill>
                      <a:srgbClr val="006FC0"/>
                    </a:solidFill>
                  </a:tcPr>
                </a:tc>
                <a:tc>
                  <a:txBody>
                    <a:bodyPr/>
                    <a:lstStyle/>
                    <a:p>
                      <a:pPr marL="274320">
                        <a:lnSpc>
                          <a:spcPts val="1705"/>
                        </a:lnSpc>
                      </a:pPr>
                      <a:r>
                        <a:rPr sz="1600" spc="-5" dirty="0">
                          <a:solidFill>
                            <a:srgbClr val="FFFFFF"/>
                          </a:solidFill>
                          <a:latin typeface="Courier New" panose="02070309020205020404"/>
                          <a:cs typeface="Courier New" panose="02070309020205020404"/>
                        </a:rPr>
                        <a:t>prevNode-&gt;next;</a:t>
                      </a:r>
                      <a:endParaRPr sz="1600">
                        <a:latin typeface="Courier New" panose="02070309020205020404"/>
                        <a:cs typeface="Courier New" panose="02070309020205020404"/>
                      </a:endParaRPr>
                    </a:p>
                  </a:txBody>
                  <a:tcPr marL="0" marR="0" marT="0" marB="0">
                    <a:solidFill>
                      <a:srgbClr val="006FC0"/>
                    </a:solidFill>
                  </a:tcPr>
                </a:tc>
              </a:tr>
            </a:tbl>
          </a:graphicData>
        </a:graphic>
      </p:graphicFrame>
      <p:grpSp>
        <p:nvGrpSpPr>
          <p:cNvPr id="10" name="object 10"/>
          <p:cNvGrpSpPr/>
          <p:nvPr/>
        </p:nvGrpSpPr>
        <p:grpSpPr>
          <a:xfrm>
            <a:off x="1050925" y="974725"/>
            <a:ext cx="8108950" cy="2774950"/>
            <a:chOff x="1050925" y="974725"/>
            <a:chExt cx="8108950" cy="2774950"/>
          </a:xfrm>
        </p:grpSpPr>
        <p:sp>
          <p:nvSpPr>
            <p:cNvPr id="11" name="object 11"/>
            <p:cNvSpPr/>
            <p:nvPr/>
          </p:nvSpPr>
          <p:spPr>
            <a:xfrm>
              <a:off x="1066800" y="1524000"/>
              <a:ext cx="6172200" cy="2209800"/>
            </a:xfrm>
            <a:custGeom>
              <a:avLst/>
              <a:gdLst/>
              <a:ahLst/>
              <a:cxnLst/>
              <a:rect l="l" t="t" r="r" b="b"/>
              <a:pathLst>
                <a:path w="6172200" h="2209800">
                  <a:moveTo>
                    <a:pt x="0" y="2209800"/>
                  </a:moveTo>
                  <a:lnTo>
                    <a:pt x="6172200" y="2209800"/>
                  </a:lnTo>
                  <a:lnTo>
                    <a:pt x="6172200" y="0"/>
                  </a:lnTo>
                  <a:lnTo>
                    <a:pt x="0" y="0"/>
                  </a:lnTo>
                  <a:lnTo>
                    <a:pt x="0" y="2209800"/>
                  </a:lnTo>
                  <a:close/>
                </a:path>
              </a:pathLst>
            </a:custGeom>
            <a:ln w="31750">
              <a:solidFill>
                <a:srgbClr val="FFCC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2" name="object 12"/>
            <p:cNvSpPr/>
            <p:nvPr/>
          </p:nvSpPr>
          <p:spPr>
            <a:xfrm>
              <a:off x="6629400" y="990600"/>
              <a:ext cx="2514600" cy="1524000"/>
            </a:xfrm>
            <a:custGeom>
              <a:avLst/>
              <a:gdLst/>
              <a:ahLst/>
              <a:cxnLst/>
              <a:rect l="l" t="t" r="r" b="b"/>
              <a:pathLst>
                <a:path w="2514600" h="1524000">
                  <a:moveTo>
                    <a:pt x="2514600" y="0"/>
                  </a:moveTo>
                  <a:lnTo>
                    <a:pt x="0" y="0"/>
                  </a:lnTo>
                  <a:lnTo>
                    <a:pt x="0" y="1524000"/>
                  </a:lnTo>
                  <a:lnTo>
                    <a:pt x="2514600" y="1524000"/>
                  </a:lnTo>
                  <a:lnTo>
                    <a:pt x="2514600" y="0"/>
                  </a:lnTo>
                  <a:close/>
                </a:path>
              </a:pathLst>
            </a:custGeom>
            <a:solidFill>
              <a:srgbClr val="D7D7EB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3" name="object 13"/>
            <p:cNvSpPr/>
            <p:nvPr/>
          </p:nvSpPr>
          <p:spPr>
            <a:xfrm>
              <a:off x="6629400" y="990600"/>
              <a:ext cx="2514600" cy="1524000"/>
            </a:xfrm>
            <a:custGeom>
              <a:avLst/>
              <a:gdLst/>
              <a:ahLst/>
              <a:cxnLst/>
              <a:rect l="l" t="t" r="r" b="b"/>
              <a:pathLst>
                <a:path w="2514600" h="1524000">
                  <a:moveTo>
                    <a:pt x="0" y="1524000"/>
                  </a:moveTo>
                  <a:lnTo>
                    <a:pt x="2514600" y="1524000"/>
                  </a:lnTo>
                  <a:lnTo>
                    <a:pt x="2514600" y="0"/>
                  </a:lnTo>
                  <a:lnTo>
                    <a:pt x="0" y="0"/>
                  </a:lnTo>
                  <a:lnTo>
                    <a:pt x="0" y="1524000"/>
                  </a:lnTo>
                  <a:close/>
                </a:path>
              </a:pathLst>
            </a:custGeom>
            <a:ln w="31750">
              <a:solidFill>
                <a:srgbClr val="7D9CE8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4" name="object 14"/>
            <p:cNvSpPr/>
            <p:nvPr/>
          </p:nvSpPr>
          <p:spPr>
            <a:xfrm>
              <a:off x="5694045" y="1104900"/>
              <a:ext cx="859155" cy="885825"/>
            </a:xfrm>
            <a:custGeom>
              <a:avLst/>
              <a:gdLst/>
              <a:ahLst/>
              <a:cxnLst/>
              <a:rect l="l" t="t" r="r" b="b"/>
              <a:pathLst>
                <a:path w="859154" h="885825">
                  <a:moveTo>
                    <a:pt x="803499" y="34546"/>
                  </a:moveTo>
                  <a:lnTo>
                    <a:pt x="0" y="863726"/>
                  </a:lnTo>
                  <a:lnTo>
                    <a:pt x="22859" y="885825"/>
                  </a:lnTo>
                  <a:lnTo>
                    <a:pt x="826264" y="56613"/>
                  </a:lnTo>
                  <a:lnTo>
                    <a:pt x="803499" y="34546"/>
                  </a:lnTo>
                  <a:close/>
                </a:path>
                <a:path w="859154" h="885825">
                  <a:moveTo>
                    <a:pt x="851826" y="23113"/>
                  </a:moveTo>
                  <a:lnTo>
                    <a:pt x="814577" y="23113"/>
                  </a:lnTo>
                  <a:lnTo>
                    <a:pt x="837310" y="45212"/>
                  </a:lnTo>
                  <a:lnTo>
                    <a:pt x="826264" y="56613"/>
                  </a:lnTo>
                  <a:lnTo>
                    <a:pt x="837691" y="67690"/>
                  </a:lnTo>
                  <a:lnTo>
                    <a:pt x="851826" y="23113"/>
                  </a:lnTo>
                  <a:close/>
                </a:path>
                <a:path w="859154" h="885825">
                  <a:moveTo>
                    <a:pt x="814577" y="23113"/>
                  </a:moveTo>
                  <a:lnTo>
                    <a:pt x="803499" y="34546"/>
                  </a:lnTo>
                  <a:lnTo>
                    <a:pt x="826264" y="56613"/>
                  </a:lnTo>
                  <a:lnTo>
                    <a:pt x="837310" y="45212"/>
                  </a:lnTo>
                  <a:lnTo>
                    <a:pt x="814577" y="23113"/>
                  </a:lnTo>
                  <a:close/>
                </a:path>
                <a:path w="859154" h="885825">
                  <a:moveTo>
                    <a:pt x="859154" y="0"/>
                  </a:moveTo>
                  <a:lnTo>
                    <a:pt x="792099" y="23495"/>
                  </a:lnTo>
                  <a:lnTo>
                    <a:pt x="803499" y="34546"/>
                  </a:lnTo>
                  <a:lnTo>
                    <a:pt x="814577" y="23113"/>
                  </a:lnTo>
                  <a:lnTo>
                    <a:pt x="851826" y="23113"/>
                  </a:lnTo>
                  <a:lnTo>
                    <a:pt x="859154" y="0"/>
                  </a:lnTo>
                  <a:close/>
                </a:path>
              </a:pathLst>
            </a:custGeom>
            <a:solidFill>
              <a:srgbClr val="7D9CE8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5" name="object 15"/>
          <p:cNvSpPr txBox="1"/>
          <p:nvPr/>
        </p:nvSpPr>
        <p:spPr>
          <a:xfrm>
            <a:off x="6709029" y="1017778"/>
            <a:ext cx="1858010" cy="58102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2065"/>
              </a:lnSpc>
              <a:spcBef>
                <a:spcPts val="100"/>
              </a:spcBef>
            </a:pPr>
            <a:r>
              <a:rPr sz="1800" b="1" spc="-35" dirty="0">
                <a:solidFill>
                  <a:srgbClr val="808080"/>
                </a:solidFill>
                <a:latin typeface="Arial" panose="020B0604020202020204"/>
                <a:cs typeface="Arial" panose="020B0604020202020204"/>
              </a:rPr>
              <a:t>Try </a:t>
            </a:r>
            <a:r>
              <a:rPr sz="1800" b="1" dirty="0">
                <a:solidFill>
                  <a:srgbClr val="808080"/>
                </a:solidFill>
                <a:latin typeface="Arial" panose="020B0604020202020204"/>
                <a:cs typeface="Arial" panose="020B0604020202020204"/>
              </a:rPr>
              <a:t>to locate</a:t>
            </a:r>
            <a:r>
              <a:rPr sz="1800" b="1" spc="-40" dirty="0">
                <a:solidFill>
                  <a:srgbClr val="808080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1800" b="1" dirty="0">
                <a:solidFill>
                  <a:srgbClr val="808080"/>
                </a:solidFill>
                <a:latin typeface="Arial" panose="020B0604020202020204"/>
                <a:cs typeface="Arial" panose="020B0604020202020204"/>
              </a:rPr>
              <a:t>the</a:t>
            </a:r>
            <a:endParaRPr sz="1800">
              <a:latin typeface="Arial" panose="020B0604020202020204"/>
              <a:cs typeface="Arial" panose="020B0604020202020204"/>
            </a:endParaRPr>
          </a:p>
          <a:p>
            <a:pPr marL="12700">
              <a:lnSpc>
                <a:spcPts val="2305"/>
              </a:lnSpc>
            </a:pPr>
            <a:r>
              <a:rPr sz="2000" b="1" spc="-5" dirty="0">
                <a:solidFill>
                  <a:srgbClr val="808080"/>
                </a:solidFill>
                <a:latin typeface="Courier New" panose="02070309020205020404"/>
                <a:cs typeface="Courier New" panose="02070309020205020404"/>
              </a:rPr>
              <a:t>index of</a:t>
            </a:r>
            <a:r>
              <a:rPr sz="2000" b="1" spc="-60" dirty="0">
                <a:solidFill>
                  <a:srgbClr val="808080"/>
                </a:solidFill>
                <a:latin typeface="Courier New" panose="02070309020205020404"/>
                <a:cs typeface="Courier New" panose="02070309020205020404"/>
              </a:rPr>
              <a:t> </a:t>
            </a:r>
            <a:r>
              <a:rPr sz="2000" b="1" spc="-5" dirty="0">
                <a:solidFill>
                  <a:srgbClr val="808080"/>
                </a:solidFill>
                <a:latin typeface="Courier New" panose="02070309020205020404"/>
                <a:cs typeface="Courier New" panose="02070309020205020404"/>
              </a:rPr>
              <a:t>the</a:t>
            </a:r>
            <a:endParaRPr sz="2000">
              <a:latin typeface="Courier New" panose="02070309020205020404"/>
              <a:cs typeface="Courier New" panose="02070309020205020404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6709029" y="1595450"/>
            <a:ext cx="1384935" cy="6362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b="1" dirty="0">
                <a:solidFill>
                  <a:srgbClr val="808080"/>
                </a:solidFill>
                <a:latin typeface="Arial" panose="020B0604020202020204"/>
                <a:cs typeface="Arial" panose="020B0604020202020204"/>
              </a:rPr>
              <a:t>node</a:t>
            </a:r>
            <a:r>
              <a:rPr sz="2000" b="1" spc="-60" dirty="0">
                <a:solidFill>
                  <a:srgbClr val="808080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2000" b="1" dirty="0">
                <a:solidFill>
                  <a:srgbClr val="808080"/>
                </a:solidFill>
                <a:latin typeface="Arial" panose="020B0604020202020204"/>
                <a:cs typeface="Arial" panose="020B0604020202020204"/>
              </a:rPr>
              <a:t>being</a:t>
            </a:r>
            <a:endParaRPr sz="2000">
              <a:latin typeface="Arial" panose="020B0604020202020204"/>
              <a:cs typeface="Arial" panose="020B0604020202020204"/>
            </a:endParaRPr>
          </a:p>
          <a:p>
            <a:pPr marL="12700">
              <a:lnSpc>
                <a:spcPct val="100000"/>
              </a:lnSpc>
            </a:pPr>
            <a:r>
              <a:rPr sz="2000" b="1" dirty="0">
                <a:solidFill>
                  <a:srgbClr val="808080"/>
                </a:solidFill>
                <a:latin typeface="Arial" panose="020B0604020202020204"/>
                <a:cs typeface="Arial" panose="020B0604020202020204"/>
              </a:rPr>
              <a:t>inserted.</a:t>
            </a:r>
            <a:endParaRPr sz="2000">
              <a:latin typeface="Arial" panose="020B0604020202020204"/>
              <a:cs typeface="Arial" panose="020B0604020202020204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532790" y="6517093"/>
            <a:ext cx="121920" cy="23050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650"/>
              </a:lnSpc>
            </a:pPr>
            <a:r>
              <a:rPr sz="16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}</a:t>
            </a:r>
            <a:endParaRPr sz="1600">
              <a:latin typeface="Courier New" panose="02070309020205020404"/>
              <a:cs typeface="Courier New" panose="02070309020205020404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2349245" y="5777395"/>
            <a:ext cx="1976120" cy="25527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750"/>
              </a:lnSpc>
            </a:pPr>
            <a:r>
              <a:rPr sz="16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prevNode-&gt;next</a:t>
            </a:r>
            <a:r>
              <a:rPr sz="1600" spc="-70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=</a:t>
            </a:r>
            <a:endParaRPr sz="1600">
              <a:latin typeface="Courier New" panose="02070309020205020404"/>
              <a:cs typeface="Courier New" panose="02070309020205020404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5092953" y="5777395"/>
            <a:ext cx="1001394" cy="25527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750"/>
              </a:lnSpc>
            </a:pPr>
            <a:r>
              <a:rPr sz="16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newNode;</a:t>
            </a:r>
            <a:endParaRPr sz="1600">
              <a:latin typeface="Courier New" panose="02070309020205020404"/>
              <a:cs typeface="Courier New" panose="02070309020205020404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1434846" y="6021234"/>
            <a:ext cx="1855470" cy="49910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750"/>
              </a:lnSpc>
            </a:pPr>
            <a:r>
              <a:rPr sz="16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}</a:t>
            </a:r>
            <a:endParaRPr sz="1600">
              <a:latin typeface="Courier New" panose="02070309020205020404"/>
              <a:cs typeface="Courier New" panose="02070309020205020404"/>
            </a:endParaRPr>
          </a:p>
          <a:p>
            <a:pPr marL="12700">
              <a:lnSpc>
                <a:spcPct val="100000"/>
              </a:lnSpc>
            </a:pPr>
            <a:r>
              <a:rPr sz="16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return</a:t>
            </a:r>
            <a:r>
              <a:rPr sz="1600" spc="-6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newNode;</a:t>
            </a:r>
            <a:endParaRPr sz="1600">
              <a:latin typeface="Courier New" panose="02070309020205020404"/>
              <a:cs typeface="Courier New" panose="02070309020205020404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8442197" y="6291877"/>
            <a:ext cx="165735" cy="16700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spc="-10" dirty="0">
                <a:latin typeface="Arial" panose="020B0604020202020204"/>
                <a:cs typeface="Arial" panose="020B0604020202020204"/>
              </a:rPr>
              <a:t>29</a:t>
            </a:r>
            <a:endParaRPr sz="1000">
              <a:latin typeface="Arial" panose="020B0604020202020204"/>
              <a:cs typeface="Arial" panose="020B0604020202020204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971040" y="1382331"/>
            <a:ext cx="3825240" cy="6280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000" b="1" spc="-5" dirty="0">
                <a:gradFill>
                  <a:gsLst>
                    <a:gs pos="0">
                      <a:srgbClr val="E30000"/>
                    </a:gs>
                    <a:gs pos="100000">
                      <a:srgbClr val="760303"/>
                    </a:gs>
                  </a:gsLst>
                  <a:lin scaled="0"/>
                </a:gradFill>
              </a:rPr>
              <a:t>I</a:t>
            </a:r>
            <a:r>
              <a:rPr lang="en-MY" sz="4000" b="1" spc="-5" dirty="0">
                <a:gradFill>
                  <a:gsLst>
                    <a:gs pos="0">
                      <a:srgbClr val="E30000"/>
                    </a:gs>
                    <a:gs pos="100000">
                      <a:srgbClr val="760303"/>
                    </a:gs>
                  </a:gsLst>
                  <a:lin scaled="0"/>
                </a:gradFill>
              </a:rPr>
              <a:t>ntroduction</a:t>
            </a:r>
            <a:endParaRPr lang="en-MY" sz="4000" b="1" spc="-5" dirty="0">
              <a:gradFill>
                <a:gsLst>
                  <a:gs pos="0">
                    <a:srgbClr val="E30000"/>
                  </a:gs>
                  <a:gs pos="100000">
                    <a:srgbClr val="760303"/>
                  </a:gs>
                </a:gsLst>
                <a:lin scaled="0"/>
              </a:gradFill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726440" y="2315193"/>
            <a:ext cx="8066405" cy="3531870"/>
          </a:xfrm>
          <a:prstGeom prst="rect">
            <a:avLst/>
          </a:prstGeom>
        </p:spPr>
        <p:txBody>
          <a:bodyPr vert="horz" wrap="square" lIns="0" tIns="628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95"/>
              </a:spcBef>
            </a:pPr>
            <a:r>
              <a:rPr sz="2400" dirty="0">
                <a:solidFill>
                  <a:srgbClr val="000099"/>
                </a:solidFill>
                <a:latin typeface="Arial" panose="020B0604020202020204"/>
                <a:cs typeface="Arial" panose="020B0604020202020204"/>
              </a:rPr>
              <a:t>Lists</a:t>
            </a:r>
            <a:r>
              <a:rPr sz="2400" spc="-20" dirty="0">
                <a:solidFill>
                  <a:srgbClr val="000099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2400" spc="-5" dirty="0">
                <a:solidFill>
                  <a:srgbClr val="000099"/>
                </a:solidFill>
                <a:latin typeface="Arial" panose="020B0604020202020204"/>
                <a:cs typeface="Arial" panose="020B0604020202020204"/>
              </a:rPr>
              <a:t>Definition</a:t>
            </a:r>
            <a:endParaRPr sz="2400">
              <a:latin typeface="Arial" panose="020B0604020202020204"/>
              <a:cs typeface="Arial" panose="020B0604020202020204"/>
            </a:endParaRPr>
          </a:p>
          <a:p>
            <a:pPr marL="355600" marR="31750" indent="-342900">
              <a:lnSpc>
                <a:spcPts val="3130"/>
              </a:lnSpc>
              <a:spcBef>
                <a:spcPts val="755"/>
              </a:spcBef>
            </a:pPr>
            <a:r>
              <a:rPr sz="1600" b="0" spc="30" dirty="0">
                <a:solidFill>
                  <a:srgbClr val="330066"/>
                </a:solidFill>
                <a:latin typeface="Marlett"/>
                <a:cs typeface="Marlett"/>
              </a:rPr>
              <a:t></a:t>
            </a:r>
            <a:r>
              <a:rPr sz="1600" b="0" spc="30" dirty="0">
                <a:solidFill>
                  <a:srgbClr val="330066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dirty="0">
                <a:latin typeface="Arial" panose="020B0604020202020204"/>
                <a:cs typeface="Arial" panose="020B0604020202020204"/>
              </a:rPr>
              <a:t>Lists is a group of objects which is organized</a:t>
            </a:r>
            <a:r>
              <a:rPr sz="2400" spc="-40" dirty="0">
                <a:latin typeface="Arial" panose="020B0604020202020204"/>
                <a:cs typeface="Arial" panose="020B0604020202020204"/>
              </a:rPr>
              <a:t> </a:t>
            </a:r>
            <a:r>
              <a:rPr sz="2400" dirty="0">
                <a:latin typeface="Arial" panose="020B0604020202020204"/>
                <a:cs typeface="Arial" panose="020B0604020202020204"/>
              </a:rPr>
              <a:t>in  sequence.</a:t>
            </a:r>
            <a:endParaRPr sz="2400">
              <a:latin typeface="Arial" panose="020B0604020202020204"/>
              <a:cs typeface="Arial" panose="020B0604020202020204"/>
            </a:endParaRPr>
          </a:p>
          <a:p>
            <a:pPr marL="12700">
              <a:lnSpc>
                <a:spcPct val="100000"/>
              </a:lnSpc>
              <a:spcBef>
                <a:spcPts val="305"/>
              </a:spcBef>
            </a:pPr>
            <a:r>
              <a:rPr sz="1600" b="0" spc="25" dirty="0">
                <a:solidFill>
                  <a:srgbClr val="330066"/>
                </a:solidFill>
                <a:latin typeface="Marlett"/>
                <a:cs typeface="Marlett"/>
              </a:rPr>
              <a:t></a:t>
            </a:r>
            <a:r>
              <a:rPr sz="1600" b="0" spc="25" dirty="0">
                <a:solidFill>
                  <a:srgbClr val="330066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dirty="0">
                <a:latin typeface="Arial" panose="020B0604020202020204"/>
                <a:cs typeface="Arial" panose="020B0604020202020204"/>
              </a:rPr>
              <a:t>List categories: linear list and nonlinear</a:t>
            </a:r>
            <a:r>
              <a:rPr sz="2400" spc="-25" dirty="0">
                <a:latin typeface="Arial" panose="020B0604020202020204"/>
                <a:cs typeface="Arial" panose="020B0604020202020204"/>
              </a:rPr>
              <a:t> </a:t>
            </a:r>
            <a:r>
              <a:rPr sz="2400" dirty="0">
                <a:latin typeface="Arial" panose="020B0604020202020204"/>
                <a:cs typeface="Arial" panose="020B0604020202020204"/>
              </a:rPr>
              <a:t>list.</a:t>
            </a:r>
            <a:endParaRPr sz="2400">
              <a:latin typeface="Arial" panose="020B0604020202020204"/>
              <a:cs typeface="Arial" panose="020B0604020202020204"/>
            </a:endParaRPr>
          </a:p>
          <a:p>
            <a:pPr marL="355600" marR="5080" indent="-342900">
              <a:lnSpc>
                <a:spcPts val="3130"/>
              </a:lnSpc>
              <a:spcBef>
                <a:spcPts val="750"/>
              </a:spcBef>
            </a:pPr>
            <a:r>
              <a:rPr sz="1600" b="0" spc="25" dirty="0">
                <a:solidFill>
                  <a:srgbClr val="330066"/>
                </a:solidFill>
                <a:latin typeface="Marlett"/>
                <a:cs typeface="Marlett"/>
              </a:rPr>
              <a:t></a:t>
            </a:r>
            <a:r>
              <a:rPr sz="1600" b="0" spc="25" dirty="0">
                <a:solidFill>
                  <a:srgbClr val="330066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dirty="0">
                <a:latin typeface="Arial" panose="020B0604020202020204"/>
                <a:cs typeface="Arial" panose="020B0604020202020204"/>
              </a:rPr>
              <a:t>Linear list – a list in which the data is organized  in sequence, example: </a:t>
            </a:r>
            <a:r>
              <a:rPr sz="2400" spc="5" dirty="0">
                <a:latin typeface="Arial" panose="020B0604020202020204"/>
                <a:cs typeface="Arial" panose="020B0604020202020204"/>
              </a:rPr>
              <a:t>a</a:t>
            </a:r>
            <a:r>
              <a:rPr sz="2400" spc="5" dirty="0">
                <a:solidFill>
                  <a:srgbClr val="000099"/>
                </a:solidFill>
                <a:latin typeface="Arial" panose="020B0604020202020204"/>
                <a:cs typeface="Arial" panose="020B0604020202020204"/>
              </a:rPr>
              <a:t>rray, </a:t>
            </a:r>
            <a:r>
              <a:rPr sz="2400" dirty="0">
                <a:solidFill>
                  <a:srgbClr val="000099"/>
                </a:solidFill>
                <a:latin typeface="Arial" panose="020B0604020202020204"/>
                <a:cs typeface="Arial" panose="020B0604020202020204"/>
              </a:rPr>
              <a:t>linked list, stack  and</a:t>
            </a:r>
            <a:r>
              <a:rPr sz="2400" spc="-25" dirty="0">
                <a:solidFill>
                  <a:srgbClr val="000099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2400" dirty="0">
                <a:solidFill>
                  <a:srgbClr val="000099"/>
                </a:solidFill>
                <a:latin typeface="Arial" panose="020B0604020202020204"/>
                <a:cs typeface="Arial" panose="020B0604020202020204"/>
              </a:rPr>
              <a:t>queue</a:t>
            </a:r>
            <a:endParaRPr sz="2400">
              <a:latin typeface="Arial" panose="020B0604020202020204"/>
              <a:cs typeface="Arial" panose="020B0604020202020204"/>
            </a:endParaRPr>
          </a:p>
          <a:p>
            <a:pPr marL="355600" marR="173990" indent="-342900">
              <a:lnSpc>
                <a:spcPts val="3130"/>
              </a:lnSpc>
              <a:spcBef>
                <a:spcPts val="700"/>
              </a:spcBef>
            </a:pPr>
            <a:r>
              <a:rPr sz="1600" b="0" spc="25" dirty="0">
                <a:solidFill>
                  <a:srgbClr val="330066"/>
                </a:solidFill>
                <a:latin typeface="Marlett"/>
                <a:cs typeface="Marlett"/>
              </a:rPr>
              <a:t></a:t>
            </a:r>
            <a:r>
              <a:rPr sz="1600" b="0" spc="25" dirty="0">
                <a:solidFill>
                  <a:srgbClr val="330066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dirty="0">
                <a:latin typeface="Arial" panose="020B0604020202020204"/>
                <a:cs typeface="Arial" panose="020B0604020202020204"/>
              </a:rPr>
              <a:t>Non-Linear list – a list in which the data is  stored not sequence, example: </a:t>
            </a:r>
            <a:r>
              <a:rPr sz="2400" dirty="0">
                <a:solidFill>
                  <a:srgbClr val="000099"/>
                </a:solidFill>
                <a:latin typeface="Arial" panose="020B0604020202020204"/>
                <a:cs typeface="Arial" panose="020B0604020202020204"/>
              </a:rPr>
              <a:t>tree and</a:t>
            </a:r>
            <a:r>
              <a:rPr sz="2400" spc="-200" dirty="0">
                <a:solidFill>
                  <a:srgbClr val="000099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2400" dirty="0">
                <a:solidFill>
                  <a:srgbClr val="000099"/>
                </a:solidFill>
                <a:latin typeface="Arial" panose="020B0604020202020204"/>
                <a:cs typeface="Arial" panose="020B0604020202020204"/>
              </a:rPr>
              <a:t>graph</a:t>
            </a:r>
            <a:endParaRPr sz="2400" dirty="0">
              <a:solidFill>
                <a:srgbClr val="000099"/>
              </a:solidFill>
              <a:latin typeface="Arial" panose="020B0604020202020204"/>
              <a:cs typeface="Arial" panose="020B0604020202020204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8512302" y="6267196"/>
            <a:ext cx="95885" cy="1346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800" spc="-5" dirty="0">
                <a:latin typeface="Arial" panose="020B0604020202020204"/>
                <a:cs typeface="Arial" panose="020B0604020202020204"/>
              </a:rPr>
              <a:t>3</a:t>
            </a:r>
            <a:endParaRPr sz="800" spc="-5" dirty="0">
              <a:latin typeface="Arial" panose="020B0604020202020204"/>
              <a:cs typeface="Arial" panose="020B0604020202020204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999740" y="284607"/>
            <a:ext cx="4959985" cy="68961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b="1" spc="-5" dirty="0">
                <a:gradFill>
                  <a:gsLst>
                    <a:gs pos="0">
                      <a:srgbClr val="E30000"/>
                    </a:gs>
                    <a:gs pos="100000">
                      <a:srgbClr val="760303"/>
                    </a:gs>
                  </a:gsLst>
                  <a:lin scaled="0"/>
                </a:gradFill>
              </a:rPr>
              <a:t>Inserting a </a:t>
            </a:r>
            <a:r>
              <a:rPr b="1" dirty="0">
                <a:gradFill>
                  <a:gsLst>
                    <a:gs pos="0">
                      <a:srgbClr val="E30000"/>
                    </a:gs>
                    <a:gs pos="100000">
                      <a:srgbClr val="760303"/>
                    </a:gs>
                  </a:gsLst>
                  <a:lin scaled="0"/>
                </a:gradFill>
              </a:rPr>
              <a:t>new</a:t>
            </a:r>
            <a:r>
              <a:rPr b="1" spc="10" dirty="0">
                <a:gradFill>
                  <a:gsLst>
                    <a:gs pos="0">
                      <a:srgbClr val="E30000"/>
                    </a:gs>
                    <a:gs pos="100000">
                      <a:srgbClr val="760303"/>
                    </a:gs>
                  </a:gsLst>
                  <a:lin scaled="0"/>
                </a:gradFill>
              </a:rPr>
              <a:t> </a:t>
            </a:r>
            <a:r>
              <a:rPr b="1" dirty="0">
                <a:gradFill>
                  <a:gsLst>
                    <a:gs pos="0">
                      <a:srgbClr val="E30000"/>
                    </a:gs>
                    <a:gs pos="100000">
                      <a:srgbClr val="760303"/>
                    </a:gs>
                  </a:gsLst>
                  <a:lin scaled="0"/>
                </a:gradFill>
              </a:rPr>
              <a:t>node</a:t>
            </a:r>
            <a:endParaRPr b="1" dirty="0">
              <a:gradFill>
                <a:gsLst>
                  <a:gs pos="0">
                    <a:srgbClr val="E30000"/>
                  </a:gs>
                  <a:gs pos="100000">
                    <a:srgbClr val="760303"/>
                  </a:gs>
                </a:gsLst>
                <a:lin scaled="0"/>
              </a:gradFill>
            </a:endParaRPr>
          </a:p>
        </p:txBody>
      </p:sp>
      <p:sp>
        <p:nvSpPr>
          <p:cNvPr id="3" name="object 3"/>
          <p:cNvSpPr/>
          <p:nvPr/>
        </p:nvSpPr>
        <p:spPr>
          <a:xfrm>
            <a:off x="441325" y="1066736"/>
            <a:ext cx="8169275" cy="5515610"/>
          </a:xfrm>
          <a:custGeom>
            <a:avLst/>
            <a:gdLst/>
            <a:ahLst/>
            <a:cxnLst/>
            <a:rect l="l" t="t" r="r" b="b"/>
            <a:pathLst>
              <a:path w="8169275" h="5515609">
                <a:moveTo>
                  <a:pt x="0" y="5515038"/>
                </a:moveTo>
                <a:lnTo>
                  <a:pt x="8169275" y="5515038"/>
                </a:lnTo>
                <a:lnTo>
                  <a:pt x="8169275" y="0"/>
                </a:lnTo>
                <a:lnTo>
                  <a:pt x="0" y="0"/>
                </a:lnTo>
                <a:lnTo>
                  <a:pt x="0" y="5515038"/>
                </a:lnTo>
                <a:close/>
              </a:path>
            </a:pathLst>
          </a:custGeom>
          <a:solidFill>
            <a:srgbClr val="006FC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 txBox="1"/>
          <p:nvPr/>
        </p:nvSpPr>
        <p:spPr>
          <a:xfrm>
            <a:off x="520090" y="1109217"/>
            <a:ext cx="4178300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Node* List::InsertNode(</a:t>
            </a:r>
            <a:r>
              <a:rPr sz="1600" spc="-5" dirty="0">
                <a:solidFill>
                  <a:srgbClr val="FFFF00"/>
                </a:solidFill>
                <a:latin typeface="Courier New" panose="02070309020205020404"/>
                <a:cs typeface="Courier New" panose="02070309020205020404"/>
              </a:rPr>
              <a:t>double </a:t>
            </a:r>
            <a:r>
              <a:rPr sz="1600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x)</a:t>
            </a:r>
            <a:r>
              <a:rPr sz="1600" spc="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{</a:t>
            </a:r>
            <a:endParaRPr sz="1600">
              <a:latin typeface="Courier New" panose="02070309020205020404"/>
              <a:cs typeface="Courier New" panose="02070309020205020404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434846" y="1596974"/>
            <a:ext cx="1976755" cy="7569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algn="just">
              <a:lnSpc>
                <a:spcPct val="100000"/>
              </a:lnSpc>
              <a:spcBef>
                <a:spcPts val="95"/>
              </a:spcBef>
            </a:pPr>
            <a:r>
              <a:rPr sz="1600" spc="-5" dirty="0">
                <a:solidFill>
                  <a:srgbClr val="FFFF00"/>
                </a:solidFill>
                <a:latin typeface="Courier New" panose="02070309020205020404"/>
                <a:cs typeface="Courier New" panose="02070309020205020404"/>
              </a:rPr>
              <a:t>int </a:t>
            </a:r>
            <a:r>
              <a:rPr sz="16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currIndex =  Node* currNode</a:t>
            </a:r>
            <a:r>
              <a:rPr sz="1600" spc="-7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=  Node* prevNode</a:t>
            </a:r>
            <a:r>
              <a:rPr sz="1600" spc="-7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=</a:t>
            </a:r>
            <a:endParaRPr sz="1600">
              <a:latin typeface="Courier New" panose="02070309020205020404"/>
              <a:cs typeface="Courier New" panose="02070309020205020404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434846" y="2328798"/>
            <a:ext cx="2466975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spc="-5" dirty="0">
                <a:solidFill>
                  <a:srgbClr val="FFFF00"/>
                </a:solidFill>
                <a:latin typeface="Courier New" panose="02070309020205020404"/>
                <a:cs typeface="Courier New" panose="02070309020205020404"/>
              </a:rPr>
              <a:t>while </a:t>
            </a:r>
            <a:r>
              <a:rPr sz="16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(currNode &amp;&amp;</a:t>
            </a:r>
            <a:r>
              <a:rPr sz="1600" spc="-3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x</a:t>
            </a:r>
            <a:endParaRPr sz="1600">
              <a:latin typeface="Courier New" panose="02070309020205020404"/>
              <a:cs typeface="Courier New" panose="02070309020205020404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3997851" y="1596974"/>
            <a:ext cx="2348230" cy="10007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93040">
              <a:lnSpc>
                <a:spcPts val="1900"/>
              </a:lnSpc>
              <a:spcBef>
                <a:spcPts val="95"/>
              </a:spcBef>
            </a:pPr>
            <a:r>
              <a:rPr sz="16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0;</a:t>
            </a:r>
            <a:endParaRPr sz="1600">
              <a:latin typeface="Courier New" panose="02070309020205020404"/>
              <a:cs typeface="Courier New" panose="02070309020205020404"/>
            </a:endParaRPr>
          </a:p>
          <a:p>
            <a:pPr marL="193040" marR="1537335">
              <a:lnSpc>
                <a:spcPts val="1960"/>
              </a:lnSpc>
              <a:spcBef>
                <a:spcPts val="15"/>
              </a:spcBef>
            </a:pPr>
            <a:r>
              <a:rPr sz="16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head;  NULL;</a:t>
            </a:r>
            <a:endParaRPr sz="1600">
              <a:latin typeface="Courier New" panose="02070309020205020404"/>
              <a:cs typeface="Courier New" panose="02070309020205020404"/>
            </a:endParaRPr>
          </a:p>
          <a:p>
            <a:pPr marL="12700">
              <a:lnSpc>
                <a:spcPts val="1845"/>
              </a:lnSpc>
            </a:pPr>
            <a:r>
              <a:rPr sz="16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&gt; currNode-&gt;data)</a:t>
            </a:r>
            <a:r>
              <a:rPr sz="1600" spc="-1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{</a:t>
            </a:r>
            <a:endParaRPr sz="1600">
              <a:latin typeface="Courier New" panose="02070309020205020404"/>
              <a:cs typeface="Courier New" panose="02070309020205020404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434846" y="2568067"/>
            <a:ext cx="4118610" cy="1005205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26465" marR="5080">
              <a:lnSpc>
                <a:spcPct val="101000"/>
              </a:lnSpc>
              <a:spcBef>
                <a:spcPts val="75"/>
              </a:spcBef>
            </a:pPr>
            <a:r>
              <a:rPr sz="16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prevNode = currNode;  currNode = currNode-&gt;next;  currIndex++;</a:t>
            </a:r>
            <a:endParaRPr sz="1600">
              <a:latin typeface="Courier New" panose="02070309020205020404"/>
              <a:cs typeface="Courier New" panose="02070309020205020404"/>
            </a:endParaRPr>
          </a:p>
          <a:p>
            <a:pPr marL="12700">
              <a:lnSpc>
                <a:spcPct val="100000"/>
              </a:lnSpc>
            </a:pPr>
            <a:r>
              <a:rPr sz="16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}</a:t>
            </a:r>
            <a:endParaRPr sz="1600">
              <a:latin typeface="Courier New" panose="02070309020205020404"/>
              <a:cs typeface="Courier New" panose="02070309020205020404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5092953" y="3792092"/>
            <a:ext cx="635000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Node;</a:t>
            </a:r>
            <a:endParaRPr sz="1600">
              <a:latin typeface="Courier New" panose="02070309020205020404"/>
              <a:cs typeface="Courier New" panose="02070309020205020404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1434846" y="3792092"/>
            <a:ext cx="1976755" cy="5130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1841500" algn="l"/>
              </a:tabLst>
            </a:pPr>
            <a:r>
              <a:rPr sz="1600" spc="-10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N</a:t>
            </a:r>
            <a:r>
              <a:rPr sz="16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o</a:t>
            </a:r>
            <a:r>
              <a:rPr sz="1600" spc="-10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d</a:t>
            </a:r>
            <a:r>
              <a:rPr sz="16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e*</a:t>
            </a:r>
            <a:r>
              <a:rPr sz="1600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 </a:t>
            </a:r>
            <a:r>
              <a:rPr sz="1600" spc="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n</a:t>
            </a:r>
            <a:r>
              <a:rPr sz="1600" spc="-10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e</a:t>
            </a:r>
            <a:r>
              <a:rPr sz="16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w</a:t>
            </a:r>
            <a:r>
              <a:rPr sz="1600" spc="-10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N</a:t>
            </a:r>
            <a:r>
              <a:rPr sz="16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o</a:t>
            </a:r>
            <a:r>
              <a:rPr sz="1600" spc="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d</a:t>
            </a:r>
            <a:r>
              <a:rPr sz="16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e</a:t>
            </a:r>
            <a:r>
              <a:rPr sz="1600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	</a:t>
            </a:r>
            <a:r>
              <a:rPr sz="16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=</a:t>
            </a:r>
            <a:endParaRPr sz="1600">
              <a:latin typeface="Courier New" panose="02070309020205020404"/>
              <a:cs typeface="Courier New" panose="02070309020205020404"/>
            </a:endParaRPr>
          </a:p>
          <a:p>
            <a:pPr marL="12700">
              <a:lnSpc>
                <a:spcPct val="100000"/>
              </a:lnSpc>
              <a:tabLst>
                <a:tab pos="1841500" algn="l"/>
              </a:tabLst>
            </a:pPr>
            <a:r>
              <a:rPr sz="16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newNod</a:t>
            </a:r>
            <a:r>
              <a:rPr sz="1600" spc="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e</a:t>
            </a:r>
            <a:r>
              <a:rPr sz="16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-</a:t>
            </a:r>
            <a:r>
              <a:rPr sz="1600" spc="-10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&gt;da</a:t>
            </a:r>
            <a:r>
              <a:rPr sz="1600" spc="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t</a:t>
            </a:r>
            <a:r>
              <a:rPr sz="16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a</a:t>
            </a:r>
            <a:r>
              <a:rPr sz="1600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	</a:t>
            </a:r>
            <a:r>
              <a:rPr sz="16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=</a:t>
            </a:r>
            <a:endParaRPr sz="1600">
              <a:latin typeface="Courier New" panose="02070309020205020404"/>
              <a:cs typeface="Courier New" panose="02070309020205020404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4178300" y="3792092"/>
            <a:ext cx="391160" cy="5130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spc="-5" dirty="0">
                <a:solidFill>
                  <a:srgbClr val="FFFF00"/>
                </a:solidFill>
                <a:latin typeface="Courier New" panose="02070309020205020404"/>
                <a:cs typeface="Courier New" panose="02070309020205020404"/>
              </a:rPr>
              <a:t>new</a:t>
            </a:r>
            <a:endParaRPr sz="1600">
              <a:latin typeface="Courier New" panose="02070309020205020404"/>
              <a:cs typeface="Courier New" panose="02070309020205020404"/>
            </a:endParaRPr>
          </a:p>
          <a:p>
            <a:pPr marL="12700">
              <a:lnSpc>
                <a:spcPct val="100000"/>
              </a:lnSpc>
            </a:pPr>
            <a:r>
              <a:rPr sz="16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x;</a:t>
            </a:r>
            <a:endParaRPr sz="1600">
              <a:latin typeface="Courier New" panose="02070309020205020404"/>
              <a:cs typeface="Courier New" panose="02070309020205020404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5092953" y="4523994"/>
            <a:ext cx="1001394" cy="5130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5"/>
              </a:spcBef>
            </a:pPr>
            <a:r>
              <a:rPr sz="16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head;  </a:t>
            </a:r>
            <a:r>
              <a:rPr sz="1600" spc="-10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n</a:t>
            </a:r>
            <a:r>
              <a:rPr sz="16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e</a:t>
            </a:r>
            <a:r>
              <a:rPr sz="1600" spc="-10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w</a:t>
            </a:r>
            <a:r>
              <a:rPr sz="16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N</a:t>
            </a:r>
            <a:r>
              <a:rPr sz="1600" spc="-10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o</a:t>
            </a:r>
            <a:r>
              <a:rPr sz="16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d</a:t>
            </a:r>
            <a:r>
              <a:rPr sz="1600" spc="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e</a:t>
            </a:r>
            <a:r>
              <a:rPr sz="16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;</a:t>
            </a:r>
            <a:endParaRPr sz="1600">
              <a:latin typeface="Courier New" panose="02070309020205020404"/>
              <a:cs typeface="Courier New" panose="02070309020205020404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1434846" y="4280153"/>
            <a:ext cx="2890520" cy="12446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if (currIndex == 0)</a:t>
            </a:r>
            <a:r>
              <a:rPr sz="1600" spc="-1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{</a:t>
            </a:r>
            <a:endParaRPr sz="1600">
              <a:latin typeface="Courier New" panose="02070309020205020404"/>
              <a:cs typeface="Courier New" panose="02070309020205020404"/>
            </a:endParaRPr>
          </a:p>
          <a:p>
            <a:pPr marL="926465" marR="5080">
              <a:lnSpc>
                <a:spcPct val="100000"/>
              </a:lnSpc>
              <a:tabLst>
                <a:tab pos="2755900" algn="l"/>
              </a:tabLst>
            </a:pPr>
            <a:r>
              <a:rPr sz="16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newNod</a:t>
            </a:r>
            <a:r>
              <a:rPr sz="1600" spc="10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e</a:t>
            </a:r>
            <a:r>
              <a:rPr sz="16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-</a:t>
            </a:r>
            <a:r>
              <a:rPr sz="1600" spc="-10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&gt;</a:t>
            </a:r>
            <a:r>
              <a:rPr sz="16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n</a:t>
            </a:r>
            <a:r>
              <a:rPr sz="1600" spc="-10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e</a:t>
            </a:r>
            <a:r>
              <a:rPr sz="1600" spc="10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x</a:t>
            </a:r>
            <a:r>
              <a:rPr sz="16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t</a:t>
            </a:r>
            <a:r>
              <a:rPr sz="1600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	</a:t>
            </a:r>
            <a:r>
              <a:rPr sz="16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=  head</a:t>
            </a:r>
            <a:r>
              <a:rPr sz="1600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	</a:t>
            </a:r>
            <a:r>
              <a:rPr sz="16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=</a:t>
            </a:r>
            <a:endParaRPr sz="1600">
              <a:latin typeface="Courier New" panose="02070309020205020404"/>
              <a:cs typeface="Courier New" panose="02070309020205020404"/>
            </a:endParaRPr>
          </a:p>
          <a:p>
            <a:pPr marL="12700">
              <a:lnSpc>
                <a:spcPct val="100000"/>
              </a:lnSpc>
            </a:pPr>
            <a:r>
              <a:rPr sz="16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}</a:t>
            </a:r>
            <a:endParaRPr sz="1600">
              <a:latin typeface="Courier New" panose="02070309020205020404"/>
              <a:cs typeface="Courier New" panose="02070309020205020404"/>
            </a:endParaRPr>
          </a:p>
          <a:p>
            <a:pPr marL="12700">
              <a:lnSpc>
                <a:spcPct val="100000"/>
              </a:lnSpc>
            </a:pPr>
            <a:r>
              <a:rPr sz="16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else {</a:t>
            </a:r>
            <a:endParaRPr sz="1600">
              <a:latin typeface="Courier New" panose="02070309020205020404"/>
              <a:cs typeface="Courier New" panose="02070309020205020404"/>
            </a:endParaRPr>
          </a:p>
        </p:txBody>
      </p:sp>
      <p:grpSp>
        <p:nvGrpSpPr>
          <p:cNvPr id="14" name="object 14"/>
          <p:cNvGrpSpPr/>
          <p:nvPr/>
        </p:nvGrpSpPr>
        <p:grpSpPr>
          <a:xfrm>
            <a:off x="1127125" y="3717925"/>
            <a:ext cx="8032750" cy="1174750"/>
            <a:chOff x="1127125" y="3717925"/>
            <a:chExt cx="8032750" cy="1174750"/>
          </a:xfrm>
        </p:grpSpPr>
        <p:sp>
          <p:nvSpPr>
            <p:cNvPr id="15" name="object 15"/>
            <p:cNvSpPr/>
            <p:nvPr/>
          </p:nvSpPr>
          <p:spPr>
            <a:xfrm>
              <a:off x="1143000" y="3733800"/>
              <a:ext cx="6172200" cy="609600"/>
            </a:xfrm>
            <a:custGeom>
              <a:avLst/>
              <a:gdLst/>
              <a:ahLst/>
              <a:cxnLst/>
              <a:rect l="l" t="t" r="r" b="b"/>
              <a:pathLst>
                <a:path w="6172200" h="609600">
                  <a:moveTo>
                    <a:pt x="0" y="609600"/>
                  </a:moveTo>
                  <a:lnTo>
                    <a:pt x="6172200" y="609600"/>
                  </a:lnTo>
                  <a:lnTo>
                    <a:pt x="6172200" y="0"/>
                  </a:lnTo>
                  <a:lnTo>
                    <a:pt x="0" y="0"/>
                  </a:lnTo>
                  <a:lnTo>
                    <a:pt x="0" y="609600"/>
                  </a:lnTo>
                  <a:close/>
                </a:path>
              </a:pathLst>
            </a:custGeom>
            <a:ln w="31750">
              <a:solidFill>
                <a:srgbClr val="FFCC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6" name="object 16"/>
            <p:cNvSpPr/>
            <p:nvPr/>
          </p:nvSpPr>
          <p:spPr>
            <a:xfrm>
              <a:off x="6629400" y="4495800"/>
              <a:ext cx="2514600" cy="381000"/>
            </a:xfrm>
            <a:custGeom>
              <a:avLst/>
              <a:gdLst/>
              <a:ahLst/>
              <a:cxnLst/>
              <a:rect l="l" t="t" r="r" b="b"/>
              <a:pathLst>
                <a:path w="2514600" h="381000">
                  <a:moveTo>
                    <a:pt x="2514600" y="0"/>
                  </a:moveTo>
                  <a:lnTo>
                    <a:pt x="0" y="0"/>
                  </a:lnTo>
                  <a:lnTo>
                    <a:pt x="0" y="381000"/>
                  </a:lnTo>
                  <a:lnTo>
                    <a:pt x="2514600" y="381000"/>
                  </a:lnTo>
                  <a:lnTo>
                    <a:pt x="2514600" y="0"/>
                  </a:lnTo>
                  <a:close/>
                </a:path>
              </a:pathLst>
            </a:custGeom>
            <a:solidFill>
              <a:srgbClr val="D7D7EB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7" name="object 17"/>
            <p:cNvSpPr/>
            <p:nvPr/>
          </p:nvSpPr>
          <p:spPr>
            <a:xfrm>
              <a:off x="6629400" y="4495800"/>
              <a:ext cx="2514600" cy="381000"/>
            </a:xfrm>
            <a:custGeom>
              <a:avLst/>
              <a:gdLst/>
              <a:ahLst/>
              <a:cxnLst/>
              <a:rect l="l" t="t" r="r" b="b"/>
              <a:pathLst>
                <a:path w="2514600" h="381000">
                  <a:moveTo>
                    <a:pt x="0" y="381000"/>
                  </a:moveTo>
                  <a:lnTo>
                    <a:pt x="2514600" y="381000"/>
                  </a:lnTo>
                  <a:lnTo>
                    <a:pt x="2514600" y="0"/>
                  </a:lnTo>
                  <a:lnTo>
                    <a:pt x="0" y="0"/>
                  </a:lnTo>
                  <a:lnTo>
                    <a:pt x="0" y="381000"/>
                  </a:lnTo>
                  <a:close/>
                </a:path>
              </a:pathLst>
            </a:custGeom>
            <a:ln w="31750">
              <a:solidFill>
                <a:srgbClr val="7D9CE8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8" name="object 18"/>
            <p:cNvSpPr/>
            <p:nvPr/>
          </p:nvSpPr>
          <p:spPr>
            <a:xfrm>
              <a:off x="5835522" y="4048252"/>
              <a:ext cx="718185" cy="561975"/>
            </a:xfrm>
            <a:custGeom>
              <a:avLst/>
              <a:gdLst/>
              <a:ahLst/>
              <a:cxnLst/>
              <a:rect l="l" t="t" r="r" b="b"/>
              <a:pathLst>
                <a:path w="718184" h="561975">
                  <a:moveTo>
                    <a:pt x="657716" y="535443"/>
                  </a:moveTo>
                  <a:lnTo>
                    <a:pt x="647953" y="548005"/>
                  </a:lnTo>
                  <a:lnTo>
                    <a:pt x="717676" y="561848"/>
                  </a:lnTo>
                  <a:lnTo>
                    <a:pt x="709688" y="545211"/>
                  </a:lnTo>
                  <a:lnTo>
                    <a:pt x="670305" y="545211"/>
                  </a:lnTo>
                  <a:lnTo>
                    <a:pt x="657716" y="535443"/>
                  </a:lnTo>
                  <a:close/>
                </a:path>
                <a:path w="718184" h="561975">
                  <a:moveTo>
                    <a:pt x="677218" y="510352"/>
                  </a:moveTo>
                  <a:lnTo>
                    <a:pt x="657716" y="535443"/>
                  </a:lnTo>
                  <a:lnTo>
                    <a:pt x="670305" y="545211"/>
                  </a:lnTo>
                  <a:lnTo>
                    <a:pt x="689736" y="520065"/>
                  </a:lnTo>
                  <a:lnTo>
                    <a:pt x="677218" y="510352"/>
                  </a:lnTo>
                  <a:close/>
                </a:path>
                <a:path w="718184" h="561975">
                  <a:moveTo>
                    <a:pt x="686943" y="497840"/>
                  </a:moveTo>
                  <a:lnTo>
                    <a:pt x="677218" y="510352"/>
                  </a:lnTo>
                  <a:lnTo>
                    <a:pt x="689736" y="520065"/>
                  </a:lnTo>
                  <a:lnTo>
                    <a:pt x="670305" y="545211"/>
                  </a:lnTo>
                  <a:lnTo>
                    <a:pt x="709688" y="545211"/>
                  </a:lnTo>
                  <a:lnTo>
                    <a:pt x="686943" y="497840"/>
                  </a:lnTo>
                  <a:close/>
                </a:path>
                <a:path w="718184" h="561975">
                  <a:moveTo>
                    <a:pt x="19430" y="0"/>
                  </a:moveTo>
                  <a:lnTo>
                    <a:pt x="0" y="25146"/>
                  </a:lnTo>
                  <a:lnTo>
                    <a:pt x="657716" y="535443"/>
                  </a:lnTo>
                  <a:lnTo>
                    <a:pt x="677218" y="510352"/>
                  </a:lnTo>
                  <a:lnTo>
                    <a:pt x="19430" y="0"/>
                  </a:lnTo>
                  <a:close/>
                </a:path>
              </a:pathLst>
            </a:custGeom>
            <a:solidFill>
              <a:srgbClr val="7D9CE8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9" name="object 19"/>
          <p:cNvSpPr txBox="1"/>
          <p:nvPr/>
        </p:nvSpPr>
        <p:spPr>
          <a:xfrm>
            <a:off x="6709029" y="4522470"/>
            <a:ext cx="2270125" cy="330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b="1" dirty="0">
                <a:solidFill>
                  <a:srgbClr val="808080"/>
                </a:solidFill>
                <a:latin typeface="Arial" panose="020B0604020202020204"/>
                <a:cs typeface="Arial" panose="020B0604020202020204"/>
              </a:rPr>
              <a:t>Create a new</a:t>
            </a:r>
            <a:r>
              <a:rPr sz="2000" b="1" spc="-110" dirty="0">
                <a:solidFill>
                  <a:srgbClr val="808080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2000" b="1" dirty="0">
                <a:solidFill>
                  <a:srgbClr val="808080"/>
                </a:solidFill>
                <a:latin typeface="Arial" panose="020B0604020202020204"/>
                <a:cs typeface="Arial" panose="020B0604020202020204"/>
              </a:rPr>
              <a:t>node</a:t>
            </a:r>
            <a:endParaRPr sz="2000">
              <a:latin typeface="Arial" panose="020B0604020202020204"/>
              <a:cs typeface="Arial" panose="020B0604020202020204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532790" y="6517093"/>
            <a:ext cx="121920" cy="23050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650"/>
              </a:lnSpc>
            </a:pPr>
            <a:r>
              <a:rPr sz="16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}</a:t>
            </a:r>
            <a:endParaRPr sz="1600">
              <a:latin typeface="Courier New" panose="02070309020205020404"/>
              <a:cs typeface="Courier New" panose="02070309020205020404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2349245" y="5533554"/>
            <a:ext cx="1734820" cy="49910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750"/>
              </a:lnSpc>
            </a:pPr>
            <a:r>
              <a:rPr sz="16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newNode-&gt;next</a:t>
            </a:r>
            <a:endParaRPr sz="1600">
              <a:latin typeface="Courier New" panose="02070309020205020404"/>
              <a:cs typeface="Courier New" panose="02070309020205020404"/>
            </a:endParaRPr>
          </a:p>
          <a:p>
            <a:pPr marL="12700">
              <a:lnSpc>
                <a:spcPct val="100000"/>
              </a:lnSpc>
            </a:pPr>
            <a:r>
              <a:rPr sz="16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prevNode-&gt;next</a:t>
            </a:r>
            <a:endParaRPr sz="1600">
              <a:latin typeface="Courier New" panose="02070309020205020404"/>
              <a:cs typeface="Courier New" panose="02070309020205020404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4178300" y="5533554"/>
            <a:ext cx="147320" cy="49910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750"/>
              </a:lnSpc>
            </a:pPr>
            <a:r>
              <a:rPr sz="16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=</a:t>
            </a:r>
            <a:endParaRPr sz="1600">
              <a:latin typeface="Courier New" panose="02070309020205020404"/>
              <a:cs typeface="Courier New" panose="02070309020205020404"/>
            </a:endParaRPr>
          </a:p>
          <a:p>
            <a:pPr marL="12700">
              <a:lnSpc>
                <a:spcPct val="100000"/>
              </a:lnSpc>
            </a:pPr>
            <a:r>
              <a:rPr sz="16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=</a:t>
            </a:r>
            <a:endParaRPr sz="1600">
              <a:latin typeface="Courier New" panose="02070309020205020404"/>
              <a:cs typeface="Courier New" panose="02070309020205020404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5092953" y="5533554"/>
            <a:ext cx="1856739" cy="49910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750"/>
              </a:lnSpc>
            </a:pPr>
            <a:r>
              <a:rPr sz="16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prevNode-&gt;next;</a:t>
            </a:r>
            <a:endParaRPr sz="1600">
              <a:latin typeface="Courier New" panose="02070309020205020404"/>
              <a:cs typeface="Courier New" panose="02070309020205020404"/>
            </a:endParaRPr>
          </a:p>
          <a:p>
            <a:pPr marL="12700">
              <a:lnSpc>
                <a:spcPct val="100000"/>
              </a:lnSpc>
            </a:pPr>
            <a:r>
              <a:rPr sz="16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newNode;</a:t>
            </a:r>
            <a:endParaRPr sz="1600">
              <a:latin typeface="Courier New" panose="02070309020205020404"/>
              <a:cs typeface="Courier New" panose="02070309020205020404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1434846" y="6021234"/>
            <a:ext cx="1855470" cy="49910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750"/>
              </a:lnSpc>
            </a:pPr>
            <a:r>
              <a:rPr sz="16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}</a:t>
            </a:r>
            <a:endParaRPr sz="1600">
              <a:latin typeface="Courier New" panose="02070309020205020404"/>
              <a:cs typeface="Courier New" panose="02070309020205020404"/>
            </a:endParaRPr>
          </a:p>
          <a:p>
            <a:pPr marL="12700">
              <a:lnSpc>
                <a:spcPct val="100000"/>
              </a:lnSpc>
            </a:pPr>
            <a:r>
              <a:rPr sz="16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return</a:t>
            </a:r>
            <a:r>
              <a:rPr sz="1600" spc="-6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newNode;</a:t>
            </a:r>
            <a:endParaRPr sz="1600">
              <a:latin typeface="Courier New" panose="02070309020205020404"/>
              <a:cs typeface="Courier New" panose="02070309020205020404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8442197" y="6291877"/>
            <a:ext cx="165735" cy="16700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spc="-10" dirty="0">
                <a:latin typeface="Arial" panose="020B0604020202020204"/>
                <a:cs typeface="Arial" panose="020B0604020202020204"/>
              </a:rPr>
              <a:t>30</a:t>
            </a:r>
            <a:endParaRPr sz="1000">
              <a:latin typeface="Arial" panose="020B0604020202020204"/>
              <a:cs typeface="Arial" panose="020B0604020202020204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/>
          <p:nvPr/>
        </p:nvSpPr>
        <p:spPr>
          <a:xfrm>
            <a:off x="441325" y="1066736"/>
            <a:ext cx="8169275" cy="5515610"/>
          </a:xfrm>
          <a:custGeom>
            <a:avLst/>
            <a:gdLst/>
            <a:ahLst/>
            <a:cxnLst/>
            <a:rect l="l" t="t" r="r" b="b"/>
            <a:pathLst>
              <a:path w="8169275" h="5515609">
                <a:moveTo>
                  <a:pt x="0" y="5515038"/>
                </a:moveTo>
                <a:lnTo>
                  <a:pt x="8169275" y="5515038"/>
                </a:lnTo>
                <a:lnTo>
                  <a:pt x="8169275" y="0"/>
                </a:lnTo>
                <a:lnTo>
                  <a:pt x="0" y="0"/>
                </a:lnTo>
                <a:lnTo>
                  <a:pt x="0" y="5515038"/>
                </a:lnTo>
                <a:close/>
              </a:path>
            </a:pathLst>
          </a:custGeom>
          <a:solidFill>
            <a:srgbClr val="006FC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 txBox="1"/>
          <p:nvPr/>
        </p:nvSpPr>
        <p:spPr>
          <a:xfrm>
            <a:off x="520090" y="1109217"/>
            <a:ext cx="4178300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Node* List::InsertNode(</a:t>
            </a:r>
            <a:r>
              <a:rPr sz="1600" spc="-5" dirty="0">
                <a:solidFill>
                  <a:srgbClr val="FFFF00"/>
                </a:solidFill>
                <a:latin typeface="Courier New" panose="02070309020205020404"/>
                <a:cs typeface="Courier New" panose="02070309020205020404"/>
              </a:rPr>
              <a:t>double </a:t>
            </a:r>
            <a:r>
              <a:rPr sz="1600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x)</a:t>
            </a:r>
            <a:r>
              <a:rPr sz="1600" spc="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{</a:t>
            </a:r>
            <a:endParaRPr sz="1600">
              <a:latin typeface="Courier New" panose="02070309020205020404"/>
              <a:cs typeface="Courier New" panose="02070309020205020404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434846" y="1596974"/>
            <a:ext cx="1976755" cy="7569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algn="just">
              <a:lnSpc>
                <a:spcPct val="100000"/>
              </a:lnSpc>
              <a:spcBef>
                <a:spcPts val="95"/>
              </a:spcBef>
            </a:pPr>
            <a:r>
              <a:rPr sz="1600" spc="-5" dirty="0">
                <a:solidFill>
                  <a:srgbClr val="FFFF00"/>
                </a:solidFill>
                <a:latin typeface="Courier New" panose="02070309020205020404"/>
                <a:cs typeface="Courier New" panose="02070309020205020404"/>
              </a:rPr>
              <a:t>int </a:t>
            </a:r>
            <a:r>
              <a:rPr sz="16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currIndex =  Node* currNode</a:t>
            </a:r>
            <a:r>
              <a:rPr sz="1600" spc="-7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=  Node* prevNode</a:t>
            </a:r>
            <a:r>
              <a:rPr sz="1600" spc="-7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=</a:t>
            </a:r>
            <a:endParaRPr sz="1600">
              <a:latin typeface="Courier New" panose="02070309020205020404"/>
              <a:cs typeface="Courier New" panose="02070309020205020404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434846" y="2328798"/>
            <a:ext cx="2466975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spc="-5" dirty="0">
                <a:solidFill>
                  <a:srgbClr val="FFFF00"/>
                </a:solidFill>
                <a:latin typeface="Courier New" panose="02070309020205020404"/>
                <a:cs typeface="Courier New" panose="02070309020205020404"/>
              </a:rPr>
              <a:t>while </a:t>
            </a:r>
            <a:r>
              <a:rPr sz="16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(currNode &amp;&amp;</a:t>
            </a:r>
            <a:r>
              <a:rPr sz="1600" spc="-3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x</a:t>
            </a:r>
            <a:endParaRPr sz="1600">
              <a:latin typeface="Courier New" panose="02070309020205020404"/>
              <a:cs typeface="Courier New" panose="02070309020205020404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3997851" y="1596974"/>
            <a:ext cx="2348230" cy="10007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93040">
              <a:lnSpc>
                <a:spcPts val="1900"/>
              </a:lnSpc>
              <a:spcBef>
                <a:spcPts val="95"/>
              </a:spcBef>
            </a:pPr>
            <a:r>
              <a:rPr sz="16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0;</a:t>
            </a:r>
            <a:endParaRPr sz="1600">
              <a:latin typeface="Courier New" panose="02070309020205020404"/>
              <a:cs typeface="Courier New" panose="02070309020205020404"/>
            </a:endParaRPr>
          </a:p>
          <a:p>
            <a:pPr marL="193040" marR="1537335">
              <a:lnSpc>
                <a:spcPts val="1960"/>
              </a:lnSpc>
              <a:spcBef>
                <a:spcPts val="15"/>
              </a:spcBef>
            </a:pPr>
            <a:r>
              <a:rPr sz="16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head;  NULL;</a:t>
            </a:r>
            <a:endParaRPr sz="1600">
              <a:latin typeface="Courier New" panose="02070309020205020404"/>
              <a:cs typeface="Courier New" panose="02070309020205020404"/>
            </a:endParaRPr>
          </a:p>
          <a:p>
            <a:pPr marL="12700">
              <a:lnSpc>
                <a:spcPts val="1845"/>
              </a:lnSpc>
            </a:pPr>
            <a:r>
              <a:rPr sz="16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&gt; currNode-&gt;data)</a:t>
            </a:r>
            <a:r>
              <a:rPr sz="1600" spc="-1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{</a:t>
            </a:r>
            <a:endParaRPr sz="1600">
              <a:latin typeface="Courier New" panose="02070309020205020404"/>
              <a:cs typeface="Courier New" panose="02070309020205020404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434846" y="2568067"/>
            <a:ext cx="4118610" cy="1005205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26465" marR="5080">
              <a:lnSpc>
                <a:spcPct val="101000"/>
              </a:lnSpc>
              <a:spcBef>
                <a:spcPts val="75"/>
              </a:spcBef>
            </a:pPr>
            <a:r>
              <a:rPr sz="16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prevNode = currNode;  currNode = currNode-&gt;next;  currIndex++;</a:t>
            </a:r>
            <a:endParaRPr sz="1600">
              <a:latin typeface="Courier New" panose="02070309020205020404"/>
              <a:cs typeface="Courier New" panose="02070309020205020404"/>
            </a:endParaRPr>
          </a:p>
          <a:p>
            <a:pPr marL="12700">
              <a:lnSpc>
                <a:spcPct val="100000"/>
              </a:lnSpc>
            </a:pPr>
            <a:r>
              <a:rPr sz="16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}</a:t>
            </a:r>
            <a:endParaRPr sz="1600">
              <a:latin typeface="Courier New" panose="02070309020205020404"/>
              <a:cs typeface="Courier New" panose="02070309020205020404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5092953" y="3792092"/>
            <a:ext cx="635000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Node;</a:t>
            </a:r>
            <a:endParaRPr sz="1600">
              <a:latin typeface="Courier New" panose="02070309020205020404"/>
              <a:cs typeface="Courier New" panose="02070309020205020404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1434846" y="3792092"/>
            <a:ext cx="1976755" cy="5130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1841500" algn="l"/>
              </a:tabLst>
            </a:pPr>
            <a:r>
              <a:rPr sz="1600" spc="-10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N</a:t>
            </a:r>
            <a:r>
              <a:rPr sz="16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o</a:t>
            </a:r>
            <a:r>
              <a:rPr sz="1600" spc="-10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d</a:t>
            </a:r>
            <a:r>
              <a:rPr sz="16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e*</a:t>
            </a:r>
            <a:r>
              <a:rPr sz="1600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 </a:t>
            </a:r>
            <a:r>
              <a:rPr sz="1600" spc="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n</a:t>
            </a:r>
            <a:r>
              <a:rPr sz="1600" spc="-10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e</a:t>
            </a:r>
            <a:r>
              <a:rPr sz="16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w</a:t>
            </a:r>
            <a:r>
              <a:rPr sz="1600" spc="-10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N</a:t>
            </a:r>
            <a:r>
              <a:rPr sz="16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o</a:t>
            </a:r>
            <a:r>
              <a:rPr sz="1600" spc="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d</a:t>
            </a:r>
            <a:r>
              <a:rPr sz="16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e</a:t>
            </a:r>
            <a:r>
              <a:rPr sz="1600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	</a:t>
            </a:r>
            <a:r>
              <a:rPr sz="16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=</a:t>
            </a:r>
            <a:endParaRPr sz="1600">
              <a:latin typeface="Courier New" panose="02070309020205020404"/>
              <a:cs typeface="Courier New" panose="02070309020205020404"/>
            </a:endParaRPr>
          </a:p>
          <a:p>
            <a:pPr marL="12700">
              <a:lnSpc>
                <a:spcPct val="100000"/>
              </a:lnSpc>
              <a:tabLst>
                <a:tab pos="1841500" algn="l"/>
              </a:tabLst>
            </a:pPr>
            <a:r>
              <a:rPr sz="16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newNod</a:t>
            </a:r>
            <a:r>
              <a:rPr sz="1600" spc="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e</a:t>
            </a:r>
            <a:r>
              <a:rPr sz="16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-</a:t>
            </a:r>
            <a:r>
              <a:rPr sz="1600" spc="-10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&gt;da</a:t>
            </a:r>
            <a:r>
              <a:rPr sz="1600" spc="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t</a:t>
            </a:r>
            <a:r>
              <a:rPr sz="16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a</a:t>
            </a:r>
            <a:r>
              <a:rPr sz="1600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	</a:t>
            </a:r>
            <a:r>
              <a:rPr sz="16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=</a:t>
            </a:r>
            <a:endParaRPr sz="1600">
              <a:latin typeface="Courier New" panose="02070309020205020404"/>
              <a:cs typeface="Courier New" panose="02070309020205020404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4178300" y="3792092"/>
            <a:ext cx="391160" cy="5130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spc="-5" dirty="0">
                <a:solidFill>
                  <a:srgbClr val="FFFF00"/>
                </a:solidFill>
                <a:latin typeface="Courier New" panose="02070309020205020404"/>
                <a:cs typeface="Courier New" panose="02070309020205020404"/>
              </a:rPr>
              <a:t>new</a:t>
            </a:r>
            <a:endParaRPr sz="1600">
              <a:latin typeface="Courier New" panose="02070309020205020404"/>
              <a:cs typeface="Courier New" panose="02070309020205020404"/>
            </a:endParaRPr>
          </a:p>
          <a:p>
            <a:pPr marL="12700">
              <a:lnSpc>
                <a:spcPct val="100000"/>
              </a:lnSpc>
            </a:pPr>
            <a:r>
              <a:rPr sz="16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x;</a:t>
            </a:r>
            <a:endParaRPr sz="1600">
              <a:latin typeface="Courier New" panose="02070309020205020404"/>
              <a:cs typeface="Courier New" panose="02070309020205020404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5092953" y="4523994"/>
            <a:ext cx="1001394" cy="5130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5"/>
              </a:spcBef>
            </a:pPr>
            <a:r>
              <a:rPr sz="16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head;  </a:t>
            </a:r>
            <a:r>
              <a:rPr sz="1600" spc="-10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n</a:t>
            </a:r>
            <a:r>
              <a:rPr sz="16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e</a:t>
            </a:r>
            <a:r>
              <a:rPr sz="1600" spc="-10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w</a:t>
            </a:r>
            <a:r>
              <a:rPr sz="16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N</a:t>
            </a:r>
            <a:r>
              <a:rPr sz="1600" spc="-10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o</a:t>
            </a:r>
            <a:r>
              <a:rPr sz="16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d</a:t>
            </a:r>
            <a:r>
              <a:rPr sz="1600" spc="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e</a:t>
            </a:r>
            <a:r>
              <a:rPr sz="16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;</a:t>
            </a:r>
            <a:endParaRPr sz="1600">
              <a:latin typeface="Courier New" panose="02070309020205020404"/>
              <a:cs typeface="Courier New" panose="02070309020205020404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1434846" y="4280153"/>
            <a:ext cx="2890520" cy="10007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spc="-5" dirty="0">
                <a:solidFill>
                  <a:srgbClr val="FFFF00"/>
                </a:solidFill>
                <a:latin typeface="Courier New" panose="02070309020205020404"/>
                <a:cs typeface="Courier New" panose="02070309020205020404"/>
              </a:rPr>
              <a:t>if </a:t>
            </a:r>
            <a:r>
              <a:rPr sz="16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(currIndex == 0)</a:t>
            </a:r>
            <a:r>
              <a:rPr sz="1600" spc="-10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{</a:t>
            </a:r>
            <a:endParaRPr sz="1600">
              <a:latin typeface="Courier New" panose="02070309020205020404"/>
              <a:cs typeface="Courier New" panose="02070309020205020404"/>
            </a:endParaRPr>
          </a:p>
          <a:p>
            <a:pPr marL="926465" marR="5080">
              <a:lnSpc>
                <a:spcPct val="100000"/>
              </a:lnSpc>
              <a:tabLst>
                <a:tab pos="2755900" algn="l"/>
              </a:tabLst>
            </a:pPr>
            <a:r>
              <a:rPr sz="16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newNod</a:t>
            </a:r>
            <a:r>
              <a:rPr sz="1600" spc="10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e</a:t>
            </a:r>
            <a:r>
              <a:rPr sz="16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-</a:t>
            </a:r>
            <a:r>
              <a:rPr sz="1600" spc="-10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&gt;</a:t>
            </a:r>
            <a:r>
              <a:rPr sz="16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n</a:t>
            </a:r>
            <a:r>
              <a:rPr sz="1600" spc="-10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e</a:t>
            </a:r>
            <a:r>
              <a:rPr sz="1600" spc="10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x</a:t>
            </a:r>
            <a:r>
              <a:rPr sz="16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t</a:t>
            </a:r>
            <a:r>
              <a:rPr sz="1600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	</a:t>
            </a:r>
            <a:r>
              <a:rPr sz="16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=  head</a:t>
            </a:r>
            <a:r>
              <a:rPr sz="1600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	</a:t>
            </a:r>
            <a:r>
              <a:rPr sz="16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=</a:t>
            </a:r>
            <a:endParaRPr sz="1600">
              <a:latin typeface="Courier New" panose="02070309020205020404"/>
              <a:cs typeface="Courier New" panose="02070309020205020404"/>
            </a:endParaRPr>
          </a:p>
          <a:p>
            <a:pPr marL="12700">
              <a:lnSpc>
                <a:spcPct val="100000"/>
              </a:lnSpc>
            </a:pPr>
            <a:r>
              <a:rPr sz="16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}</a:t>
            </a:r>
            <a:endParaRPr sz="1600">
              <a:latin typeface="Courier New" panose="02070309020205020404"/>
              <a:cs typeface="Courier New" panose="02070309020205020404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1434846" y="5255463"/>
            <a:ext cx="756920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b="1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else</a:t>
            </a:r>
            <a:r>
              <a:rPr sz="1600" b="1" spc="-7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 </a:t>
            </a:r>
            <a:r>
              <a:rPr sz="1600" b="1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{</a:t>
            </a:r>
            <a:endParaRPr sz="1600">
              <a:latin typeface="Courier New" panose="02070309020205020404"/>
              <a:cs typeface="Courier New" panose="02070309020205020404"/>
            </a:endParaRPr>
          </a:p>
        </p:txBody>
      </p:sp>
      <p:grpSp>
        <p:nvGrpSpPr>
          <p:cNvPr id="15" name="object 15"/>
          <p:cNvGrpSpPr/>
          <p:nvPr/>
        </p:nvGrpSpPr>
        <p:grpSpPr>
          <a:xfrm>
            <a:off x="1127125" y="3924300"/>
            <a:ext cx="7806055" cy="1393825"/>
            <a:chOff x="1127125" y="3924300"/>
            <a:chExt cx="7806055" cy="1393825"/>
          </a:xfrm>
        </p:grpSpPr>
        <p:sp>
          <p:nvSpPr>
            <p:cNvPr id="16" name="object 16"/>
            <p:cNvSpPr/>
            <p:nvPr/>
          </p:nvSpPr>
          <p:spPr>
            <a:xfrm>
              <a:off x="1143000" y="4311650"/>
              <a:ext cx="6172200" cy="990600"/>
            </a:xfrm>
            <a:custGeom>
              <a:avLst/>
              <a:gdLst/>
              <a:ahLst/>
              <a:cxnLst/>
              <a:rect l="l" t="t" r="r" b="b"/>
              <a:pathLst>
                <a:path w="6172200" h="990600">
                  <a:moveTo>
                    <a:pt x="0" y="990600"/>
                  </a:moveTo>
                  <a:lnTo>
                    <a:pt x="6172200" y="990600"/>
                  </a:lnTo>
                  <a:lnTo>
                    <a:pt x="6172200" y="0"/>
                  </a:lnTo>
                  <a:lnTo>
                    <a:pt x="0" y="0"/>
                  </a:lnTo>
                  <a:lnTo>
                    <a:pt x="0" y="990600"/>
                  </a:lnTo>
                  <a:close/>
                </a:path>
              </a:pathLst>
            </a:custGeom>
            <a:ln w="31750">
              <a:solidFill>
                <a:srgbClr val="FFCC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7" name="object 17"/>
            <p:cNvSpPr/>
            <p:nvPr/>
          </p:nvSpPr>
          <p:spPr>
            <a:xfrm>
              <a:off x="5890514" y="3924300"/>
              <a:ext cx="215265" cy="562610"/>
            </a:xfrm>
            <a:custGeom>
              <a:avLst/>
              <a:gdLst/>
              <a:ahLst/>
              <a:cxnLst/>
              <a:rect l="l" t="t" r="r" b="b"/>
              <a:pathLst>
                <a:path w="215264" h="562610">
                  <a:moveTo>
                    <a:pt x="169873" y="54898"/>
                  </a:moveTo>
                  <a:lnTo>
                    <a:pt x="0" y="552069"/>
                  </a:lnTo>
                  <a:lnTo>
                    <a:pt x="30099" y="562356"/>
                  </a:lnTo>
                  <a:lnTo>
                    <a:pt x="199966" y="65205"/>
                  </a:lnTo>
                  <a:lnTo>
                    <a:pt x="169873" y="54898"/>
                  </a:lnTo>
                  <a:close/>
                </a:path>
                <a:path w="215264" h="562610">
                  <a:moveTo>
                    <a:pt x="210884" y="39877"/>
                  </a:moveTo>
                  <a:lnTo>
                    <a:pt x="175006" y="39877"/>
                  </a:lnTo>
                  <a:lnTo>
                    <a:pt x="205105" y="50164"/>
                  </a:lnTo>
                  <a:lnTo>
                    <a:pt x="199966" y="65205"/>
                  </a:lnTo>
                  <a:lnTo>
                    <a:pt x="215011" y="70357"/>
                  </a:lnTo>
                  <a:lnTo>
                    <a:pt x="210884" y="39877"/>
                  </a:lnTo>
                  <a:close/>
                </a:path>
                <a:path w="215264" h="562610">
                  <a:moveTo>
                    <a:pt x="175006" y="39877"/>
                  </a:moveTo>
                  <a:lnTo>
                    <a:pt x="169873" y="54898"/>
                  </a:lnTo>
                  <a:lnTo>
                    <a:pt x="199966" y="65205"/>
                  </a:lnTo>
                  <a:lnTo>
                    <a:pt x="205105" y="50164"/>
                  </a:lnTo>
                  <a:lnTo>
                    <a:pt x="175006" y="39877"/>
                  </a:lnTo>
                  <a:close/>
                </a:path>
                <a:path w="215264" h="562610">
                  <a:moveTo>
                    <a:pt x="205486" y="0"/>
                  </a:moveTo>
                  <a:lnTo>
                    <a:pt x="154939" y="49783"/>
                  </a:lnTo>
                  <a:lnTo>
                    <a:pt x="169873" y="54898"/>
                  </a:lnTo>
                  <a:lnTo>
                    <a:pt x="175006" y="39877"/>
                  </a:lnTo>
                  <a:lnTo>
                    <a:pt x="210884" y="39877"/>
                  </a:lnTo>
                  <a:lnTo>
                    <a:pt x="205486" y="0"/>
                  </a:lnTo>
                  <a:close/>
                </a:path>
              </a:pathLst>
            </a:custGeom>
            <a:solidFill>
              <a:srgbClr val="7D9CE8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8" name="object 18"/>
            <p:cNvSpPr/>
            <p:nvPr/>
          </p:nvSpPr>
          <p:spPr>
            <a:xfrm>
              <a:off x="8534400" y="4495800"/>
              <a:ext cx="384175" cy="384175"/>
            </a:xfrm>
            <a:custGeom>
              <a:avLst/>
              <a:gdLst/>
              <a:ahLst/>
              <a:cxnLst/>
              <a:rect l="l" t="t" r="r" b="b"/>
              <a:pathLst>
                <a:path w="384175" h="384175">
                  <a:moveTo>
                    <a:pt x="384175" y="0"/>
                  </a:moveTo>
                  <a:lnTo>
                    <a:pt x="0" y="0"/>
                  </a:lnTo>
                  <a:lnTo>
                    <a:pt x="0" y="384175"/>
                  </a:lnTo>
                  <a:lnTo>
                    <a:pt x="384175" y="384175"/>
                  </a:lnTo>
                  <a:lnTo>
                    <a:pt x="384175" y="0"/>
                  </a:lnTo>
                  <a:close/>
                </a:path>
              </a:pathLst>
            </a:custGeom>
            <a:solidFill>
              <a:srgbClr val="CCCC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9" name="object 19"/>
            <p:cNvSpPr/>
            <p:nvPr/>
          </p:nvSpPr>
          <p:spPr>
            <a:xfrm>
              <a:off x="8534400" y="4495800"/>
              <a:ext cx="384175" cy="384175"/>
            </a:xfrm>
            <a:custGeom>
              <a:avLst/>
              <a:gdLst/>
              <a:ahLst/>
              <a:cxnLst/>
              <a:rect l="l" t="t" r="r" b="b"/>
              <a:pathLst>
                <a:path w="384175" h="384175">
                  <a:moveTo>
                    <a:pt x="0" y="384175"/>
                  </a:moveTo>
                  <a:lnTo>
                    <a:pt x="384175" y="384175"/>
                  </a:lnTo>
                  <a:lnTo>
                    <a:pt x="384175" y="0"/>
                  </a:lnTo>
                  <a:lnTo>
                    <a:pt x="0" y="0"/>
                  </a:lnTo>
                  <a:lnTo>
                    <a:pt x="0" y="384175"/>
                  </a:lnTo>
                  <a:close/>
                </a:path>
              </a:pathLst>
            </a:custGeom>
            <a:ln w="285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0" name="object 20"/>
            <p:cNvSpPr/>
            <p:nvPr/>
          </p:nvSpPr>
          <p:spPr>
            <a:xfrm>
              <a:off x="8153400" y="4502150"/>
              <a:ext cx="381000" cy="381000"/>
            </a:xfrm>
            <a:custGeom>
              <a:avLst/>
              <a:gdLst/>
              <a:ahLst/>
              <a:cxnLst/>
              <a:rect l="l" t="t" r="r" b="b"/>
              <a:pathLst>
                <a:path w="381000" h="381000">
                  <a:moveTo>
                    <a:pt x="381000" y="0"/>
                  </a:moveTo>
                  <a:lnTo>
                    <a:pt x="0" y="0"/>
                  </a:lnTo>
                  <a:lnTo>
                    <a:pt x="0" y="381000"/>
                  </a:lnTo>
                  <a:lnTo>
                    <a:pt x="381000" y="381000"/>
                  </a:lnTo>
                  <a:lnTo>
                    <a:pt x="381000" y="0"/>
                  </a:lnTo>
                  <a:close/>
                </a:path>
              </a:pathLst>
            </a:custGeom>
            <a:solidFill>
              <a:srgbClr val="D7D7EB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1" name="object 21"/>
            <p:cNvSpPr/>
            <p:nvPr/>
          </p:nvSpPr>
          <p:spPr>
            <a:xfrm>
              <a:off x="8153400" y="4502150"/>
              <a:ext cx="381000" cy="381000"/>
            </a:xfrm>
            <a:custGeom>
              <a:avLst/>
              <a:gdLst/>
              <a:ahLst/>
              <a:cxnLst/>
              <a:rect l="l" t="t" r="r" b="b"/>
              <a:pathLst>
                <a:path w="381000" h="381000">
                  <a:moveTo>
                    <a:pt x="0" y="381000"/>
                  </a:moveTo>
                  <a:lnTo>
                    <a:pt x="381000" y="381000"/>
                  </a:lnTo>
                  <a:lnTo>
                    <a:pt x="381000" y="0"/>
                  </a:lnTo>
                  <a:lnTo>
                    <a:pt x="0" y="0"/>
                  </a:lnTo>
                  <a:lnTo>
                    <a:pt x="0" y="381000"/>
                  </a:lnTo>
                  <a:close/>
                </a:path>
              </a:pathLst>
            </a:custGeom>
            <a:ln w="285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22" name="object 22"/>
          <p:cNvSpPr txBox="1"/>
          <p:nvPr/>
        </p:nvSpPr>
        <p:spPr>
          <a:xfrm>
            <a:off x="6172200" y="3810000"/>
            <a:ext cx="2971800" cy="381000"/>
          </a:xfrm>
          <a:prstGeom prst="rect">
            <a:avLst/>
          </a:prstGeom>
          <a:solidFill>
            <a:srgbClr val="D7D7EB"/>
          </a:solidFill>
          <a:ln w="31750">
            <a:solidFill>
              <a:srgbClr val="7D9CE8"/>
            </a:solidFill>
          </a:ln>
        </p:spPr>
        <p:txBody>
          <a:bodyPr vert="horz" wrap="square" lIns="0" tIns="39370" rIns="0" bIns="0" rtlCol="0">
            <a:spAutoFit/>
          </a:bodyPr>
          <a:lstStyle/>
          <a:p>
            <a:pPr marL="92075">
              <a:lnSpc>
                <a:spcPct val="100000"/>
              </a:lnSpc>
              <a:spcBef>
                <a:spcPts val="310"/>
              </a:spcBef>
            </a:pPr>
            <a:r>
              <a:rPr sz="2000" b="1" dirty="0">
                <a:solidFill>
                  <a:srgbClr val="808080"/>
                </a:solidFill>
                <a:latin typeface="Arial" panose="020B0604020202020204"/>
                <a:cs typeface="Arial" panose="020B0604020202020204"/>
              </a:rPr>
              <a:t>Insert as first</a:t>
            </a:r>
            <a:r>
              <a:rPr sz="2000" b="1" spc="-100" dirty="0">
                <a:solidFill>
                  <a:srgbClr val="808080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2000" b="1" dirty="0">
                <a:solidFill>
                  <a:srgbClr val="808080"/>
                </a:solidFill>
                <a:latin typeface="Arial" panose="020B0604020202020204"/>
                <a:cs typeface="Arial" panose="020B0604020202020204"/>
              </a:rPr>
              <a:t>element</a:t>
            </a:r>
            <a:endParaRPr sz="2000">
              <a:latin typeface="Arial" panose="020B0604020202020204"/>
              <a:cs typeface="Arial" panose="020B0604020202020204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7484744" y="4218888"/>
            <a:ext cx="421640" cy="24002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spc="-5" dirty="0">
                <a:solidFill>
                  <a:srgbClr val="D7D7EB"/>
                </a:solidFill>
                <a:latin typeface="Arial" panose="020B0604020202020204"/>
                <a:cs typeface="Arial" panose="020B0604020202020204"/>
              </a:rPr>
              <a:t>head</a:t>
            </a:r>
            <a:endParaRPr sz="1400">
              <a:latin typeface="Arial" panose="020B0604020202020204"/>
              <a:cs typeface="Arial" panose="020B0604020202020204"/>
            </a:endParaRPr>
          </a:p>
        </p:txBody>
      </p:sp>
      <p:sp>
        <p:nvSpPr>
          <p:cNvPr id="24" name="object 24"/>
          <p:cNvSpPr/>
          <p:nvPr/>
        </p:nvSpPr>
        <p:spPr>
          <a:xfrm>
            <a:off x="8262873" y="4876800"/>
            <a:ext cx="85725" cy="500380"/>
          </a:xfrm>
          <a:custGeom>
            <a:avLst/>
            <a:gdLst/>
            <a:ahLst/>
            <a:cxnLst/>
            <a:rect l="l" t="t" r="r" b="b"/>
            <a:pathLst>
              <a:path w="85725" h="500379">
                <a:moveTo>
                  <a:pt x="28575" y="417297"/>
                </a:moveTo>
                <a:lnTo>
                  <a:pt x="26253" y="417766"/>
                </a:lnTo>
                <a:lnTo>
                  <a:pt x="12604" y="426942"/>
                </a:lnTo>
                <a:lnTo>
                  <a:pt x="3385" y="440547"/>
                </a:lnTo>
                <a:lnTo>
                  <a:pt x="0" y="457200"/>
                </a:lnTo>
                <a:lnTo>
                  <a:pt x="3385" y="473872"/>
                </a:lnTo>
                <a:lnTo>
                  <a:pt x="12604" y="487521"/>
                </a:lnTo>
                <a:lnTo>
                  <a:pt x="26253" y="496740"/>
                </a:lnTo>
                <a:lnTo>
                  <a:pt x="42925" y="500125"/>
                </a:lnTo>
                <a:lnTo>
                  <a:pt x="59578" y="496740"/>
                </a:lnTo>
                <a:lnTo>
                  <a:pt x="73183" y="487521"/>
                </a:lnTo>
                <a:lnTo>
                  <a:pt x="82359" y="473872"/>
                </a:lnTo>
                <a:lnTo>
                  <a:pt x="85725" y="457200"/>
                </a:lnTo>
                <a:lnTo>
                  <a:pt x="28575" y="457200"/>
                </a:lnTo>
                <a:lnTo>
                  <a:pt x="28575" y="417297"/>
                </a:lnTo>
                <a:close/>
              </a:path>
              <a:path w="85725" h="500379">
                <a:moveTo>
                  <a:pt x="42925" y="414400"/>
                </a:moveTo>
                <a:lnTo>
                  <a:pt x="28685" y="417275"/>
                </a:lnTo>
                <a:lnTo>
                  <a:pt x="28575" y="457200"/>
                </a:lnTo>
                <a:lnTo>
                  <a:pt x="57150" y="457200"/>
                </a:lnTo>
                <a:lnTo>
                  <a:pt x="57150" y="417275"/>
                </a:lnTo>
                <a:lnTo>
                  <a:pt x="42925" y="414400"/>
                </a:lnTo>
                <a:close/>
              </a:path>
              <a:path w="85725" h="500379">
                <a:moveTo>
                  <a:pt x="57150" y="417275"/>
                </a:moveTo>
                <a:lnTo>
                  <a:pt x="57150" y="457200"/>
                </a:lnTo>
                <a:lnTo>
                  <a:pt x="85725" y="457200"/>
                </a:lnTo>
                <a:lnTo>
                  <a:pt x="82359" y="440547"/>
                </a:lnTo>
                <a:lnTo>
                  <a:pt x="73183" y="426942"/>
                </a:lnTo>
                <a:lnTo>
                  <a:pt x="59578" y="417766"/>
                </a:lnTo>
                <a:lnTo>
                  <a:pt x="57150" y="417275"/>
                </a:lnTo>
                <a:close/>
              </a:path>
              <a:path w="85725" h="500379">
                <a:moveTo>
                  <a:pt x="57150" y="71374"/>
                </a:moveTo>
                <a:lnTo>
                  <a:pt x="28575" y="71374"/>
                </a:lnTo>
                <a:lnTo>
                  <a:pt x="28575" y="417297"/>
                </a:lnTo>
                <a:lnTo>
                  <a:pt x="42925" y="414400"/>
                </a:lnTo>
                <a:lnTo>
                  <a:pt x="57150" y="414400"/>
                </a:lnTo>
                <a:lnTo>
                  <a:pt x="57150" y="71374"/>
                </a:lnTo>
                <a:close/>
              </a:path>
              <a:path w="85725" h="500379">
                <a:moveTo>
                  <a:pt x="57150" y="414400"/>
                </a:moveTo>
                <a:lnTo>
                  <a:pt x="42925" y="414400"/>
                </a:lnTo>
                <a:lnTo>
                  <a:pt x="57150" y="417275"/>
                </a:lnTo>
                <a:lnTo>
                  <a:pt x="57150" y="414400"/>
                </a:lnTo>
                <a:close/>
              </a:path>
              <a:path w="85725" h="500379">
                <a:moveTo>
                  <a:pt x="42925" y="0"/>
                </a:moveTo>
                <a:lnTo>
                  <a:pt x="0" y="85725"/>
                </a:lnTo>
                <a:lnTo>
                  <a:pt x="28575" y="85725"/>
                </a:lnTo>
                <a:lnTo>
                  <a:pt x="28575" y="71374"/>
                </a:lnTo>
                <a:lnTo>
                  <a:pt x="78560" y="71374"/>
                </a:lnTo>
                <a:lnTo>
                  <a:pt x="42925" y="0"/>
                </a:lnTo>
                <a:close/>
              </a:path>
              <a:path w="85725" h="500379">
                <a:moveTo>
                  <a:pt x="78560" y="71374"/>
                </a:moveTo>
                <a:lnTo>
                  <a:pt x="57150" y="71374"/>
                </a:lnTo>
                <a:lnTo>
                  <a:pt x="57150" y="85725"/>
                </a:lnTo>
                <a:lnTo>
                  <a:pt x="85725" y="85725"/>
                </a:lnTo>
                <a:lnTo>
                  <a:pt x="78560" y="71374"/>
                </a:lnTo>
                <a:close/>
              </a:path>
            </a:pathLst>
          </a:custGeom>
          <a:solidFill>
            <a:srgbClr val="669999"/>
          </a:solidFill>
        </p:spPr>
        <p:txBody>
          <a:bodyPr wrap="square" lIns="0" tIns="0" rIns="0" bIns="0" rtlCol="0"/>
          <a:lstStyle/>
          <a:p/>
        </p:txBody>
      </p:sp>
      <p:grpSp>
        <p:nvGrpSpPr>
          <p:cNvPr id="25" name="object 25"/>
          <p:cNvGrpSpPr/>
          <p:nvPr/>
        </p:nvGrpSpPr>
        <p:grpSpPr>
          <a:xfrm>
            <a:off x="7543800" y="4502150"/>
            <a:ext cx="1581531" cy="1031875"/>
            <a:chOff x="7543800" y="4502150"/>
            <a:chExt cx="1581531" cy="1031875"/>
          </a:xfrm>
        </p:grpSpPr>
        <p:sp>
          <p:nvSpPr>
            <p:cNvPr id="26" name="object 26"/>
            <p:cNvSpPr/>
            <p:nvPr/>
          </p:nvSpPr>
          <p:spPr>
            <a:xfrm>
              <a:off x="7543800" y="4502150"/>
              <a:ext cx="384175" cy="384175"/>
            </a:xfrm>
            <a:custGeom>
              <a:avLst/>
              <a:gdLst/>
              <a:ahLst/>
              <a:cxnLst/>
              <a:rect l="l" t="t" r="r" b="b"/>
              <a:pathLst>
                <a:path w="384175" h="384175">
                  <a:moveTo>
                    <a:pt x="384175" y="0"/>
                  </a:moveTo>
                  <a:lnTo>
                    <a:pt x="0" y="0"/>
                  </a:lnTo>
                  <a:lnTo>
                    <a:pt x="0" y="384175"/>
                  </a:lnTo>
                  <a:lnTo>
                    <a:pt x="384175" y="384175"/>
                  </a:lnTo>
                  <a:lnTo>
                    <a:pt x="384175" y="0"/>
                  </a:lnTo>
                  <a:close/>
                </a:path>
              </a:pathLst>
            </a:custGeom>
            <a:solidFill>
              <a:srgbClr val="CCCC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7" name="object 27"/>
            <p:cNvSpPr/>
            <p:nvPr/>
          </p:nvSpPr>
          <p:spPr>
            <a:xfrm>
              <a:off x="7543800" y="4502150"/>
              <a:ext cx="384175" cy="384175"/>
            </a:xfrm>
            <a:custGeom>
              <a:avLst/>
              <a:gdLst/>
              <a:ahLst/>
              <a:cxnLst/>
              <a:rect l="l" t="t" r="r" b="b"/>
              <a:pathLst>
                <a:path w="384175" h="384175">
                  <a:moveTo>
                    <a:pt x="0" y="384175"/>
                  </a:moveTo>
                  <a:lnTo>
                    <a:pt x="384175" y="384175"/>
                  </a:lnTo>
                  <a:lnTo>
                    <a:pt x="384175" y="0"/>
                  </a:lnTo>
                  <a:lnTo>
                    <a:pt x="0" y="0"/>
                  </a:lnTo>
                  <a:lnTo>
                    <a:pt x="0" y="384175"/>
                  </a:lnTo>
                  <a:close/>
                </a:path>
              </a:pathLst>
            </a:custGeom>
            <a:ln w="285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8" name="object 28"/>
            <p:cNvSpPr/>
            <p:nvPr/>
          </p:nvSpPr>
          <p:spPr>
            <a:xfrm>
              <a:off x="7710551" y="4645660"/>
              <a:ext cx="414655" cy="93345"/>
            </a:xfrm>
            <a:custGeom>
              <a:avLst/>
              <a:gdLst/>
              <a:ahLst/>
              <a:cxnLst/>
              <a:rect l="l" t="t" r="r" b="b"/>
              <a:pathLst>
                <a:path w="414654" h="93345">
                  <a:moveTo>
                    <a:pt x="41655" y="7365"/>
                  </a:moveTo>
                  <a:lnTo>
                    <a:pt x="25092" y="11106"/>
                  </a:lnTo>
                  <a:lnTo>
                    <a:pt x="11731" y="20621"/>
                  </a:lnTo>
                  <a:lnTo>
                    <a:pt x="2919" y="34494"/>
                  </a:lnTo>
                  <a:lnTo>
                    <a:pt x="0" y="51307"/>
                  </a:lnTo>
                  <a:lnTo>
                    <a:pt x="3740" y="67871"/>
                  </a:lnTo>
                  <a:lnTo>
                    <a:pt x="13255" y="81232"/>
                  </a:lnTo>
                  <a:lnTo>
                    <a:pt x="27128" y="90044"/>
                  </a:lnTo>
                  <a:lnTo>
                    <a:pt x="43942" y="92963"/>
                  </a:lnTo>
                  <a:lnTo>
                    <a:pt x="60505" y="89223"/>
                  </a:lnTo>
                  <a:lnTo>
                    <a:pt x="73866" y="79708"/>
                  </a:lnTo>
                  <a:lnTo>
                    <a:pt x="82678" y="65835"/>
                  </a:lnTo>
                  <a:lnTo>
                    <a:pt x="82886" y="64642"/>
                  </a:lnTo>
                  <a:lnTo>
                    <a:pt x="35305" y="64642"/>
                  </a:lnTo>
                  <a:lnTo>
                    <a:pt x="28701" y="58419"/>
                  </a:lnTo>
                  <a:lnTo>
                    <a:pt x="28575" y="50545"/>
                  </a:lnTo>
                  <a:lnTo>
                    <a:pt x="28321" y="42671"/>
                  </a:lnTo>
                  <a:lnTo>
                    <a:pt x="34544" y="36067"/>
                  </a:lnTo>
                  <a:lnTo>
                    <a:pt x="42418" y="35940"/>
                  </a:lnTo>
                  <a:lnTo>
                    <a:pt x="50292" y="35687"/>
                  </a:lnTo>
                  <a:lnTo>
                    <a:pt x="82586" y="35687"/>
                  </a:lnTo>
                  <a:lnTo>
                    <a:pt x="81857" y="32458"/>
                  </a:lnTo>
                  <a:lnTo>
                    <a:pt x="72342" y="19097"/>
                  </a:lnTo>
                  <a:lnTo>
                    <a:pt x="58469" y="10285"/>
                  </a:lnTo>
                  <a:lnTo>
                    <a:pt x="41655" y="7365"/>
                  </a:lnTo>
                  <a:close/>
                </a:path>
                <a:path w="414654" h="93345">
                  <a:moveTo>
                    <a:pt x="50292" y="35687"/>
                  </a:moveTo>
                  <a:lnTo>
                    <a:pt x="42418" y="35940"/>
                  </a:lnTo>
                  <a:lnTo>
                    <a:pt x="34544" y="36067"/>
                  </a:lnTo>
                  <a:lnTo>
                    <a:pt x="28321" y="42671"/>
                  </a:lnTo>
                  <a:lnTo>
                    <a:pt x="28575" y="50545"/>
                  </a:lnTo>
                  <a:lnTo>
                    <a:pt x="28701" y="58419"/>
                  </a:lnTo>
                  <a:lnTo>
                    <a:pt x="35305" y="64642"/>
                  </a:lnTo>
                  <a:lnTo>
                    <a:pt x="43179" y="64388"/>
                  </a:lnTo>
                  <a:lnTo>
                    <a:pt x="51053" y="64262"/>
                  </a:lnTo>
                  <a:lnTo>
                    <a:pt x="57276" y="57657"/>
                  </a:lnTo>
                  <a:lnTo>
                    <a:pt x="57150" y="49783"/>
                  </a:lnTo>
                  <a:lnTo>
                    <a:pt x="56896" y="41909"/>
                  </a:lnTo>
                  <a:lnTo>
                    <a:pt x="50292" y="35687"/>
                  </a:lnTo>
                  <a:close/>
                </a:path>
                <a:path w="414654" h="93345">
                  <a:moveTo>
                    <a:pt x="82586" y="35687"/>
                  </a:moveTo>
                  <a:lnTo>
                    <a:pt x="50292" y="35687"/>
                  </a:lnTo>
                  <a:lnTo>
                    <a:pt x="56896" y="41909"/>
                  </a:lnTo>
                  <a:lnTo>
                    <a:pt x="57150" y="49783"/>
                  </a:lnTo>
                  <a:lnTo>
                    <a:pt x="57276" y="57657"/>
                  </a:lnTo>
                  <a:lnTo>
                    <a:pt x="51053" y="64262"/>
                  </a:lnTo>
                  <a:lnTo>
                    <a:pt x="43179" y="64388"/>
                  </a:lnTo>
                  <a:lnTo>
                    <a:pt x="35305" y="64642"/>
                  </a:lnTo>
                  <a:lnTo>
                    <a:pt x="82886" y="64642"/>
                  </a:lnTo>
                  <a:lnTo>
                    <a:pt x="85598" y="49021"/>
                  </a:lnTo>
                  <a:lnTo>
                    <a:pt x="82586" y="35687"/>
                  </a:lnTo>
                  <a:close/>
                </a:path>
                <a:path w="414654" h="93345">
                  <a:moveTo>
                    <a:pt x="107442" y="34162"/>
                  </a:moveTo>
                  <a:lnTo>
                    <a:pt x="91694" y="34670"/>
                  </a:lnTo>
                  <a:lnTo>
                    <a:pt x="85471" y="41147"/>
                  </a:lnTo>
                  <a:lnTo>
                    <a:pt x="85725" y="49021"/>
                  </a:lnTo>
                  <a:lnTo>
                    <a:pt x="85851" y="56895"/>
                  </a:lnTo>
                  <a:lnTo>
                    <a:pt x="92455" y="63245"/>
                  </a:lnTo>
                  <a:lnTo>
                    <a:pt x="108203" y="62737"/>
                  </a:lnTo>
                  <a:lnTo>
                    <a:pt x="114426" y="56260"/>
                  </a:lnTo>
                  <a:lnTo>
                    <a:pt x="114300" y="48387"/>
                  </a:lnTo>
                  <a:lnTo>
                    <a:pt x="114046" y="40385"/>
                  </a:lnTo>
                  <a:lnTo>
                    <a:pt x="107442" y="34162"/>
                  </a:lnTo>
                  <a:close/>
                </a:path>
                <a:path w="414654" h="93345">
                  <a:moveTo>
                    <a:pt x="164719" y="32765"/>
                  </a:moveTo>
                  <a:lnTo>
                    <a:pt x="156718" y="32892"/>
                  </a:lnTo>
                  <a:lnTo>
                    <a:pt x="148844" y="33146"/>
                  </a:lnTo>
                  <a:lnTo>
                    <a:pt x="142621" y="39750"/>
                  </a:lnTo>
                  <a:lnTo>
                    <a:pt x="142875" y="47625"/>
                  </a:lnTo>
                  <a:lnTo>
                    <a:pt x="143001" y="55498"/>
                  </a:lnTo>
                  <a:lnTo>
                    <a:pt x="149605" y="61721"/>
                  </a:lnTo>
                  <a:lnTo>
                    <a:pt x="157479" y="61467"/>
                  </a:lnTo>
                  <a:lnTo>
                    <a:pt x="165353" y="61340"/>
                  </a:lnTo>
                  <a:lnTo>
                    <a:pt x="171576" y="54737"/>
                  </a:lnTo>
                  <a:lnTo>
                    <a:pt x="171450" y="46862"/>
                  </a:lnTo>
                  <a:lnTo>
                    <a:pt x="171196" y="38988"/>
                  </a:lnTo>
                  <a:lnTo>
                    <a:pt x="164719" y="32765"/>
                  </a:lnTo>
                  <a:close/>
                </a:path>
                <a:path w="414654" h="93345">
                  <a:moveTo>
                    <a:pt x="221869" y="31241"/>
                  </a:moveTo>
                  <a:lnTo>
                    <a:pt x="205994" y="31750"/>
                  </a:lnTo>
                  <a:lnTo>
                    <a:pt x="199771" y="38226"/>
                  </a:lnTo>
                  <a:lnTo>
                    <a:pt x="200025" y="46100"/>
                  </a:lnTo>
                  <a:lnTo>
                    <a:pt x="200151" y="53975"/>
                  </a:lnTo>
                  <a:lnTo>
                    <a:pt x="206755" y="60197"/>
                  </a:lnTo>
                  <a:lnTo>
                    <a:pt x="214629" y="60070"/>
                  </a:lnTo>
                  <a:lnTo>
                    <a:pt x="222503" y="59816"/>
                  </a:lnTo>
                  <a:lnTo>
                    <a:pt x="228726" y="53339"/>
                  </a:lnTo>
                  <a:lnTo>
                    <a:pt x="228600" y="45338"/>
                  </a:lnTo>
                  <a:lnTo>
                    <a:pt x="228346" y="37464"/>
                  </a:lnTo>
                  <a:lnTo>
                    <a:pt x="221869" y="31241"/>
                  </a:lnTo>
                  <a:close/>
                </a:path>
                <a:path w="414654" h="93345">
                  <a:moveTo>
                    <a:pt x="279019" y="29844"/>
                  </a:moveTo>
                  <a:lnTo>
                    <a:pt x="271145" y="29971"/>
                  </a:lnTo>
                  <a:lnTo>
                    <a:pt x="263144" y="30225"/>
                  </a:lnTo>
                  <a:lnTo>
                    <a:pt x="256921" y="36829"/>
                  </a:lnTo>
                  <a:lnTo>
                    <a:pt x="257175" y="44703"/>
                  </a:lnTo>
                  <a:lnTo>
                    <a:pt x="257301" y="52577"/>
                  </a:lnTo>
                  <a:lnTo>
                    <a:pt x="263905" y="58800"/>
                  </a:lnTo>
                  <a:lnTo>
                    <a:pt x="271779" y="58546"/>
                  </a:lnTo>
                  <a:lnTo>
                    <a:pt x="279653" y="58419"/>
                  </a:lnTo>
                  <a:lnTo>
                    <a:pt x="286003" y="51815"/>
                  </a:lnTo>
                  <a:lnTo>
                    <a:pt x="285496" y="36067"/>
                  </a:lnTo>
                  <a:lnTo>
                    <a:pt x="279019" y="29844"/>
                  </a:lnTo>
                  <a:close/>
                </a:path>
                <a:path w="414654" h="93345">
                  <a:moveTo>
                    <a:pt x="387980" y="28320"/>
                  </a:moveTo>
                  <a:lnTo>
                    <a:pt x="336169" y="28320"/>
                  </a:lnTo>
                  <a:lnTo>
                    <a:pt x="342646" y="34543"/>
                  </a:lnTo>
                  <a:lnTo>
                    <a:pt x="343153" y="50418"/>
                  </a:lnTo>
                  <a:lnTo>
                    <a:pt x="336930" y="56895"/>
                  </a:lnTo>
                  <a:lnTo>
                    <a:pt x="328972" y="57148"/>
                  </a:lnTo>
                  <a:lnTo>
                    <a:pt x="329692" y="85725"/>
                  </a:lnTo>
                  <a:lnTo>
                    <a:pt x="414274" y="40639"/>
                  </a:lnTo>
                  <a:lnTo>
                    <a:pt x="387980" y="28320"/>
                  </a:lnTo>
                  <a:close/>
                </a:path>
                <a:path w="414654" h="93345">
                  <a:moveTo>
                    <a:pt x="328252" y="28575"/>
                  </a:moveTo>
                  <a:lnTo>
                    <a:pt x="320294" y="28701"/>
                  </a:lnTo>
                  <a:lnTo>
                    <a:pt x="314071" y="35306"/>
                  </a:lnTo>
                  <a:lnTo>
                    <a:pt x="314325" y="43179"/>
                  </a:lnTo>
                  <a:lnTo>
                    <a:pt x="314451" y="51053"/>
                  </a:lnTo>
                  <a:lnTo>
                    <a:pt x="321055" y="57276"/>
                  </a:lnTo>
                  <a:lnTo>
                    <a:pt x="328929" y="57150"/>
                  </a:lnTo>
                  <a:lnTo>
                    <a:pt x="328965" y="56895"/>
                  </a:lnTo>
                  <a:lnTo>
                    <a:pt x="328252" y="28575"/>
                  </a:lnTo>
                  <a:close/>
                </a:path>
                <a:path w="414654" h="93345">
                  <a:moveTo>
                    <a:pt x="336169" y="28320"/>
                  </a:moveTo>
                  <a:lnTo>
                    <a:pt x="328295" y="28575"/>
                  </a:lnTo>
                  <a:lnTo>
                    <a:pt x="328972" y="57148"/>
                  </a:lnTo>
                  <a:lnTo>
                    <a:pt x="336930" y="56895"/>
                  </a:lnTo>
                  <a:lnTo>
                    <a:pt x="343153" y="50418"/>
                  </a:lnTo>
                  <a:lnTo>
                    <a:pt x="342646" y="34543"/>
                  </a:lnTo>
                  <a:lnTo>
                    <a:pt x="336169" y="28320"/>
                  </a:lnTo>
                  <a:close/>
                </a:path>
                <a:path w="414654" h="93345">
                  <a:moveTo>
                    <a:pt x="327532" y="0"/>
                  </a:moveTo>
                  <a:lnTo>
                    <a:pt x="328252" y="28575"/>
                  </a:lnTo>
                  <a:lnTo>
                    <a:pt x="336169" y="28320"/>
                  </a:lnTo>
                  <a:lnTo>
                    <a:pt x="387980" y="28320"/>
                  </a:lnTo>
                  <a:lnTo>
                    <a:pt x="327532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9" name="object 29"/>
            <p:cNvSpPr/>
            <p:nvPr/>
          </p:nvSpPr>
          <p:spPr>
            <a:xfrm>
              <a:off x="8086725" y="5146675"/>
              <a:ext cx="384175" cy="384175"/>
            </a:xfrm>
            <a:custGeom>
              <a:avLst/>
              <a:gdLst/>
              <a:ahLst/>
              <a:cxnLst/>
              <a:rect l="l" t="t" r="r" b="b"/>
              <a:pathLst>
                <a:path w="384175" h="384175">
                  <a:moveTo>
                    <a:pt x="384175" y="0"/>
                  </a:moveTo>
                  <a:lnTo>
                    <a:pt x="0" y="0"/>
                  </a:lnTo>
                  <a:lnTo>
                    <a:pt x="0" y="384175"/>
                  </a:lnTo>
                  <a:lnTo>
                    <a:pt x="384175" y="384175"/>
                  </a:lnTo>
                  <a:lnTo>
                    <a:pt x="384175" y="0"/>
                  </a:lnTo>
                  <a:close/>
                </a:path>
              </a:pathLst>
            </a:custGeom>
            <a:solidFill>
              <a:srgbClr val="CCCC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0" name="object 30"/>
            <p:cNvSpPr/>
            <p:nvPr/>
          </p:nvSpPr>
          <p:spPr>
            <a:xfrm>
              <a:off x="8086725" y="5146675"/>
              <a:ext cx="384175" cy="384175"/>
            </a:xfrm>
            <a:custGeom>
              <a:avLst/>
              <a:gdLst/>
              <a:ahLst/>
              <a:cxnLst/>
              <a:rect l="l" t="t" r="r" b="b"/>
              <a:pathLst>
                <a:path w="384175" h="384175">
                  <a:moveTo>
                    <a:pt x="0" y="384175"/>
                  </a:moveTo>
                  <a:lnTo>
                    <a:pt x="384175" y="384175"/>
                  </a:lnTo>
                  <a:lnTo>
                    <a:pt x="384175" y="0"/>
                  </a:lnTo>
                  <a:lnTo>
                    <a:pt x="0" y="0"/>
                  </a:lnTo>
                  <a:lnTo>
                    <a:pt x="0" y="384175"/>
                  </a:lnTo>
                  <a:close/>
                </a:path>
              </a:pathLst>
            </a:custGeom>
            <a:ln w="285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1" name="object 31"/>
            <p:cNvSpPr/>
            <p:nvPr/>
          </p:nvSpPr>
          <p:spPr>
            <a:xfrm>
              <a:off x="7705725" y="5153025"/>
              <a:ext cx="381000" cy="381000"/>
            </a:xfrm>
            <a:custGeom>
              <a:avLst/>
              <a:gdLst/>
              <a:ahLst/>
              <a:cxnLst/>
              <a:rect l="l" t="t" r="r" b="b"/>
              <a:pathLst>
                <a:path w="381000" h="381000">
                  <a:moveTo>
                    <a:pt x="381000" y="0"/>
                  </a:moveTo>
                  <a:lnTo>
                    <a:pt x="0" y="0"/>
                  </a:lnTo>
                  <a:lnTo>
                    <a:pt x="0" y="381000"/>
                  </a:lnTo>
                  <a:lnTo>
                    <a:pt x="381000" y="381000"/>
                  </a:lnTo>
                  <a:lnTo>
                    <a:pt x="381000" y="0"/>
                  </a:lnTo>
                  <a:close/>
                </a:path>
              </a:pathLst>
            </a:custGeom>
            <a:solidFill>
              <a:srgbClr val="D7D7EB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2" name="object 32"/>
            <p:cNvSpPr/>
            <p:nvPr/>
          </p:nvSpPr>
          <p:spPr>
            <a:xfrm>
              <a:off x="7705725" y="5153025"/>
              <a:ext cx="381000" cy="381000"/>
            </a:xfrm>
            <a:custGeom>
              <a:avLst/>
              <a:gdLst/>
              <a:ahLst/>
              <a:cxnLst/>
              <a:rect l="l" t="t" r="r" b="b"/>
              <a:pathLst>
                <a:path w="381000" h="381000">
                  <a:moveTo>
                    <a:pt x="0" y="381000"/>
                  </a:moveTo>
                  <a:lnTo>
                    <a:pt x="381000" y="381000"/>
                  </a:lnTo>
                  <a:lnTo>
                    <a:pt x="381000" y="0"/>
                  </a:lnTo>
                  <a:lnTo>
                    <a:pt x="0" y="0"/>
                  </a:lnTo>
                  <a:lnTo>
                    <a:pt x="0" y="381000"/>
                  </a:lnTo>
                  <a:close/>
                </a:path>
              </a:pathLst>
            </a:custGeom>
            <a:ln w="285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3" name="object 33"/>
            <p:cNvSpPr/>
            <p:nvPr/>
          </p:nvSpPr>
          <p:spPr>
            <a:xfrm>
              <a:off x="8710676" y="4636135"/>
              <a:ext cx="414655" cy="93345"/>
            </a:xfrm>
            <a:custGeom>
              <a:avLst/>
              <a:gdLst/>
              <a:ahLst/>
              <a:cxnLst/>
              <a:rect l="l" t="t" r="r" b="b"/>
              <a:pathLst>
                <a:path w="414654" h="93345">
                  <a:moveTo>
                    <a:pt x="41655" y="7365"/>
                  </a:moveTo>
                  <a:lnTo>
                    <a:pt x="25092" y="11106"/>
                  </a:lnTo>
                  <a:lnTo>
                    <a:pt x="11731" y="20621"/>
                  </a:lnTo>
                  <a:lnTo>
                    <a:pt x="2919" y="34494"/>
                  </a:lnTo>
                  <a:lnTo>
                    <a:pt x="0" y="51307"/>
                  </a:lnTo>
                  <a:lnTo>
                    <a:pt x="3740" y="67871"/>
                  </a:lnTo>
                  <a:lnTo>
                    <a:pt x="13255" y="81232"/>
                  </a:lnTo>
                  <a:lnTo>
                    <a:pt x="27128" y="90044"/>
                  </a:lnTo>
                  <a:lnTo>
                    <a:pt x="43942" y="92963"/>
                  </a:lnTo>
                  <a:lnTo>
                    <a:pt x="60505" y="89223"/>
                  </a:lnTo>
                  <a:lnTo>
                    <a:pt x="73866" y="79708"/>
                  </a:lnTo>
                  <a:lnTo>
                    <a:pt x="82678" y="65835"/>
                  </a:lnTo>
                  <a:lnTo>
                    <a:pt x="82930" y="64388"/>
                  </a:lnTo>
                  <a:lnTo>
                    <a:pt x="43179" y="64388"/>
                  </a:lnTo>
                  <a:lnTo>
                    <a:pt x="42418" y="35940"/>
                  </a:lnTo>
                  <a:lnTo>
                    <a:pt x="82410" y="34908"/>
                  </a:lnTo>
                  <a:lnTo>
                    <a:pt x="81857" y="32458"/>
                  </a:lnTo>
                  <a:lnTo>
                    <a:pt x="72342" y="19097"/>
                  </a:lnTo>
                  <a:lnTo>
                    <a:pt x="58469" y="10285"/>
                  </a:lnTo>
                  <a:lnTo>
                    <a:pt x="41655" y="7365"/>
                  </a:lnTo>
                  <a:close/>
                </a:path>
                <a:path w="414654" h="93345">
                  <a:moveTo>
                    <a:pt x="387709" y="28193"/>
                  </a:moveTo>
                  <a:lnTo>
                    <a:pt x="342519" y="28193"/>
                  </a:lnTo>
                  <a:lnTo>
                    <a:pt x="343280" y="56768"/>
                  </a:lnTo>
                  <a:lnTo>
                    <a:pt x="328971" y="57132"/>
                  </a:lnTo>
                  <a:lnTo>
                    <a:pt x="329692" y="85725"/>
                  </a:lnTo>
                  <a:lnTo>
                    <a:pt x="414274" y="40639"/>
                  </a:lnTo>
                  <a:lnTo>
                    <a:pt x="387709" y="28193"/>
                  </a:lnTo>
                  <a:close/>
                </a:path>
                <a:path w="414654" h="93345">
                  <a:moveTo>
                    <a:pt x="82410" y="34908"/>
                  </a:moveTo>
                  <a:lnTo>
                    <a:pt x="42418" y="35940"/>
                  </a:lnTo>
                  <a:lnTo>
                    <a:pt x="43179" y="64388"/>
                  </a:lnTo>
                  <a:lnTo>
                    <a:pt x="83106" y="63375"/>
                  </a:lnTo>
                  <a:lnTo>
                    <a:pt x="85598" y="49021"/>
                  </a:lnTo>
                  <a:lnTo>
                    <a:pt x="82410" y="34908"/>
                  </a:lnTo>
                  <a:close/>
                </a:path>
                <a:path w="414654" h="93345">
                  <a:moveTo>
                    <a:pt x="83106" y="63375"/>
                  </a:moveTo>
                  <a:lnTo>
                    <a:pt x="43179" y="64388"/>
                  </a:lnTo>
                  <a:lnTo>
                    <a:pt x="82930" y="64388"/>
                  </a:lnTo>
                  <a:lnTo>
                    <a:pt x="83106" y="63375"/>
                  </a:lnTo>
                  <a:close/>
                </a:path>
                <a:path w="414654" h="93345">
                  <a:moveTo>
                    <a:pt x="328252" y="28562"/>
                  </a:moveTo>
                  <a:lnTo>
                    <a:pt x="82410" y="34908"/>
                  </a:lnTo>
                  <a:lnTo>
                    <a:pt x="85598" y="49021"/>
                  </a:lnTo>
                  <a:lnTo>
                    <a:pt x="83106" y="63375"/>
                  </a:lnTo>
                  <a:lnTo>
                    <a:pt x="328971" y="57132"/>
                  </a:lnTo>
                  <a:lnTo>
                    <a:pt x="328252" y="28562"/>
                  </a:lnTo>
                  <a:close/>
                </a:path>
                <a:path w="414654" h="93345">
                  <a:moveTo>
                    <a:pt x="342519" y="28193"/>
                  </a:moveTo>
                  <a:lnTo>
                    <a:pt x="328252" y="28562"/>
                  </a:lnTo>
                  <a:lnTo>
                    <a:pt x="328971" y="57132"/>
                  </a:lnTo>
                  <a:lnTo>
                    <a:pt x="343280" y="56768"/>
                  </a:lnTo>
                  <a:lnTo>
                    <a:pt x="342519" y="28193"/>
                  </a:lnTo>
                  <a:close/>
                </a:path>
                <a:path w="414654" h="93345">
                  <a:moveTo>
                    <a:pt x="327532" y="0"/>
                  </a:moveTo>
                  <a:lnTo>
                    <a:pt x="328252" y="28562"/>
                  </a:lnTo>
                  <a:lnTo>
                    <a:pt x="342519" y="28193"/>
                  </a:lnTo>
                  <a:lnTo>
                    <a:pt x="387709" y="28193"/>
                  </a:lnTo>
                  <a:lnTo>
                    <a:pt x="327532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4" name="object 34"/>
            <p:cNvSpPr/>
            <p:nvPr/>
          </p:nvSpPr>
          <p:spPr>
            <a:xfrm>
              <a:off x="7729473" y="4757674"/>
              <a:ext cx="85725" cy="367030"/>
            </a:xfrm>
            <a:custGeom>
              <a:avLst/>
              <a:gdLst/>
              <a:ahLst/>
              <a:cxnLst/>
              <a:rect l="l" t="t" r="r" b="b"/>
              <a:pathLst>
                <a:path w="85725" h="367029">
                  <a:moveTo>
                    <a:pt x="28575" y="281050"/>
                  </a:moveTo>
                  <a:lnTo>
                    <a:pt x="0" y="281050"/>
                  </a:lnTo>
                  <a:lnTo>
                    <a:pt x="42925" y="366775"/>
                  </a:lnTo>
                  <a:lnTo>
                    <a:pt x="78623" y="295275"/>
                  </a:lnTo>
                  <a:lnTo>
                    <a:pt x="28575" y="295275"/>
                  </a:lnTo>
                  <a:lnTo>
                    <a:pt x="28575" y="281050"/>
                  </a:lnTo>
                  <a:close/>
                </a:path>
                <a:path w="85725" h="367029">
                  <a:moveTo>
                    <a:pt x="28575" y="82828"/>
                  </a:moveTo>
                  <a:lnTo>
                    <a:pt x="28575" y="295275"/>
                  </a:lnTo>
                  <a:lnTo>
                    <a:pt x="57150" y="295275"/>
                  </a:lnTo>
                  <a:lnTo>
                    <a:pt x="57150" y="85725"/>
                  </a:lnTo>
                  <a:lnTo>
                    <a:pt x="42925" y="85725"/>
                  </a:lnTo>
                  <a:lnTo>
                    <a:pt x="28575" y="82828"/>
                  </a:lnTo>
                  <a:close/>
                </a:path>
                <a:path w="85725" h="367029">
                  <a:moveTo>
                    <a:pt x="85725" y="281050"/>
                  </a:moveTo>
                  <a:lnTo>
                    <a:pt x="57150" y="281050"/>
                  </a:lnTo>
                  <a:lnTo>
                    <a:pt x="57150" y="295275"/>
                  </a:lnTo>
                  <a:lnTo>
                    <a:pt x="78623" y="295275"/>
                  </a:lnTo>
                  <a:lnTo>
                    <a:pt x="85725" y="281050"/>
                  </a:lnTo>
                  <a:close/>
                </a:path>
                <a:path w="85725" h="367029">
                  <a:moveTo>
                    <a:pt x="57150" y="42925"/>
                  </a:moveTo>
                  <a:lnTo>
                    <a:pt x="28575" y="42925"/>
                  </a:lnTo>
                  <a:lnTo>
                    <a:pt x="28685" y="82850"/>
                  </a:lnTo>
                  <a:lnTo>
                    <a:pt x="42925" y="85725"/>
                  </a:lnTo>
                  <a:lnTo>
                    <a:pt x="57150" y="82850"/>
                  </a:lnTo>
                  <a:lnTo>
                    <a:pt x="57150" y="42925"/>
                  </a:lnTo>
                  <a:close/>
                </a:path>
                <a:path w="85725" h="367029">
                  <a:moveTo>
                    <a:pt x="57150" y="82850"/>
                  </a:moveTo>
                  <a:lnTo>
                    <a:pt x="42925" y="85725"/>
                  </a:lnTo>
                  <a:lnTo>
                    <a:pt x="57150" y="85725"/>
                  </a:lnTo>
                  <a:lnTo>
                    <a:pt x="57150" y="82850"/>
                  </a:lnTo>
                  <a:close/>
                </a:path>
                <a:path w="85725" h="367029">
                  <a:moveTo>
                    <a:pt x="85725" y="42925"/>
                  </a:moveTo>
                  <a:lnTo>
                    <a:pt x="57150" y="42925"/>
                  </a:lnTo>
                  <a:lnTo>
                    <a:pt x="57150" y="82850"/>
                  </a:lnTo>
                  <a:lnTo>
                    <a:pt x="59578" y="82359"/>
                  </a:lnTo>
                  <a:lnTo>
                    <a:pt x="73183" y="73183"/>
                  </a:lnTo>
                  <a:lnTo>
                    <a:pt x="82359" y="59578"/>
                  </a:lnTo>
                  <a:lnTo>
                    <a:pt x="85725" y="42925"/>
                  </a:lnTo>
                  <a:close/>
                </a:path>
                <a:path w="85725" h="367029">
                  <a:moveTo>
                    <a:pt x="42925" y="0"/>
                  </a:moveTo>
                  <a:lnTo>
                    <a:pt x="26253" y="3385"/>
                  </a:lnTo>
                  <a:lnTo>
                    <a:pt x="12604" y="12604"/>
                  </a:lnTo>
                  <a:lnTo>
                    <a:pt x="3385" y="26253"/>
                  </a:lnTo>
                  <a:lnTo>
                    <a:pt x="0" y="42925"/>
                  </a:lnTo>
                  <a:lnTo>
                    <a:pt x="3385" y="59578"/>
                  </a:lnTo>
                  <a:lnTo>
                    <a:pt x="12604" y="73183"/>
                  </a:lnTo>
                  <a:lnTo>
                    <a:pt x="26253" y="82359"/>
                  </a:lnTo>
                  <a:lnTo>
                    <a:pt x="28575" y="82828"/>
                  </a:lnTo>
                  <a:lnTo>
                    <a:pt x="28575" y="42925"/>
                  </a:lnTo>
                  <a:lnTo>
                    <a:pt x="85725" y="42925"/>
                  </a:lnTo>
                  <a:lnTo>
                    <a:pt x="82359" y="26253"/>
                  </a:lnTo>
                  <a:lnTo>
                    <a:pt x="73183" y="12604"/>
                  </a:lnTo>
                  <a:lnTo>
                    <a:pt x="59578" y="3385"/>
                  </a:lnTo>
                  <a:lnTo>
                    <a:pt x="42925" y="0"/>
                  </a:lnTo>
                  <a:close/>
                </a:path>
              </a:pathLst>
            </a:custGeom>
            <a:solidFill>
              <a:srgbClr val="669999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36" name="object 36"/>
          <p:cNvSpPr txBox="1"/>
          <p:nvPr/>
        </p:nvSpPr>
        <p:spPr>
          <a:xfrm>
            <a:off x="532790" y="6517093"/>
            <a:ext cx="121920" cy="23050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650"/>
              </a:lnSpc>
            </a:pPr>
            <a:r>
              <a:rPr sz="16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}</a:t>
            </a:r>
            <a:endParaRPr sz="1600">
              <a:latin typeface="Courier New" panose="02070309020205020404"/>
              <a:cs typeface="Courier New" panose="02070309020205020404"/>
            </a:endParaRPr>
          </a:p>
        </p:txBody>
      </p:sp>
      <p:sp>
        <p:nvSpPr>
          <p:cNvPr id="37" name="object 37"/>
          <p:cNvSpPr txBox="1"/>
          <p:nvPr/>
        </p:nvSpPr>
        <p:spPr>
          <a:xfrm>
            <a:off x="2349245" y="5533554"/>
            <a:ext cx="1734820" cy="49910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750"/>
              </a:lnSpc>
            </a:pPr>
            <a:r>
              <a:rPr sz="1600" b="1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newNode-&gt;next</a:t>
            </a:r>
            <a:endParaRPr sz="1600">
              <a:latin typeface="Courier New" panose="02070309020205020404"/>
              <a:cs typeface="Courier New" panose="02070309020205020404"/>
            </a:endParaRPr>
          </a:p>
          <a:p>
            <a:pPr marL="12700">
              <a:lnSpc>
                <a:spcPct val="100000"/>
              </a:lnSpc>
            </a:pPr>
            <a:r>
              <a:rPr sz="1600" b="1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prevNode-&gt;next</a:t>
            </a:r>
            <a:endParaRPr sz="1600">
              <a:latin typeface="Courier New" panose="02070309020205020404"/>
              <a:cs typeface="Courier New" panose="02070309020205020404"/>
            </a:endParaRPr>
          </a:p>
        </p:txBody>
      </p:sp>
      <p:sp>
        <p:nvSpPr>
          <p:cNvPr id="38" name="object 38"/>
          <p:cNvSpPr txBox="1"/>
          <p:nvPr/>
        </p:nvSpPr>
        <p:spPr>
          <a:xfrm>
            <a:off x="4178300" y="5533554"/>
            <a:ext cx="147320" cy="49910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750"/>
              </a:lnSpc>
            </a:pPr>
            <a:r>
              <a:rPr sz="1600" b="1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=</a:t>
            </a:r>
            <a:endParaRPr sz="1600">
              <a:latin typeface="Courier New" panose="02070309020205020404"/>
              <a:cs typeface="Courier New" panose="02070309020205020404"/>
            </a:endParaRPr>
          </a:p>
          <a:p>
            <a:pPr marL="12700">
              <a:lnSpc>
                <a:spcPct val="100000"/>
              </a:lnSpc>
            </a:pPr>
            <a:r>
              <a:rPr sz="1600" b="1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=</a:t>
            </a:r>
            <a:endParaRPr sz="1600">
              <a:latin typeface="Courier New" panose="02070309020205020404"/>
              <a:cs typeface="Courier New" panose="02070309020205020404"/>
            </a:endParaRPr>
          </a:p>
        </p:txBody>
      </p:sp>
      <p:sp>
        <p:nvSpPr>
          <p:cNvPr id="39" name="object 39"/>
          <p:cNvSpPr txBox="1"/>
          <p:nvPr/>
        </p:nvSpPr>
        <p:spPr>
          <a:xfrm>
            <a:off x="5092953" y="5533554"/>
            <a:ext cx="1856739" cy="49910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750"/>
              </a:lnSpc>
            </a:pPr>
            <a:r>
              <a:rPr sz="1600" b="1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prevNode-&gt;next;</a:t>
            </a:r>
            <a:endParaRPr sz="1600">
              <a:latin typeface="Courier New" panose="02070309020205020404"/>
              <a:cs typeface="Courier New" panose="02070309020205020404"/>
            </a:endParaRPr>
          </a:p>
          <a:p>
            <a:pPr marL="12700">
              <a:lnSpc>
                <a:spcPct val="100000"/>
              </a:lnSpc>
            </a:pPr>
            <a:r>
              <a:rPr sz="1600" b="1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newNode;</a:t>
            </a:r>
            <a:endParaRPr sz="1600">
              <a:latin typeface="Courier New" panose="02070309020205020404"/>
              <a:cs typeface="Courier New" panose="02070309020205020404"/>
            </a:endParaRPr>
          </a:p>
        </p:txBody>
      </p:sp>
      <p:sp>
        <p:nvSpPr>
          <p:cNvPr id="40" name="object 40"/>
          <p:cNvSpPr txBox="1"/>
          <p:nvPr/>
        </p:nvSpPr>
        <p:spPr>
          <a:xfrm>
            <a:off x="7688326" y="5605671"/>
            <a:ext cx="772160" cy="2279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550"/>
              </a:lnSpc>
            </a:pPr>
            <a:r>
              <a:rPr sz="1400" spc="-5" dirty="0">
                <a:solidFill>
                  <a:srgbClr val="D7D7EB"/>
                </a:solidFill>
                <a:latin typeface="Courier New" panose="02070309020205020404"/>
                <a:cs typeface="Courier New" panose="02070309020205020404"/>
              </a:rPr>
              <a:t>newNode</a:t>
            </a:r>
            <a:endParaRPr sz="1400">
              <a:latin typeface="Courier New" panose="02070309020205020404"/>
              <a:cs typeface="Courier New" panose="02070309020205020404"/>
            </a:endParaRPr>
          </a:p>
        </p:txBody>
      </p:sp>
      <p:sp>
        <p:nvSpPr>
          <p:cNvPr id="41" name="object 41"/>
          <p:cNvSpPr txBox="1"/>
          <p:nvPr/>
        </p:nvSpPr>
        <p:spPr>
          <a:xfrm>
            <a:off x="1434846" y="6021234"/>
            <a:ext cx="1855470" cy="49910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750"/>
              </a:lnSpc>
            </a:pPr>
            <a:r>
              <a:rPr sz="1600" b="1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}</a:t>
            </a:r>
            <a:endParaRPr sz="1600">
              <a:latin typeface="Courier New" panose="02070309020205020404"/>
              <a:cs typeface="Courier New" panose="02070309020205020404"/>
            </a:endParaRPr>
          </a:p>
          <a:p>
            <a:pPr marL="12700">
              <a:lnSpc>
                <a:spcPct val="100000"/>
              </a:lnSpc>
            </a:pPr>
            <a:r>
              <a:rPr sz="1600" b="1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return</a:t>
            </a:r>
            <a:r>
              <a:rPr sz="1600" b="1" spc="-6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 </a:t>
            </a:r>
            <a:r>
              <a:rPr sz="1600" b="1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newNode;</a:t>
            </a:r>
            <a:endParaRPr sz="1600">
              <a:latin typeface="Courier New" panose="02070309020205020404"/>
              <a:cs typeface="Courier New" panose="02070309020205020404"/>
            </a:endParaRPr>
          </a:p>
        </p:txBody>
      </p:sp>
      <p:sp>
        <p:nvSpPr>
          <p:cNvPr id="42" name="object 42"/>
          <p:cNvSpPr txBox="1"/>
          <p:nvPr/>
        </p:nvSpPr>
        <p:spPr>
          <a:xfrm>
            <a:off x="8442197" y="6291877"/>
            <a:ext cx="165735" cy="16700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spc="-10" dirty="0">
                <a:latin typeface="Arial" panose="020B0604020202020204"/>
                <a:cs typeface="Arial" panose="020B0604020202020204"/>
              </a:rPr>
              <a:t>31</a:t>
            </a:r>
            <a:endParaRPr sz="1000">
              <a:latin typeface="Arial" panose="020B0604020202020204"/>
              <a:cs typeface="Arial" panose="020B0604020202020204"/>
            </a:endParaRPr>
          </a:p>
        </p:txBody>
      </p:sp>
      <p:sp>
        <p:nvSpPr>
          <p:cNvPr id="47" name="object 2"/>
          <p:cNvSpPr txBox="1">
            <a:spLocks noGrp="1"/>
          </p:cNvSpPr>
          <p:nvPr>
            <p:ph type="title"/>
          </p:nvPr>
        </p:nvSpPr>
        <p:spPr>
          <a:xfrm>
            <a:off x="2999740" y="284607"/>
            <a:ext cx="4959985" cy="68961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b="1" spc="-5" dirty="0">
                <a:gradFill>
                  <a:gsLst>
                    <a:gs pos="0">
                      <a:srgbClr val="E30000"/>
                    </a:gs>
                    <a:gs pos="100000">
                      <a:srgbClr val="760303"/>
                    </a:gs>
                  </a:gsLst>
                  <a:lin scaled="0"/>
                </a:gradFill>
              </a:rPr>
              <a:t>Inserting a </a:t>
            </a:r>
            <a:r>
              <a:rPr b="1" dirty="0">
                <a:gradFill>
                  <a:gsLst>
                    <a:gs pos="0">
                      <a:srgbClr val="E30000"/>
                    </a:gs>
                    <a:gs pos="100000">
                      <a:srgbClr val="760303"/>
                    </a:gs>
                  </a:gsLst>
                  <a:lin scaled="0"/>
                </a:gradFill>
              </a:rPr>
              <a:t>new</a:t>
            </a:r>
            <a:r>
              <a:rPr b="1" spc="10" dirty="0">
                <a:gradFill>
                  <a:gsLst>
                    <a:gs pos="0">
                      <a:srgbClr val="E30000"/>
                    </a:gs>
                    <a:gs pos="100000">
                      <a:srgbClr val="760303"/>
                    </a:gs>
                  </a:gsLst>
                  <a:lin scaled="0"/>
                </a:gradFill>
              </a:rPr>
              <a:t> </a:t>
            </a:r>
            <a:r>
              <a:rPr b="1" dirty="0">
                <a:gradFill>
                  <a:gsLst>
                    <a:gs pos="0">
                      <a:srgbClr val="E30000"/>
                    </a:gs>
                    <a:gs pos="100000">
                      <a:srgbClr val="760303"/>
                    </a:gs>
                  </a:gsLst>
                  <a:lin scaled="0"/>
                </a:gradFill>
              </a:rPr>
              <a:t>node</a:t>
            </a:r>
            <a:endParaRPr b="1" dirty="0">
              <a:gradFill>
                <a:gsLst>
                  <a:gs pos="0">
                    <a:srgbClr val="E30000"/>
                  </a:gs>
                  <a:gs pos="100000">
                    <a:srgbClr val="760303"/>
                  </a:gs>
                </a:gsLst>
                <a:lin scaled="0"/>
              </a:gra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/>
          <p:nvPr/>
        </p:nvSpPr>
        <p:spPr>
          <a:xfrm>
            <a:off x="441325" y="1066736"/>
            <a:ext cx="8169275" cy="5515610"/>
          </a:xfrm>
          <a:custGeom>
            <a:avLst/>
            <a:gdLst/>
            <a:ahLst/>
            <a:cxnLst/>
            <a:rect l="l" t="t" r="r" b="b"/>
            <a:pathLst>
              <a:path w="8169275" h="5515609">
                <a:moveTo>
                  <a:pt x="0" y="5515038"/>
                </a:moveTo>
                <a:lnTo>
                  <a:pt x="8169275" y="5515038"/>
                </a:lnTo>
                <a:lnTo>
                  <a:pt x="8169275" y="0"/>
                </a:lnTo>
                <a:lnTo>
                  <a:pt x="0" y="0"/>
                </a:lnTo>
                <a:lnTo>
                  <a:pt x="0" y="5515038"/>
                </a:lnTo>
                <a:close/>
              </a:path>
            </a:pathLst>
          </a:custGeom>
          <a:solidFill>
            <a:srgbClr val="006FC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 txBox="1"/>
          <p:nvPr/>
        </p:nvSpPr>
        <p:spPr>
          <a:xfrm>
            <a:off x="520090" y="1109217"/>
            <a:ext cx="4178300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Node* List::InsertNode(</a:t>
            </a:r>
            <a:r>
              <a:rPr sz="1600" spc="-5" dirty="0">
                <a:solidFill>
                  <a:srgbClr val="FFFF00"/>
                </a:solidFill>
                <a:latin typeface="Courier New" panose="02070309020205020404"/>
                <a:cs typeface="Courier New" panose="02070309020205020404"/>
              </a:rPr>
              <a:t>double </a:t>
            </a:r>
            <a:r>
              <a:rPr sz="1600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x)</a:t>
            </a:r>
            <a:r>
              <a:rPr sz="1600" spc="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{</a:t>
            </a:r>
            <a:endParaRPr sz="1600">
              <a:latin typeface="Courier New" panose="02070309020205020404"/>
              <a:cs typeface="Courier New" panose="02070309020205020404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434846" y="1596974"/>
            <a:ext cx="1976755" cy="7569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algn="just">
              <a:lnSpc>
                <a:spcPct val="100000"/>
              </a:lnSpc>
              <a:spcBef>
                <a:spcPts val="95"/>
              </a:spcBef>
            </a:pPr>
            <a:r>
              <a:rPr sz="1600" spc="-5" dirty="0">
                <a:solidFill>
                  <a:srgbClr val="FFFF00"/>
                </a:solidFill>
                <a:latin typeface="Courier New" panose="02070309020205020404"/>
                <a:cs typeface="Courier New" panose="02070309020205020404"/>
              </a:rPr>
              <a:t>int </a:t>
            </a:r>
            <a:r>
              <a:rPr sz="16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currIndex =  Node* currNode</a:t>
            </a:r>
            <a:r>
              <a:rPr sz="1600" spc="-7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=  Node* prevNode</a:t>
            </a:r>
            <a:r>
              <a:rPr sz="1600" spc="-7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=</a:t>
            </a:r>
            <a:endParaRPr sz="1600">
              <a:latin typeface="Courier New" panose="02070309020205020404"/>
              <a:cs typeface="Courier New" panose="02070309020205020404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434846" y="2328798"/>
            <a:ext cx="2466975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spc="-5" dirty="0">
                <a:solidFill>
                  <a:srgbClr val="FFFF00"/>
                </a:solidFill>
                <a:latin typeface="Courier New" panose="02070309020205020404"/>
                <a:cs typeface="Courier New" panose="02070309020205020404"/>
              </a:rPr>
              <a:t>while </a:t>
            </a:r>
            <a:r>
              <a:rPr sz="16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(currNode &amp;&amp;</a:t>
            </a:r>
            <a:r>
              <a:rPr sz="1600" spc="-3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x</a:t>
            </a:r>
            <a:endParaRPr sz="1600">
              <a:latin typeface="Courier New" panose="02070309020205020404"/>
              <a:cs typeface="Courier New" panose="02070309020205020404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3997851" y="1596974"/>
            <a:ext cx="2348230" cy="10007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93040">
              <a:lnSpc>
                <a:spcPts val="1900"/>
              </a:lnSpc>
              <a:spcBef>
                <a:spcPts val="95"/>
              </a:spcBef>
            </a:pPr>
            <a:r>
              <a:rPr sz="16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0;</a:t>
            </a:r>
            <a:endParaRPr sz="1600">
              <a:latin typeface="Courier New" panose="02070309020205020404"/>
              <a:cs typeface="Courier New" panose="02070309020205020404"/>
            </a:endParaRPr>
          </a:p>
          <a:p>
            <a:pPr marL="193040" marR="1537335">
              <a:lnSpc>
                <a:spcPts val="1960"/>
              </a:lnSpc>
              <a:spcBef>
                <a:spcPts val="15"/>
              </a:spcBef>
            </a:pPr>
            <a:r>
              <a:rPr sz="16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head;  NULL;</a:t>
            </a:r>
            <a:endParaRPr sz="1600">
              <a:latin typeface="Courier New" panose="02070309020205020404"/>
              <a:cs typeface="Courier New" panose="02070309020205020404"/>
            </a:endParaRPr>
          </a:p>
          <a:p>
            <a:pPr marL="12700">
              <a:lnSpc>
                <a:spcPts val="1845"/>
              </a:lnSpc>
            </a:pPr>
            <a:r>
              <a:rPr sz="16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&gt; currNode-&gt;data)</a:t>
            </a:r>
            <a:r>
              <a:rPr sz="1600" spc="-1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{</a:t>
            </a:r>
            <a:endParaRPr sz="1600">
              <a:latin typeface="Courier New" panose="02070309020205020404"/>
              <a:cs typeface="Courier New" panose="02070309020205020404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434846" y="2568067"/>
            <a:ext cx="4118610" cy="1005205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26465" marR="5080">
              <a:lnSpc>
                <a:spcPct val="101000"/>
              </a:lnSpc>
              <a:spcBef>
                <a:spcPts val="75"/>
              </a:spcBef>
            </a:pPr>
            <a:r>
              <a:rPr sz="16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prevNode = currNode;  currNode = currNode-&gt;next;  currIndex++;</a:t>
            </a:r>
            <a:endParaRPr sz="1600">
              <a:latin typeface="Courier New" panose="02070309020205020404"/>
              <a:cs typeface="Courier New" panose="02070309020205020404"/>
            </a:endParaRPr>
          </a:p>
          <a:p>
            <a:pPr marL="12700">
              <a:lnSpc>
                <a:spcPct val="100000"/>
              </a:lnSpc>
            </a:pPr>
            <a:r>
              <a:rPr sz="16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}</a:t>
            </a:r>
            <a:endParaRPr sz="1600">
              <a:latin typeface="Courier New" panose="02070309020205020404"/>
              <a:cs typeface="Courier New" panose="02070309020205020404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5092953" y="3792092"/>
            <a:ext cx="635000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Node;</a:t>
            </a:r>
            <a:endParaRPr sz="1600">
              <a:latin typeface="Courier New" panose="02070309020205020404"/>
              <a:cs typeface="Courier New" panose="02070309020205020404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1434846" y="3792092"/>
            <a:ext cx="1976755" cy="5130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1841500" algn="l"/>
              </a:tabLst>
            </a:pPr>
            <a:r>
              <a:rPr sz="1600" spc="-10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N</a:t>
            </a:r>
            <a:r>
              <a:rPr sz="16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o</a:t>
            </a:r>
            <a:r>
              <a:rPr sz="1600" spc="-10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d</a:t>
            </a:r>
            <a:r>
              <a:rPr sz="16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e*</a:t>
            </a:r>
            <a:r>
              <a:rPr sz="1600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 </a:t>
            </a:r>
            <a:r>
              <a:rPr sz="1600" spc="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n</a:t>
            </a:r>
            <a:r>
              <a:rPr sz="1600" spc="-10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e</a:t>
            </a:r>
            <a:r>
              <a:rPr sz="16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w</a:t>
            </a:r>
            <a:r>
              <a:rPr sz="1600" spc="-10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N</a:t>
            </a:r>
            <a:r>
              <a:rPr sz="16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o</a:t>
            </a:r>
            <a:r>
              <a:rPr sz="1600" spc="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d</a:t>
            </a:r>
            <a:r>
              <a:rPr sz="16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e</a:t>
            </a:r>
            <a:r>
              <a:rPr sz="1600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	</a:t>
            </a:r>
            <a:r>
              <a:rPr sz="16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=</a:t>
            </a:r>
            <a:endParaRPr sz="1600">
              <a:latin typeface="Courier New" panose="02070309020205020404"/>
              <a:cs typeface="Courier New" panose="02070309020205020404"/>
            </a:endParaRPr>
          </a:p>
          <a:p>
            <a:pPr marL="12700">
              <a:lnSpc>
                <a:spcPct val="100000"/>
              </a:lnSpc>
              <a:tabLst>
                <a:tab pos="1841500" algn="l"/>
              </a:tabLst>
            </a:pPr>
            <a:r>
              <a:rPr sz="16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newNod</a:t>
            </a:r>
            <a:r>
              <a:rPr sz="1600" spc="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e</a:t>
            </a:r>
            <a:r>
              <a:rPr sz="16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-</a:t>
            </a:r>
            <a:r>
              <a:rPr sz="1600" spc="-10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&gt;da</a:t>
            </a:r>
            <a:r>
              <a:rPr sz="1600" spc="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t</a:t>
            </a:r>
            <a:r>
              <a:rPr sz="16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a</a:t>
            </a:r>
            <a:r>
              <a:rPr sz="1600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	</a:t>
            </a:r>
            <a:r>
              <a:rPr sz="16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=</a:t>
            </a:r>
            <a:endParaRPr sz="1600">
              <a:latin typeface="Courier New" panose="02070309020205020404"/>
              <a:cs typeface="Courier New" panose="02070309020205020404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4178300" y="3792092"/>
            <a:ext cx="391160" cy="5130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spc="-5" dirty="0">
                <a:solidFill>
                  <a:srgbClr val="FFFF00"/>
                </a:solidFill>
                <a:latin typeface="Courier New" panose="02070309020205020404"/>
                <a:cs typeface="Courier New" panose="02070309020205020404"/>
              </a:rPr>
              <a:t>new</a:t>
            </a:r>
            <a:endParaRPr sz="1600">
              <a:latin typeface="Courier New" panose="02070309020205020404"/>
              <a:cs typeface="Courier New" panose="02070309020205020404"/>
            </a:endParaRPr>
          </a:p>
          <a:p>
            <a:pPr marL="12700">
              <a:lnSpc>
                <a:spcPct val="100000"/>
              </a:lnSpc>
            </a:pPr>
            <a:r>
              <a:rPr sz="16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x;</a:t>
            </a:r>
            <a:endParaRPr sz="1600">
              <a:latin typeface="Courier New" panose="02070309020205020404"/>
              <a:cs typeface="Courier New" panose="02070309020205020404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5092953" y="4523994"/>
            <a:ext cx="1001394" cy="5130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5"/>
              </a:spcBef>
            </a:pPr>
            <a:r>
              <a:rPr sz="16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head;  </a:t>
            </a:r>
            <a:r>
              <a:rPr sz="1600" spc="-10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n</a:t>
            </a:r>
            <a:r>
              <a:rPr sz="16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e</a:t>
            </a:r>
            <a:r>
              <a:rPr sz="1600" spc="-10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w</a:t>
            </a:r>
            <a:r>
              <a:rPr sz="16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N</a:t>
            </a:r>
            <a:r>
              <a:rPr sz="1600" spc="-10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o</a:t>
            </a:r>
            <a:r>
              <a:rPr sz="16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d</a:t>
            </a:r>
            <a:r>
              <a:rPr sz="1600" spc="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e</a:t>
            </a:r>
            <a:r>
              <a:rPr sz="16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;</a:t>
            </a:r>
            <a:endParaRPr sz="1600">
              <a:latin typeface="Courier New" panose="02070309020205020404"/>
              <a:cs typeface="Courier New" panose="02070309020205020404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1434846" y="4280153"/>
            <a:ext cx="2890520" cy="10007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spc="-5" dirty="0">
                <a:solidFill>
                  <a:srgbClr val="FFFF00"/>
                </a:solidFill>
                <a:latin typeface="Courier New" panose="02070309020205020404"/>
                <a:cs typeface="Courier New" panose="02070309020205020404"/>
              </a:rPr>
              <a:t>if </a:t>
            </a:r>
            <a:r>
              <a:rPr sz="16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(currIndex == 0)</a:t>
            </a:r>
            <a:r>
              <a:rPr sz="1600" spc="-10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{</a:t>
            </a:r>
            <a:endParaRPr sz="1600">
              <a:latin typeface="Courier New" panose="02070309020205020404"/>
              <a:cs typeface="Courier New" panose="02070309020205020404"/>
            </a:endParaRPr>
          </a:p>
          <a:p>
            <a:pPr marL="926465" marR="5080">
              <a:lnSpc>
                <a:spcPct val="100000"/>
              </a:lnSpc>
              <a:tabLst>
                <a:tab pos="2755900" algn="l"/>
              </a:tabLst>
            </a:pPr>
            <a:r>
              <a:rPr sz="16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newNod</a:t>
            </a:r>
            <a:r>
              <a:rPr sz="1600" spc="10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e</a:t>
            </a:r>
            <a:r>
              <a:rPr sz="16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-</a:t>
            </a:r>
            <a:r>
              <a:rPr sz="1600" spc="-10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&gt;</a:t>
            </a:r>
            <a:r>
              <a:rPr sz="16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n</a:t>
            </a:r>
            <a:r>
              <a:rPr sz="1600" spc="-10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e</a:t>
            </a:r>
            <a:r>
              <a:rPr sz="1600" spc="10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x</a:t>
            </a:r>
            <a:r>
              <a:rPr sz="16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t</a:t>
            </a:r>
            <a:r>
              <a:rPr sz="1600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	</a:t>
            </a:r>
            <a:r>
              <a:rPr sz="16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=  head</a:t>
            </a:r>
            <a:r>
              <a:rPr sz="1600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	</a:t>
            </a:r>
            <a:r>
              <a:rPr sz="16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=</a:t>
            </a:r>
            <a:endParaRPr sz="1600">
              <a:latin typeface="Courier New" panose="02070309020205020404"/>
              <a:cs typeface="Courier New" panose="02070309020205020404"/>
            </a:endParaRPr>
          </a:p>
          <a:p>
            <a:pPr marL="12700">
              <a:lnSpc>
                <a:spcPct val="100000"/>
              </a:lnSpc>
            </a:pPr>
            <a:r>
              <a:rPr sz="16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}</a:t>
            </a:r>
            <a:endParaRPr sz="1600">
              <a:latin typeface="Courier New" panose="02070309020205020404"/>
              <a:cs typeface="Courier New" panose="02070309020205020404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1447546" y="5255463"/>
            <a:ext cx="744220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95"/>
              </a:spcBef>
            </a:pPr>
            <a:r>
              <a:rPr sz="1600" spc="-5" dirty="0">
                <a:solidFill>
                  <a:srgbClr val="FFFF00"/>
                </a:solidFill>
                <a:latin typeface="Courier New" panose="02070309020205020404"/>
                <a:cs typeface="Courier New" panose="02070309020205020404"/>
              </a:rPr>
              <a:t>else</a:t>
            </a:r>
            <a:r>
              <a:rPr sz="1600" spc="-75" dirty="0">
                <a:solidFill>
                  <a:srgbClr val="FFFF00"/>
                </a:solidFill>
                <a:latin typeface="Courier New" panose="02070309020205020404"/>
                <a:cs typeface="Courier New" panose="02070309020205020404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{</a:t>
            </a:r>
            <a:endParaRPr sz="1600">
              <a:latin typeface="Courier New" panose="02070309020205020404"/>
              <a:cs typeface="Courier New" panose="02070309020205020404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2361945" y="5499608"/>
            <a:ext cx="1963420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95"/>
              </a:spcBef>
              <a:tabLst>
                <a:tab pos="1828800" algn="l"/>
              </a:tabLst>
            </a:pPr>
            <a:r>
              <a:rPr sz="16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newNod</a:t>
            </a:r>
            <a:r>
              <a:rPr sz="1600" spc="10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e</a:t>
            </a:r>
            <a:r>
              <a:rPr sz="16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-</a:t>
            </a:r>
            <a:r>
              <a:rPr sz="1600" spc="-10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&gt;</a:t>
            </a:r>
            <a:r>
              <a:rPr sz="16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n</a:t>
            </a:r>
            <a:r>
              <a:rPr sz="1600" spc="-10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e</a:t>
            </a:r>
            <a:r>
              <a:rPr sz="1600" spc="10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x</a:t>
            </a:r>
            <a:r>
              <a:rPr sz="16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t</a:t>
            </a:r>
            <a:r>
              <a:rPr sz="1600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	</a:t>
            </a:r>
            <a:r>
              <a:rPr sz="16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=</a:t>
            </a:r>
            <a:endParaRPr sz="1600">
              <a:latin typeface="Courier New" panose="02070309020205020404"/>
              <a:cs typeface="Courier New" panose="02070309020205020404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5105653" y="5499608"/>
            <a:ext cx="1844039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95"/>
              </a:spcBef>
            </a:pPr>
            <a:r>
              <a:rPr sz="16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prevNode-&gt;next;</a:t>
            </a:r>
            <a:endParaRPr sz="1600">
              <a:latin typeface="Courier New" panose="02070309020205020404"/>
              <a:cs typeface="Courier New" panose="02070309020205020404"/>
            </a:endParaRPr>
          </a:p>
        </p:txBody>
      </p:sp>
      <p:grpSp>
        <p:nvGrpSpPr>
          <p:cNvPr id="17" name="object 17"/>
          <p:cNvGrpSpPr/>
          <p:nvPr/>
        </p:nvGrpSpPr>
        <p:grpSpPr>
          <a:xfrm>
            <a:off x="1127125" y="4000500"/>
            <a:ext cx="7425055" cy="2289175"/>
            <a:chOff x="1127125" y="4000500"/>
            <a:chExt cx="7425055" cy="2289175"/>
          </a:xfrm>
        </p:grpSpPr>
        <p:sp>
          <p:nvSpPr>
            <p:cNvPr id="18" name="object 18"/>
            <p:cNvSpPr/>
            <p:nvPr/>
          </p:nvSpPr>
          <p:spPr>
            <a:xfrm>
              <a:off x="1143000" y="5283200"/>
              <a:ext cx="5867400" cy="990600"/>
            </a:xfrm>
            <a:custGeom>
              <a:avLst/>
              <a:gdLst/>
              <a:ahLst/>
              <a:cxnLst/>
              <a:rect l="l" t="t" r="r" b="b"/>
              <a:pathLst>
                <a:path w="5867400" h="990600">
                  <a:moveTo>
                    <a:pt x="0" y="990600"/>
                  </a:moveTo>
                  <a:lnTo>
                    <a:pt x="5867400" y="990600"/>
                  </a:lnTo>
                  <a:lnTo>
                    <a:pt x="5867400" y="0"/>
                  </a:lnTo>
                  <a:lnTo>
                    <a:pt x="0" y="0"/>
                  </a:lnTo>
                  <a:lnTo>
                    <a:pt x="0" y="990600"/>
                  </a:lnTo>
                  <a:close/>
                </a:path>
              </a:pathLst>
            </a:custGeom>
            <a:ln w="31750">
              <a:solidFill>
                <a:srgbClr val="FFCC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9" name="object 19"/>
            <p:cNvSpPr/>
            <p:nvPr/>
          </p:nvSpPr>
          <p:spPr>
            <a:xfrm>
              <a:off x="4204842" y="4000500"/>
              <a:ext cx="1891664" cy="1184910"/>
            </a:xfrm>
            <a:custGeom>
              <a:avLst/>
              <a:gdLst/>
              <a:ahLst/>
              <a:cxnLst/>
              <a:rect l="l" t="t" r="r" b="b"/>
              <a:pathLst>
                <a:path w="1891664" h="1184910">
                  <a:moveTo>
                    <a:pt x="1828797" y="20061"/>
                  </a:moveTo>
                  <a:lnTo>
                    <a:pt x="0" y="1157858"/>
                  </a:lnTo>
                  <a:lnTo>
                    <a:pt x="16764" y="1184783"/>
                  </a:lnTo>
                  <a:lnTo>
                    <a:pt x="1845561" y="46985"/>
                  </a:lnTo>
                  <a:lnTo>
                    <a:pt x="1828797" y="20061"/>
                  </a:lnTo>
                  <a:close/>
                </a:path>
                <a:path w="1891664" h="1184910">
                  <a:moveTo>
                    <a:pt x="1883964" y="11683"/>
                  </a:moveTo>
                  <a:lnTo>
                    <a:pt x="1842262" y="11683"/>
                  </a:lnTo>
                  <a:lnTo>
                    <a:pt x="1859026" y="38607"/>
                  </a:lnTo>
                  <a:lnTo>
                    <a:pt x="1845561" y="46985"/>
                  </a:lnTo>
                  <a:lnTo>
                    <a:pt x="1853946" y="60451"/>
                  </a:lnTo>
                  <a:lnTo>
                    <a:pt x="1883964" y="11683"/>
                  </a:lnTo>
                  <a:close/>
                </a:path>
                <a:path w="1891664" h="1184910">
                  <a:moveTo>
                    <a:pt x="1842262" y="11683"/>
                  </a:moveTo>
                  <a:lnTo>
                    <a:pt x="1828797" y="20061"/>
                  </a:lnTo>
                  <a:lnTo>
                    <a:pt x="1845561" y="46985"/>
                  </a:lnTo>
                  <a:lnTo>
                    <a:pt x="1859026" y="38607"/>
                  </a:lnTo>
                  <a:lnTo>
                    <a:pt x="1842262" y="11683"/>
                  </a:lnTo>
                  <a:close/>
                </a:path>
                <a:path w="1891664" h="1184910">
                  <a:moveTo>
                    <a:pt x="1891157" y="0"/>
                  </a:moveTo>
                  <a:lnTo>
                    <a:pt x="1820418" y="6604"/>
                  </a:lnTo>
                  <a:lnTo>
                    <a:pt x="1828797" y="20061"/>
                  </a:lnTo>
                  <a:lnTo>
                    <a:pt x="1842262" y="11683"/>
                  </a:lnTo>
                  <a:lnTo>
                    <a:pt x="1883964" y="11683"/>
                  </a:lnTo>
                  <a:lnTo>
                    <a:pt x="1891157" y="0"/>
                  </a:lnTo>
                  <a:close/>
                </a:path>
              </a:pathLst>
            </a:custGeom>
            <a:solidFill>
              <a:srgbClr val="7D9CE8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0" name="object 20"/>
            <p:cNvSpPr/>
            <p:nvPr/>
          </p:nvSpPr>
          <p:spPr>
            <a:xfrm>
              <a:off x="8153400" y="4576698"/>
              <a:ext cx="384175" cy="384175"/>
            </a:xfrm>
            <a:custGeom>
              <a:avLst/>
              <a:gdLst/>
              <a:ahLst/>
              <a:cxnLst/>
              <a:rect l="l" t="t" r="r" b="b"/>
              <a:pathLst>
                <a:path w="384175" h="384175">
                  <a:moveTo>
                    <a:pt x="384175" y="0"/>
                  </a:moveTo>
                  <a:lnTo>
                    <a:pt x="0" y="0"/>
                  </a:lnTo>
                  <a:lnTo>
                    <a:pt x="0" y="384175"/>
                  </a:lnTo>
                  <a:lnTo>
                    <a:pt x="384175" y="384175"/>
                  </a:lnTo>
                  <a:lnTo>
                    <a:pt x="384175" y="0"/>
                  </a:lnTo>
                  <a:close/>
                </a:path>
              </a:pathLst>
            </a:custGeom>
            <a:solidFill>
              <a:srgbClr val="CCCC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1" name="object 21"/>
            <p:cNvSpPr/>
            <p:nvPr/>
          </p:nvSpPr>
          <p:spPr>
            <a:xfrm>
              <a:off x="8153400" y="4576698"/>
              <a:ext cx="384175" cy="384175"/>
            </a:xfrm>
            <a:custGeom>
              <a:avLst/>
              <a:gdLst/>
              <a:ahLst/>
              <a:cxnLst/>
              <a:rect l="l" t="t" r="r" b="b"/>
              <a:pathLst>
                <a:path w="384175" h="384175">
                  <a:moveTo>
                    <a:pt x="0" y="384175"/>
                  </a:moveTo>
                  <a:lnTo>
                    <a:pt x="384175" y="384175"/>
                  </a:lnTo>
                  <a:lnTo>
                    <a:pt x="384175" y="0"/>
                  </a:lnTo>
                  <a:lnTo>
                    <a:pt x="0" y="0"/>
                  </a:lnTo>
                  <a:lnTo>
                    <a:pt x="0" y="384175"/>
                  </a:lnTo>
                  <a:close/>
                </a:path>
              </a:pathLst>
            </a:custGeom>
            <a:ln w="285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2" name="object 22"/>
            <p:cNvSpPr/>
            <p:nvPr/>
          </p:nvSpPr>
          <p:spPr>
            <a:xfrm>
              <a:off x="7772400" y="4578350"/>
              <a:ext cx="381000" cy="381000"/>
            </a:xfrm>
            <a:custGeom>
              <a:avLst/>
              <a:gdLst/>
              <a:ahLst/>
              <a:cxnLst/>
              <a:rect l="l" t="t" r="r" b="b"/>
              <a:pathLst>
                <a:path w="381000" h="381000">
                  <a:moveTo>
                    <a:pt x="381000" y="0"/>
                  </a:moveTo>
                  <a:lnTo>
                    <a:pt x="0" y="0"/>
                  </a:lnTo>
                  <a:lnTo>
                    <a:pt x="0" y="381000"/>
                  </a:lnTo>
                  <a:lnTo>
                    <a:pt x="381000" y="381000"/>
                  </a:lnTo>
                  <a:lnTo>
                    <a:pt x="381000" y="0"/>
                  </a:lnTo>
                  <a:close/>
                </a:path>
              </a:pathLst>
            </a:custGeom>
            <a:solidFill>
              <a:srgbClr val="D7D7EB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3" name="object 23"/>
            <p:cNvSpPr/>
            <p:nvPr/>
          </p:nvSpPr>
          <p:spPr>
            <a:xfrm>
              <a:off x="7772400" y="4578350"/>
              <a:ext cx="381000" cy="381000"/>
            </a:xfrm>
            <a:custGeom>
              <a:avLst/>
              <a:gdLst/>
              <a:ahLst/>
              <a:cxnLst/>
              <a:rect l="l" t="t" r="r" b="b"/>
              <a:pathLst>
                <a:path w="381000" h="381000">
                  <a:moveTo>
                    <a:pt x="0" y="381000"/>
                  </a:moveTo>
                  <a:lnTo>
                    <a:pt x="381000" y="381000"/>
                  </a:lnTo>
                  <a:lnTo>
                    <a:pt x="381000" y="0"/>
                  </a:lnTo>
                  <a:lnTo>
                    <a:pt x="0" y="0"/>
                  </a:lnTo>
                  <a:lnTo>
                    <a:pt x="0" y="381000"/>
                  </a:lnTo>
                  <a:close/>
                </a:path>
              </a:pathLst>
            </a:custGeom>
            <a:ln w="285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4" name="object 24"/>
            <p:cNvSpPr/>
            <p:nvPr/>
          </p:nvSpPr>
          <p:spPr>
            <a:xfrm>
              <a:off x="7705725" y="5222875"/>
              <a:ext cx="384175" cy="384175"/>
            </a:xfrm>
            <a:custGeom>
              <a:avLst/>
              <a:gdLst/>
              <a:ahLst/>
              <a:cxnLst/>
              <a:rect l="l" t="t" r="r" b="b"/>
              <a:pathLst>
                <a:path w="384175" h="384175">
                  <a:moveTo>
                    <a:pt x="384175" y="0"/>
                  </a:moveTo>
                  <a:lnTo>
                    <a:pt x="0" y="0"/>
                  </a:lnTo>
                  <a:lnTo>
                    <a:pt x="0" y="384175"/>
                  </a:lnTo>
                  <a:lnTo>
                    <a:pt x="384175" y="384175"/>
                  </a:lnTo>
                  <a:lnTo>
                    <a:pt x="384175" y="0"/>
                  </a:lnTo>
                  <a:close/>
                </a:path>
              </a:pathLst>
            </a:custGeom>
            <a:solidFill>
              <a:srgbClr val="CCCC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5" name="object 25"/>
            <p:cNvSpPr/>
            <p:nvPr/>
          </p:nvSpPr>
          <p:spPr>
            <a:xfrm>
              <a:off x="7705725" y="5222875"/>
              <a:ext cx="384175" cy="384175"/>
            </a:xfrm>
            <a:custGeom>
              <a:avLst/>
              <a:gdLst/>
              <a:ahLst/>
              <a:cxnLst/>
              <a:rect l="l" t="t" r="r" b="b"/>
              <a:pathLst>
                <a:path w="384175" h="384175">
                  <a:moveTo>
                    <a:pt x="0" y="384175"/>
                  </a:moveTo>
                  <a:lnTo>
                    <a:pt x="384175" y="384175"/>
                  </a:lnTo>
                  <a:lnTo>
                    <a:pt x="384175" y="0"/>
                  </a:lnTo>
                  <a:lnTo>
                    <a:pt x="0" y="0"/>
                  </a:lnTo>
                  <a:lnTo>
                    <a:pt x="0" y="384175"/>
                  </a:lnTo>
                  <a:close/>
                </a:path>
              </a:pathLst>
            </a:custGeom>
            <a:ln w="285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6" name="object 26"/>
            <p:cNvSpPr/>
            <p:nvPr/>
          </p:nvSpPr>
          <p:spPr>
            <a:xfrm>
              <a:off x="7324725" y="5229225"/>
              <a:ext cx="381000" cy="381000"/>
            </a:xfrm>
            <a:custGeom>
              <a:avLst/>
              <a:gdLst/>
              <a:ahLst/>
              <a:cxnLst/>
              <a:rect l="l" t="t" r="r" b="b"/>
              <a:pathLst>
                <a:path w="381000" h="381000">
                  <a:moveTo>
                    <a:pt x="381000" y="0"/>
                  </a:moveTo>
                  <a:lnTo>
                    <a:pt x="0" y="0"/>
                  </a:lnTo>
                  <a:lnTo>
                    <a:pt x="0" y="381000"/>
                  </a:lnTo>
                  <a:lnTo>
                    <a:pt x="381000" y="381000"/>
                  </a:lnTo>
                  <a:lnTo>
                    <a:pt x="381000" y="0"/>
                  </a:lnTo>
                  <a:close/>
                </a:path>
              </a:pathLst>
            </a:custGeom>
            <a:solidFill>
              <a:srgbClr val="D7D7EB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7" name="object 27"/>
            <p:cNvSpPr/>
            <p:nvPr/>
          </p:nvSpPr>
          <p:spPr>
            <a:xfrm>
              <a:off x="7324725" y="5229225"/>
              <a:ext cx="381000" cy="381000"/>
            </a:xfrm>
            <a:custGeom>
              <a:avLst/>
              <a:gdLst/>
              <a:ahLst/>
              <a:cxnLst/>
              <a:rect l="l" t="t" r="r" b="b"/>
              <a:pathLst>
                <a:path w="381000" h="381000">
                  <a:moveTo>
                    <a:pt x="0" y="381000"/>
                  </a:moveTo>
                  <a:lnTo>
                    <a:pt x="381000" y="381000"/>
                  </a:lnTo>
                  <a:lnTo>
                    <a:pt x="381000" y="0"/>
                  </a:lnTo>
                  <a:lnTo>
                    <a:pt x="0" y="0"/>
                  </a:lnTo>
                  <a:lnTo>
                    <a:pt x="0" y="381000"/>
                  </a:lnTo>
                  <a:close/>
                </a:path>
              </a:pathLst>
            </a:custGeom>
            <a:ln w="285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28" name="object 28"/>
          <p:cNvSpPr txBox="1"/>
          <p:nvPr/>
        </p:nvSpPr>
        <p:spPr>
          <a:xfrm>
            <a:off x="6172200" y="3886200"/>
            <a:ext cx="2971800" cy="381000"/>
          </a:xfrm>
          <a:prstGeom prst="rect">
            <a:avLst/>
          </a:prstGeom>
          <a:solidFill>
            <a:srgbClr val="D7D7EB"/>
          </a:solidFill>
          <a:ln w="31750">
            <a:solidFill>
              <a:srgbClr val="7D9CE8"/>
            </a:solidFill>
          </a:ln>
        </p:spPr>
        <p:txBody>
          <a:bodyPr vert="horz" wrap="square" lIns="0" tIns="25400" rIns="0" bIns="0" rtlCol="0">
            <a:spAutoFit/>
          </a:bodyPr>
          <a:lstStyle/>
          <a:p>
            <a:pPr marL="92075">
              <a:lnSpc>
                <a:spcPct val="100000"/>
              </a:lnSpc>
              <a:spcBef>
                <a:spcPts val="200"/>
              </a:spcBef>
            </a:pPr>
            <a:r>
              <a:rPr sz="1800" b="1" spc="-5" dirty="0">
                <a:solidFill>
                  <a:srgbClr val="808080"/>
                </a:solidFill>
                <a:latin typeface="Arial" panose="020B0604020202020204"/>
                <a:cs typeface="Arial" panose="020B0604020202020204"/>
              </a:rPr>
              <a:t>Insert after</a:t>
            </a:r>
            <a:r>
              <a:rPr sz="1800" b="1" spc="5" dirty="0">
                <a:solidFill>
                  <a:srgbClr val="808080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1800" b="1" spc="-5" dirty="0">
                <a:solidFill>
                  <a:srgbClr val="808080"/>
                </a:solidFill>
                <a:latin typeface="Courier New" panose="02070309020205020404"/>
                <a:cs typeface="Courier New" panose="02070309020205020404"/>
              </a:rPr>
              <a:t>prevNode</a:t>
            </a:r>
            <a:endParaRPr sz="1800">
              <a:latin typeface="Courier New" panose="02070309020205020404"/>
              <a:cs typeface="Courier New" panose="02070309020205020404"/>
            </a:endParaRPr>
          </a:p>
        </p:txBody>
      </p:sp>
      <p:sp>
        <p:nvSpPr>
          <p:cNvPr id="29" name="object 29"/>
          <p:cNvSpPr/>
          <p:nvPr/>
        </p:nvSpPr>
        <p:spPr>
          <a:xfrm>
            <a:off x="8329676" y="4712334"/>
            <a:ext cx="414655" cy="93345"/>
          </a:xfrm>
          <a:custGeom>
            <a:avLst/>
            <a:gdLst/>
            <a:ahLst/>
            <a:cxnLst/>
            <a:rect l="l" t="t" r="r" b="b"/>
            <a:pathLst>
              <a:path w="414654" h="93345">
                <a:moveTo>
                  <a:pt x="41655" y="7365"/>
                </a:moveTo>
                <a:lnTo>
                  <a:pt x="25092" y="11106"/>
                </a:lnTo>
                <a:lnTo>
                  <a:pt x="11731" y="20621"/>
                </a:lnTo>
                <a:lnTo>
                  <a:pt x="2919" y="34494"/>
                </a:lnTo>
                <a:lnTo>
                  <a:pt x="0" y="51307"/>
                </a:lnTo>
                <a:lnTo>
                  <a:pt x="3740" y="67871"/>
                </a:lnTo>
                <a:lnTo>
                  <a:pt x="13255" y="81232"/>
                </a:lnTo>
                <a:lnTo>
                  <a:pt x="27128" y="90044"/>
                </a:lnTo>
                <a:lnTo>
                  <a:pt x="43942" y="92963"/>
                </a:lnTo>
                <a:lnTo>
                  <a:pt x="60505" y="89223"/>
                </a:lnTo>
                <a:lnTo>
                  <a:pt x="73866" y="79708"/>
                </a:lnTo>
                <a:lnTo>
                  <a:pt x="82678" y="65835"/>
                </a:lnTo>
                <a:lnTo>
                  <a:pt x="82930" y="64388"/>
                </a:lnTo>
                <a:lnTo>
                  <a:pt x="43179" y="64388"/>
                </a:lnTo>
                <a:lnTo>
                  <a:pt x="42418" y="35940"/>
                </a:lnTo>
                <a:lnTo>
                  <a:pt x="82410" y="34908"/>
                </a:lnTo>
                <a:lnTo>
                  <a:pt x="81857" y="32458"/>
                </a:lnTo>
                <a:lnTo>
                  <a:pt x="72342" y="19097"/>
                </a:lnTo>
                <a:lnTo>
                  <a:pt x="58469" y="10285"/>
                </a:lnTo>
                <a:lnTo>
                  <a:pt x="41655" y="7365"/>
                </a:lnTo>
                <a:close/>
              </a:path>
              <a:path w="414654" h="93345">
                <a:moveTo>
                  <a:pt x="387709" y="28193"/>
                </a:moveTo>
                <a:lnTo>
                  <a:pt x="342519" y="28193"/>
                </a:lnTo>
                <a:lnTo>
                  <a:pt x="343280" y="56768"/>
                </a:lnTo>
                <a:lnTo>
                  <a:pt x="328971" y="57132"/>
                </a:lnTo>
                <a:lnTo>
                  <a:pt x="329692" y="85725"/>
                </a:lnTo>
                <a:lnTo>
                  <a:pt x="414274" y="40639"/>
                </a:lnTo>
                <a:lnTo>
                  <a:pt x="387709" y="28193"/>
                </a:lnTo>
                <a:close/>
              </a:path>
              <a:path w="414654" h="93345">
                <a:moveTo>
                  <a:pt x="82410" y="34908"/>
                </a:moveTo>
                <a:lnTo>
                  <a:pt x="42418" y="35940"/>
                </a:lnTo>
                <a:lnTo>
                  <a:pt x="43179" y="64388"/>
                </a:lnTo>
                <a:lnTo>
                  <a:pt x="83106" y="63375"/>
                </a:lnTo>
                <a:lnTo>
                  <a:pt x="85598" y="49021"/>
                </a:lnTo>
                <a:lnTo>
                  <a:pt x="82410" y="34908"/>
                </a:lnTo>
                <a:close/>
              </a:path>
              <a:path w="414654" h="93345">
                <a:moveTo>
                  <a:pt x="83106" y="63375"/>
                </a:moveTo>
                <a:lnTo>
                  <a:pt x="43179" y="64388"/>
                </a:lnTo>
                <a:lnTo>
                  <a:pt x="82930" y="64388"/>
                </a:lnTo>
                <a:lnTo>
                  <a:pt x="83106" y="63375"/>
                </a:lnTo>
                <a:close/>
              </a:path>
              <a:path w="414654" h="93345">
                <a:moveTo>
                  <a:pt x="328252" y="28562"/>
                </a:moveTo>
                <a:lnTo>
                  <a:pt x="82410" y="34908"/>
                </a:lnTo>
                <a:lnTo>
                  <a:pt x="85598" y="49021"/>
                </a:lnTo>
                <a:lnTo>
                  <a:pt x="83106" y="63375"/>
                </a:lnTo>
                <a:lnTo>
                  <a:pt x="328971" y="57132"/>
                </a:lnTo>
                <a:lnTo>
                  <a:pt x="328252" y="28562"/>
                </a:lnTo>
                <a:close/>
              </a:path>
              <a:path w="414654" h="93345">
                <a:moveTo>
                  <a:pt x="342519" y="28193"/>
                </a:moveTo>
                <a:lnTo>
                  <a:pt x="328252" y="28562"/>
                </a:lnTo>
                <a:lnTo>
                  <a:pt x="328971" y="57132"/>
                </a:lnTo>
                <a:lnTo>
                  <a:pt x="343280" y="56768"/>
                </a:lnTo>
                <a:lnTo>
                  <a:pt x="342519" y="28193"/>
                </a:lnTo>
                <a:close/>
              </a:path>
              <a:path w="414654" h="93345">
                <a:moveTo>
                  <a:pt x="327532" y="0"/>
                </a:moveTo>
                <a:lnTo>
                  <a:pt x="328252" y="28562"/>
                </a:lnTo>
                <a:lnTo>
                  <a:pt x="342519" y="28193"/>
                </a:lnTo>
                <a:lnTo>
                  <a:pt x="387709" y="28193"/>
                </a:lnTo>
                <a:lnTo>
                  <a:pt x="327532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0" name="object 30"/>
          <p:cNvSpPr txBox="1"/>
          <p:nvPr/>
        </p:nvSpPr>
        <p:spPr>
          <a:xfrm>
            <a:off x="7307071" y="5652008"/>
            <a:ext cx="772160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spc="-5" dirty="0">
                <a:solidFill>
                  <a:srgbClr val="D7D7EB"/>
                </a:solidFill>
                <a:latin typeface="Courier New" panose="02070309020205020404"/>
                <a:cs typeface="Courier New" panose="02070309020205020404"/>
              </a:rPr>
              <a:t>newNode</a:t>
            </a:r>
            <a:endParaRPr sz="1400">
              <a:latin typeface="Courier New" panose="02070309020205020404"/>
              <a:cs typeface="Courier New" panose="02070309020205020404"/>
            </a:endParaRPr>
          </a:p>
        </p:txBody>
      </p:sp>
      <p:sp>
        <p:nvSpPr>
          <p:cNvPr id="31" name="object 31"/>
          <p:cNvSpPr/>
          <p:nvPr/>
        </p:nvSpPr>
        <p:spPr>
          <a:xfrm>
            <a:off x="7313676" y="4712334"/>
            <a:ext cx="414655" cy="93345"/>
          </a:xfrm>
          <a:custGeom>
            <a:avLst/>
            <a:gdLst/>
            <a:ahLst/>
            <a:cxnLst/>
            <a:rect l="l" t="t" r="r" b="b"/>
            <a:pathLst>
              <a:path w="414654" h="93345">
                <a:moveTo>
                  <a:pt x="41655" y="7365"/>
                </a:moveTo>
                <a:lnTo>
                  <a:pt x="25092" y="11106"/>
                </a:lnTo>
                <a:lnTo>
                  <a:pt x="11731" y="20621"/>
                </a:lnTo>
                <a:lnTo>
                  <a:pt x="2919" y="34494"/>
                </a:lnTo>
                <a:lnTo>
                  <a:pt x="0" y="51307"/>
                </a:lnTo>
                <a:lnTo>
                  <a:pt x="3740" y="67871"/>
                </a:lnTo>
                <a:lnTo>
                  <a:pt x="13255" y="81232"/>
                </a:lnTo>
                <a:lnTo>
                  <a:pt x="27128" y="90044"/>
                </a:lnTo>
                <a:lnTo>
                  <a:pt x="43942" y="92963"/>
                </a:lnTo>
                <a:lnTo>
                  <a:pt x="60505" y="89223"/>
                </a:lnTo>
                <a:lnTo>
                  <a:pt x="73866" y="79708"/>
                </a:lnTo>
                <a:lnTo>
                  <a:pt x="82678" y="65835"/>
                </a:lnTo>
                <a:lnTo>
                  <a:pt x="82886" y="64642"/>
                </a:lnTo>
                <a:lnTo>
                  <a:pt x="35305" y="64642"/>
                </a:lnTo>
                <a:lnTo>
                  <a:pt x="28701" y="58419"/>
                </a:lnTo>
                <a:lnTo>
                  <a:pt x="28575" y="50545"/>
                </a:lnTo>
                <a:lnTo>
                  <a:pt x="28321" y="42671"/>
                </a:lnTo>
                <a:lnTo>
                  <a:pt x="34544" y="36067"/>
                </a:lnTo>
                <a:lnTo>
                  <a:pt x="42418" y="35940"/>
                </a:lnTo>
                <a:lnTo>
                  <a:pt x="50292" y="35687"/>
                </a:lnTo>
                <a:lnTo>
                  <a:pt x="82586" y="35687"/>
                </a:lnTo>
                <a:lnTo>
                  <a:pt x="81857" y="32458"/>
                </a:lnTo>
                <a:lnTo>
                  <a:pt x="72342" y="19097"/>
                </a:lnTo>
                <a:lnTo>
                  <a:pt x="58469" y="10285"/>
                </a:lnTo>
                <a:lnTo>
                  <a:pt x="41655" y="7365"/>
                </a:lnTo>
                <a:close/>
              </a:path>
              <a:path w="414654" h="93345">
                <a:moveTo>
                  <a:pt x="50292" y="35687"/>
                </a:moveTo>
                <a:lnTo>
                  <a:pt x="42418" y="35940"/>
                </a:lnTo>
                <a:lnTo>
                  <a:pt x="34544" y="36067"/>
                </a:lnTo>
                <a:lnTo>
                  <a:pt x="28321" y="42671"/>
                </a:lnTo>
                <a:lnTo>
                  <a:pt x="28575" y="50545"/>
                </a:lnTo>
                <a:lnTo>
                  <a:pt x="28701" y="58419"/>
                </a:lnTo>
                <a:lnTo>
                  <a:pt x="35305" y="64642"/>
                </a:lnTo>
                <a:lnTo>
                  <a:pt x="43179" y="64388"/>
                </a:lnTo>
                <a:lnTo>
                  <a:pt x="51053" y="64262"/>
                </a:lnTo>
                <a:lnTo>
                  <a:pt x="57276" y="57657"/>
                </a:lnTo>
                <a:lnTo>
                  <a:pt x="57150" y="49783"/>
                </a:lnTo>
                <a:lnTo>
                  <a:pt x="56896" y="41909"/>
                </a:lnTo>
                <a:lnTo>
                  <a:pt x="50292" y="35687"/>
                </a:lnTo>
                <a:close/>
              </a:path>
              <a:path w="414654" h="93345">
                <a:moveTo>
                  <a:pt x="82586" y="35687"/>
                </a:moveTo>
                <a:lnTo>
                  <a:pt x="50292" y="35687"/>
                </a:lnTo>
                <a:lnTo>
                  <a:pt x="56896" y="41909"/>
                </a:lnTo>
                <a:lnTo>
                  <a:pt x="57150" y="49783"/>
                </a:lnTo>
                <a:lnTo>
                  <a:pt x="57276" y="57657"/>
                </a:lnTo>
                <a:lnTo>
                  <a:pt x="51053" y="64262"/>
                </a:lnTo>
                <a:lnTo>
                  <a:pt x="43179" y="64388"/>
                </a:lnTo>
                <a:lnTo>
                  <a:pt x="35305" y="64642"/>
                </a:lnTo>
                <a:lnTo>
                  <a:pt x="82886" y="64642"/>
                </a:lnTo>
                <a:lnTo>
                  <a:pt x="85598" y="49021"/>
                </a:lnTo>
                <a:lnTo>
                  <a:pt x="82586" y="35687"/>
                </a:lnTo>
                <a:close/>
              </a:path>
              <a:path w="414654" h="93345">
                <a:moveTo>
                  <a:pt x="107569" y="34162"/>
                </a:moveTo>
                <a:lnTo>
                  <a:pt x="91694" y="34670"/>
                </a:lnTo>
                <a:lnTo>
                  <a:pt x="85471" y="41147"/>
                </a:lnTo>
                <a:lnTo>
                  <a:pt x="85725" y="49021"/>
                </a:lnTo>
                <a:lnTo>
                  <a:pt x="85851" y="56895"/>
                </a:lnTo>
                <a:lnTo>
                  <a:pt x="92455" y="63245"/>
                </a:lnTo>
                <a:lnTo>
                  <a:pt x="108203" y="62737"/>
                </a:lnTo>
                <a:lnTo>
                  <a:pt x="114426" y="56260"/>
                </a:lnTo>
                <a:lnTo>
                  <a:pt x="114300" y="48387"/>
                </a:lnTo>
                <a:lnTo>
                  <a:pt x="114046" y="40385"/>
                </a:lnTo>
                <a:lnTo>
                  <a:pt x="107569" y="34162"/>
                </a:lnTo>
                <a:close/>
              </a:path>
              <a:path w="414654" h="93345">
                <a:moveTo>
                  <a:pt x="164719" y="32765"/>
                </a:moveTo>
                <a:lnTo>
                  <a:pt x="156718" y="32892"/>
                </a:lnTo>
                <a:lnTo>
                  <a:pt x="148844" y="33146"/>
                </a:lnTo>
                <a:lnTo>
                  <a:pt x="142621" y="39750"/>
                </a:lnTo>
                <a:lnTo>
                  <a:pt x="142875" y="47625"/>
                </a:lnTo>
                <a:lnTo>
                  <a:pt x="143001" y="55498"/>
                </a:lnTo>
                <a:lnTo>
                  <a:pt x="149605" y="61721"/>
                </a:lnTo>
                <a:lnTo>
                  <a:pt x="157479" y="61467"/>
                </a:lnTo>
                <a:lnTo>
                  <a:pt x="165353" y="61340"/>
                </a:lnTo>
                <a:lnTo>
                  <a:pt x="171576" y="54737"/>
                </a:lnTo>
                <a:lnTo>
                  <a:pt x="171450" y="46862"/>
                </a:lnTo>
                <a:lnTo>
                  <a:pt x="171196" y="38988"/>
                </a:lnTo>
                <a:lnTo>
                  <a:pt x="164719" y="32765"/>
                </a:lnTo>
                <a:close/>
              </a:path>
              <a:path w="414654" h="93345">
                <a:moveTo>
                  <a:pt x="221869" y="31241"/>
                </a:moveTo>
                <a:lnTo>
                  <a:pt x="205994" y="31750"/>
                </a:lnTo>
                <a:lnTo>
                  <a:pt x="199771" y="38226"/>
                </a:lnTo>
                <a:lnTo>
                  <a:pt x="200025" y="46100"/>
                </a:lnTo>
                <a:lnTo>
                  <a:pt x="200151" y="53975"/>
                </a:lnTo>
                <a:lnTo>
                  <a:pt x="206755" y="60197"/>
                </a:lnTo>
                <a:lnTo>
                  <a:pt x="214629" y="60070"/>
                </a:lnTo>
                <a:lnTo>
                  <a:pt x="222503" y="59816"/>
                </a:lnTo>
                <a:lnTo>
                  <a:pt x="228726" y="53339"/>
                </a:lnTo>
                <a:lnTo>
                  <a:pt x="228600" y="45338"/>
                </a:lnTo>
                <a:lnTo>
                  <a:pt x="228346" y="37464"/>
                </a:lnTo>
                <a:lnTo>
                  <a:pt x="221869" y="31241"/>
                </a:lnTo>
                <a:close/>
              </a:path>
              <a:path w="414654" h="93345">
                <a:moveTo>
                  <a:pt x="279019" y="29844"/>
                </a:moveTo>
                <a:lnTo>
                  <a:pt x="271145" y="29971"/>
                </a:lnTo>
                <a:lnTo>
                  <a:pt x="263144" y="30225"/>
                </a:lnTo>
                <a:lnTo>
                  <a:pt x="256921" y="36829"/>
                </a:lnTo>
                <a:lnTo>
                  <a:pt x="257175" y="44703"/>
                </a:lnTo>
                <a:lnTo>
                  <a:pt x="257301" y="52577"/>
                </a:lnTo>
                <a:lnTo>
                  <a:pt x="263905" y="58800"/>
                </a:lnTo>
                <a:lnTo>
                  <a:pt x="271779" y="58546"/>
                </a:lnTo>
                <a:lnTo>
                  <a:pt x="279780" y="58419"/>
                </a:lnTo>
                <a:lnTo>
                  <a:pt x="286003" y="51815"/>
                </a:lnTo>
                <a:lnTo>
                  <a:pt x="285496" y="36067"/>
                </a:lnTo>
                <a:lnTo>
                  <a:pt x="279019" y="29844"/>
                </a:lnTo>
                <a:close/>
              </a:path>
              <a:path w="414654" h="93345">
                <a:moveTo>
                  <a:pt x="387980" y="28320"/>
                </a:moveTo>
                <a:lnTo>
                  <a:pt x="336169" y="28320"/>
                </a:lnTo>
                <a:lnTo>
                  <a:pt x="342646" y="34543"/>
                </a:lnTo>
                <a:lnTo>
                  <a:pt x="343153" y="50418"/>
                </a:lnTo>
                <a:lnTo>
                  <a:pt x="336930" y="56895"/>
                </a:lnTo>
                <a:lnTo>
                  <a:pt x="328972" y="57148"/>
                </a:lnTo>
                <a:lnTo>
                  <a:pt x="329692" y="85725"/>
                </a:lnTo>
                <a:lnTo>
                  <a:pt x="414274" y="40639"/>
                </a:lnTo>
                <a:lnTo>
                  <a:pt x="387980" y="28320"/>
                </a:lnTo>
                <a:close/>
              </a:path>
              <a:path w="414654" h="93345">
                <a:moveTo>
                  <a:pt x="328252" y="28575"/>
                </a:moveTo>
                <a:lnTo>
                  <a:pt x="320294" y="28701"/>
                </a:lnTo>
                <a:lnTo>
                  <a:pt x="314071" y="35306"/>
                </a:lnTo>
                <a:lnTo>
                  <a:pt x="314325" y="43179"/>
                </a:lnTo>
                <a:lnTo>
                  <a:pt x="314451" y="51053"/>
                </a:lnTo>
                <a:lnTo>
                  <a:pt x="321055" y="57276"/>
                </a:lnTo>
                <a:lnTo>
                  <a:pt x="328929" y="57150"/>
                </a:lnTo>
                <a:lnTo>
                  <a:pt x="328965" y="56895"/>
                </a:lnTo>
                <a:lnTo>
                  <a:pt x="328252" y="28575"/>
                </a:lnTo>
                <a:close/>
              </a:path>
              <a:path w="414654" h="93345">
                <a:moveTo>
                  <a:pt x="336169" y="28320"/>
                </a:moveTo>
                <a:lnTo>
                  <a:pt x="328295" y="28575"/>
                </a:lnTo>
                <a:lnTo>
                  <a:pt x="328972" y="57148"/>
                </a:lnTo>
                <a:lnTo>
                  <a:pt x="336930" y="56895"/>
                </a:lnTo>
                <a:lnTo>
                  <a:pt x="343153" y="50418"/>
                </a:lnTo>
                <a:lnTo>
                  <a:pt x="342646" y="34543"/>
                </a:lnTo>
                <a:lnTo>
                  <a:pt x="336169" y="28320"/>
                </a:lnTo>
                <a:close/>
              </a:path>
              <a:path w="414654" h="93345">
                <a:moveTo>
                  <a:pt x="327532" y="0"/>
                </a:moveTo>
                <a:lnTo>
                  <a:pt x="328252" y="28575"/>
                </a:lnTo>
                <a:lnTo>
                  <a:pt x="336169" y="28320"/>
                </a:lnTo>
                <a:lnTo>
                  <a:pt x="387980" y="28320"/>
                </a:lnTo>
                <a:lnTo>
                  <a:pt x="327532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grpSp>
        <p:nvGrpSpPr>
          <p:cNvPr id="32" name="object 32"/>
          <p:cNvGrpSpPr/>
          <p:nvPr/>
        </p:nvGrpSpPr>
        <p:grpSpPr>
          <a:xfrm>
            <a:off x="6756400" y="4576698"/>
            <a:ext cx="1236598" cy="863981"/>
            <a:chOff x="6756400" y="4576698"/>
            <a:chExt cx="1236598" cy="863981"/>
          </a:xfrm>
        </p:grpSpPr>
        <p:sp>
          <p:nvSpPr>
            <p:cNvPr id="33" name="object 33"/>
            <p:cNvSpPr/>
            <p:nvPr/>
          </p:nvSpPr>
          <p:spPr>
            <a:xfrm>
              <a:off x="7907273" y="4940299"/>
              <a:ext cx="85725" cy="500380"/>
            </a:xfrm>
            <a:custGeom>
              <a:avLst/>
              <a:gdLst/>
              <a:ahLst/>
              <a:cxnLst/>
              <a:rect l="l" t="t" r="r" b="b"/>
              <a:pathLst>
                <a:path w="85725" h="500379">
                  <a:moveTo>
                    <a:pt x="28575" y="417236"/>
                  </a:moveTo>
                  <a:lnTo>
                    <a:pt x="26253" y="417705"/>
                  </a:lnTo>
                  <a:lnTo>
                    <a:pt x="12604" y="426891"/>
                  </a:lnTo>
                  <a:lnTo>
                    <a:pt x="3385" y="440515"/>
                  </a:lnTo>
                  <a:lnTo>
                    <a:pt x="0" y="457200"/>
                  </a:lnTo>
                  <a:lnTo>
                    <a:pt x="3385" y="473884"/>
                  </a:lnTo>
                  <a:lnTo>
                    <a:pt x="12604" y="487508"/>
                  </a:lnTo>
                  <a:lnTo>
                    <a:pt x="26253" y="496694"/>
                  </a:lnTo>
                  <a:lnTo>
                    <a:pt x="42925" y="500062"/>
                  </a:lnTo>
                  <a:lnTo>
                    <a:pt x="59578" y="496694"/>
                  </a:lnTo>
                  <a:lnTo>
                    <a:pt x="73183" y="487508"/>
                  </a:lnTo>
                  <a:lnTo>
                    <a:pt x="82359" y="473884"/>
                  </a:lnTo>
                  <a:lnTo>
                    <a:pt x="85725" y="457200"/>
                  </a:lnTo>
                  <a:lnTo>
                    <a:pt x="28575" y="457200"/>
                  </a:lnTo>
                  <a:lnTo>
                    <a:pt x="28575" y="417236"/>
                  </a:lnTo>
                  <a:close/>
                </a:path>
                <a:path w="85725" h="500379">
                  <a:moveTo>
                    <a:pt x="42925" y="414337"/>
                  </a:moveTo>
                  <a:lnTo>
                    <a:pt x="28685" y="417214"/>
                  </a:lnTo>
                  <a:lnTo>
                    <a:pt x="28575" y="457200"/>
                  </a:lnTo>
                  <a:lnTo>
                    <a:pt x="57150" y="457200"/>
                  </a:lnTo>
                  <a:lnTo>
                    <a:pt x="57150" y="417214"/>
                  </a:lnTo>
                  <a:lnTo>
                    <a:pt x="42925" y="414337"/>
                  </a:lnTo>
                  <a:close/>
                </a:path>
                <a:path w="85725" h="500379">
                  <a:moveTo>
                    <a:pt x="57150" y="417214"/>
                  </a:moveTo>
                  <a:lnTo>
                    <a:pt x="57150" y="457200"/>
                  </a:lnTo>
                  <a:lnTo>
                    <a:pt x="85725" y="457200"/>
                  </a:lnTo>
                  <a:lnTo>
                    <a:pt x="82359" y="440515"/>
                  </a:lnTo>
                  <a:lnTo>
                    <a:pt x="73183" y="426891"/>
                  </a:lnTo>
                  <a:lnTo>
                    <a:pt x="59578" y="417705"/>
                  </a:lnTo>
                  <a:lnTo>
                    <a:pt x="57150" y="417214"/>
                  </a:lnTo>
                  <a:close/>
                </a:path>
                <a:path w="85725" h="500379">
                  <a:moveTo>
                    <a:pt x="57150" y="71437"/>
                  </a:moveTo>
                  <a:lnTo>
                    <a:pt x="28575" y="71437"/>
                  </a:lnTo>
                  <a:lnTo>
                    <a:pt x="28575" y="417236"/>
                  </a:lnTo>
                  <a:lnTo>
                    <a:pt x="42925" y="414337"/>
                  </a:lnTo>
                  <a:lnTo>
                    <a:pt x="57150" y="414337"/>
                  </a:lnTo>
                  <a:lnTo>
                    <a:pt x="57150" y="71437"/>
                  </a:lnTo>
                  <a:close/>
                </a:path>
                <a:path w="85725" h="500379">
                  <a:moveTo>
                    <a:pt x="57150" y="414337"/>
                  </a:moveTo>
                  <a:lnTo>
                    <a:pt x="42925" y="414337"/>
                  </a:lnTo>
                  <a:lnTo>
                    <a:pt x="57150" y="417214"/>
                  </a:lnTo>
                  <a:lnTo>
                    <a:pt x="57150" y="414337"/>
                  </a:lnTo>
                  <a:close/>
                </a:path>
                <a:path w="85725" h="500379">
                  <a:moveTo>
                    <a:pt x="42925" y="0"/>
                  </a:moveTo>
                  <a:lnTo>
                    <a:pt x="0" y="85725"/>
                  </a:lnTo>
                  <a:lnTo>
                    <a:pt x="28575" y="85725"/>
                  </a:lnTo>
                  <a:lnTo>
                    <a:pt x="28575" y="71437"/>
                  </a:lnTo>
                  <a:lnTo>
                    <a:pt x="78591" y="71437"/>
                  </a:lnTo>
                  <a:lnTo>
                    <a:pt x="42925" y="0"/>
                  </a:lnTo>
                  <a:close/>
                </a:path>
                <a:path w="85725" h="500379">
                  <a:moveTo>
                    <a:pt x="78591" y="71437"/>
                  </a:moveTo>
                  <a:lnTo>
                    <a:pt x="57150" y="71437"/>
                  </a:lnTo>
                  <a:lnTo>
                    <a:pt x="57150" y="85725"/>
                  </a:lnTo>
                  <a:lnTo>
                    <a:pt x="85725" y="85725"/>
                  </a:lnTo>
                  <a:lnTo>
                    <a:pt x="78591" y="71437"/>
                  </a:lnTo>
                  <a:close/>
                </a:path>
              </a:pathLst>
            </a:custGeom>
            <a:solidFill>
              <a:srgbClr val="66999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4" name="object 34"/>
            <p:cNvSpPr/>
            <p:nvPr/>
          </p:nvSpPr>
          <p:spPr>
            <a:xfrm>
              <a:off x="7137400" y="4576698"/>
              <a:ext cx="384175" cy="384175"/>
            </a:xfrm>
            <a:custGeom>
              <a:avLst/>
              <a:gdLst/>
              <a:ahLst/>
              <a:cxnLst/>
              <a:rect l="l" t="t" r="r" b="b"/>
              <a:pathLst>
                <a:path w="384175" h="384175">
                  <a:moveTo>
                    <a:pt x="384175" y="0"/>
                  </a:moveTo>
                  <a:lnTo>
                    <a:pt x="0" y="0"/>
                  </a:lnTo>
                  <a:lnTo>
                    <a:pt x="0" y="384175"/>
                  </a:lnTo>
                  <a:lnTo>
                    <a:pt x="384175" y="384175"/>
                  </a:lnTo>
                  <a:lnTo>
                    <a:pt x="384175" y="0"/>
                  </a:lnTo>
                  <a:close/>
                </a:path>
              </a:pathLst>
            </a:custGeom>
            <a:solidFill>
              <a:srgbClr val="CCCC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5" name="object 35"/>
            <p:cNvSpPr/>
            <p:nvPr/>
          </p:nvSpPr>
          <p:spPr>
            <a:xfrm>
              <a:off x="7137400" y="4576698"/>
              <a:ext cx="384175" cy="384175"/>
            </a:xfrm>
            <a:custGeom>
              <a:avLst/>
              <a:gdLst/>
              <a:ahLst/>
              <a:cxnLst/>
              <a:rect l="l" t="t" r="r" b="b"/>
              <a:pathLst>
                <a:path w="384175" h="384175">
                  <a:moveTo>
                    <a:pt x="0" y="384175"/>
                  </a:moveTo>
                  <a:lnTo>
                    <a:pt x="384175" y="384175"/>
                  </a:lnTo>
                  <a:lnTo>
                    <a:pt x="384175" y="0"/>
                  </a:lnTo>
                  <a:lnTo>
                    <a:pt x="0" y="0"/>
                  </a:lnTo>
                  <a:lnTo>
                    <a:pt x="0" y="384175"/>
                  </a:lnTo>
                  <a:close/>
                </a:path>
              </a:pathLst>
            </a:custGeom>
            <a:ln w="285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6" name="object 36"/>
            <p:cNvSpPr/>
            <p:nvPr/>
          </p:nvSpPr>
          <p:spPr>
            <a:xfrm>
              <a:off x="6756400" y="4578349"/>
              <a:ext cx="381000" cy="381000"/>
            </a:xfrm>
            <a:custGeom>
              <a:avLst/>
              <a:gdLst/>
              <a:ahLst/>
              <a:cxnLst/>
              <a:rect l="l" t="t" r="r" b="b"/>
              <a:pathLst>
                <a:path w="381000" h="381000">
                  <a:moveTo>
                    <a:pt x="381000" y="0"/>
                  </a:moveTo>
                  <a:lnTo>
                    <a:pt x="0" y="0"/>
                  </a:lnTo>
                  <a:lnTo>
                    <a:pt x="0" y="381000"/>
                  </a:lnTo>
                  <a:lnTo>
                    <a:pt x="381000" y="381000"/>
                  </a:lnTo>
                  <a:lnTo>
                    <a:pt x="381000" y="0"/>
                  </a:lnTo>
                  <a:close/>
                </a:path>
              </a:pathLst>
            </a:custGeom>
            <a:solidFill>
              <a:srgbClr val="D7D7EB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7" name="object 37"/>
            <p:cNvSpPr/>
            <p:nvPr/>
          </p:nvSpPr>
          <p:spPr>
            <a:xfrm>
              <a:off x="6756400" y="4578349"/>
              <a:ext cx="381000" cy="381000"/>
            </a:xfrm>
            <a:custGeom>
              <a:avLst/>
              <a:gdLst/>
              <a:ahLst/>
              <a:cxnLst/>
              <a:rect l="l" t="t" r="r" b="b"/>
              <a:pathLst>
                <a:path w="381000" h="381000">
                  <a:moveTo>
                    <a:pt x="0" y="381000"/>
                  </a:moveTo>
                  <a:lnTo>
                    <a:pt x="381000" y="381000"/>
                  </a:lnTo>
                  <a:lnTo>
                    <a:pt x="381000" y="0"/>
                  </a:lnTo>
                  <a:lnTo>
                    <a:pt x="0" y="0"/>
                  </a:lnTo>
                  <a:lnTo>
                    <a:pt x="0" y="381000"/>
                  </a:lnTo>
                  <a:close/>
                </a:path>
              </a:pathLst>
            </a:custGeom>
            <a:ln w="285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8" name="object 38"/>
            <p:cNvSpPr/>
            <p:nvPr/>
          </p:nvSpPr>
          <p:spPr>
            <a:xfrm>
              <a:off x="7373873" y="4821237"/>
              <a:ext cx="85725" cy="367030"/>
            </a:xfrm>
            <a:custGeom>
              <a:avLst/>
              <a:gdLst/>
              <a:ahLst/>
              <a:cxnLst/>
              <a:rect l="l" t="t" r="r" b="b"/>
              <a:pathLst>
                <a:path w="85725" h="367029">
                  <a:moveTo>
                    <a:pt x="28575" y="280987"/>
                  </a:moveTo>
                  <a:lnTo>
                    <a:pt x="0" y="280987"/>
                  </a:lnTo>
                  <a:lnTo>
                    <a:pt x="42925" y="366712"/>
                  </a:lnTo>
                  <a:lnTo>
                    <a:pt x="78591" y="295275"/>
                  </a:lnTo>
                  <a:lnTo>
                    <a:pt x="28575" y="295275"/>
                  </a:lnTo>
                  <a:lnTo>
                    <a:pt x="28575" y="280987"/>
                  </a:lnTo>
                  <a:close/>
                </a:path>
                <a:path w="85725" h="367029">
                  <a:moveTo>
                    <a:pt x="28575" y="82825"/>
                  </a:moveTo>
                  <a:lnTo>
                    <a:pt x="28575" y="295275"/>
                  </a:lnTo>
                  <a:lnTo>
                    <a:pt x="57150" y="295275"/>
                  </a:lnTo>
                  <a:lnTo>
                    <a:pt x="57150" y="85725"/>
                  </a:lnTo>
                  <a:lnTo>
                    <a:pt x="42925" y="85725"/>
                  </a:lnTo>
                  <a:lnTo>
                    <a:pt x="28575" y="82825"/>
                  </a:lnTo>
                  <a:close/>
                </a:path>
                <a:path w="85725" h="367029">
                  <a:moveTo>
                    <a:pt x="85725" y="280987"/>
                  </a:moveTo>
                  <a:lnTo>
                    <a:pt x="57150" y="280987"/>
                  </a:lnTo>
                  <a:lnTo>
                    <a:pt x="57150" y="295275"/>
                  </a:lnTo>
                  <a:lnTo>
                    <a:pt x="78591" y="295275"/>
                  </a:lnTo>
                  <a:lnTo>
                    <a:pt x="85725" y="280987"/>
                  </a:lnTo>
                  <a:close/>
                </a:path>
                <a:path w="85725" h="367029">
                  <a:moveTo>
                    <a:pt x="57150" y="42862"/>
                  </a:moveTo>
                  <a:lnTo>
                    <a:pt x="28575" y="42862"/>
                  </a:lnTo>
                  <a:lnTo>
                    <a:pt x="28685" y="82847"/>
                  </a:lnTo>
                  <a:lnTo>
                    <a:pt x="42925" y="85725"/>
                  </a:lnTo>
                  <a:lnTo>
                    <a:pt x="57149" y="82847"/>
                  </a:lnTo>
                  <a:lnTo>
                    <a:pt x="57150" y="42862"/>
                  </a:lnTo>
                  <a:close/>
                </a:path>
                <a:path w="85725" h="367029">
                  <a:moveTo>
                    <a:pt x="57150" y="82847"/>
                  </a:moveTo>
                  <a:lnTo>
                    <a:pt x="42925" y="85725"/>
                  </a:lnTo>
                  <a:lnTo>
                    <a:pt x="57150" y="85725"/>
                  </a:lnTo>
                  <a:lnTo>
                    <a:pt x="57150" y="82847"/>
                  </a:lnTo>
                  <a:close/>
                </a:path>
                <a:path w="85725" h="367029">
                  <a:moveTo>
                    <a:pt x="85725" y="42862"/>
                  </a:moveTo>
                  <a:lnTo>
                    <a:pt x="57150" y="42862"/>
                  </a:lnTo>
                  <a:lnTo>
                    <a:pt x="57150" y="82847"/>
                  </a:lnTo>
                  <a:lnTo>
                    <a:pt x="59578" y="82356"/>
                  </a:lnTo>
                  <a:lnTo>
                    <a:pt x="73183" y="73171"/>
                  </a:lnTo>
                  <a:lnTo>
                    <a:pt x="82359" y="59546"/>
                  </a:lnTo>
                  <a:lnTo>
                    <a:pt x="85725" y="42862"/>
                  </a:lnTo>
                  <a:close/>
                </a:path>
                <a:path w="85725" h="367029">
                  <a:moveTo>
                    <a:pt x="42925" y="0"/>
                  </a:moveTo>
                  <a:lnTo>
                    <a:pt x="26253" y="3368"/>
                  </a:lnTo>
                  <a:lnTo>
                    <a:pt x="12604" y="12553"/>
                  </a:lnTo>
                  <a:lnTo>
                    <a:pt x="3385" y="26178"/>
                  </a:lnTo>
                  <a:lnTo>
                    <a:pt x="0" y="42862"/>
                  </a:lnTo>
                  <a:lnTo>
                    <a:pt x="3385" y="59546"/>
                  </a:lnTo>
                  <a:lnTo>
                    <a:pt x="12604" y="73171"/>
                  </a:lnTo>
                  <a:lnTo>
                    <a:pt x="26253" y="82356"/>
                  </a:lnTo>
                  <a:lnTo>
                    <a:pt x="28575" y="82825"/>
                  </a:lnTo>
                  <a:lnTo>
                    <a:pt x="28575" y="42862"/>
                  </a:lnTo>
                  <a:lnTo>
                    <a:pt x="85725" y="42862"/>
                  </a:lnTo>
                  <a:lnTo>
                    <a:pt x="82359" y="26178"/>
                  </a:lnTo>
                  <a:lnTo>
                    <a:pt x="73183" y="12553"/>
                  </a:lnTo>
                  <a:lnTo>
                    <a:pt x="59578" y="3368"/>
                  </a:lnTo>
                  <a:lnTo>
                    <a:pt x="42925" y="0"/>
                  </a:lnTo>
                  <a:close/>
                </a:path>
              </a:pathLst>
            </a:custGeom>
            <a:solidFill>
              <a:srgbClr val="669999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40" name="object 40"/>
          <p:cNvSpPr txBox="1"/>
          <p:nvPr/>
        </p:nvSpPr>
        <p:spPr>
          <a:xfrm>
            <a:off x="6729730" y="4280153"/>
            <a:ext cx="1945639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079500" algn="l"/>
              </a:tabLst>
            </a:pPr>
            <a:r>
              <a:rPr sz="1400" spc="-5" dirty="0">
                <a:solidFill>
                  <a:srgbClr val="D7D7EB"/>
                </a:solidFill>
                <a:latin typeface="Courier New" panose="02070309020205020404"/>
                <a:cs typeface="Courier New" panose="02070309020205020404"/>
              </a:rPr>
              <a:t>prevNo</a:t>
            </a:r>
            <a:r>
              <a:rPr sz="1400" spc="-15" dirty="0">
                <a:solidFill>
                  <a:srgbClr val="D7D7EB"/>
                </a:solidFill>
                <a:latin typeface="Courier New" panose="02070309020205020404"/>
                <a:cs typeface="Courier New" panose="02070309020205020404"/>
              </a:rPr>
              <a:t>d</a:t>
            </a:r>
            <a:r>
              <a:rPr sz="1400" dirty="0">
                <a:solidFill>
                  <a:srgbClr val="D7D7EB"/>
                </a:solidFill>
                <a:latin typeface="Courier New" panose="02070309020205020404"/>
                <a:cs typeface="Courier New" panose="02070309020205020404"/>
              </a:rPr>
              <a:t>e</a:t>
            </a:r>
            <a:r>
              <a:rPr sz="1400" dirty="0">
                <a:solidFill>
                  <a:srgbClr val="D7D7EB"/>
                </a:solidFill>
                <a:latin typeface="Courier New" panose="02070309020205020404"/>
                <a:cs typeface="Courier New" panose="02070309020205020404"/>
              </a:rPr>
              <a:t>	</a:t>
            </a:r>
            <a:r>
              <a:rPr sz="1400" spc="-5" dirty="0">
                <a:solidFill>
                  <a:srgbClr val="D7D7EB"/>
                </a:solidFill>
                <a:latin typeface="Courier New" panose="02070309020205020404"/>
                <a:cs typeface="Courier New" panose="02070309020205020404"/>
              </a:rPr>
              <a:t>currNo</a:t>
            </a:r>
            <a:r>
              <a:rPr sz="1400" spc="-15" dirty="0">
                <a:solidFill>
                  <a:srgbClr val="D7D7EB"/>
                </a:solidFill>
                <a:latin typeface="Courier New" panose="02070309020205020404"/>
                <a:cs typeface="Courier New" panose="02070309020205020404"/>
              </a:rPr>
              <a:t>d</a:t>
            </a:r>
            <a:r>
              <a:rPr sz="1400" dirty="0">
                <a:solidFill>
                  <a:srgbClr val="D7D7EB"/>
                </a:solidFill>
                <a:latin typeface="Courier New" panose="02070309020205020404"/>
                <a:cs typeface="Courier New" panose="02070309020205020404"/>
              </a:rPr>
              <a:t>e</a:t>
            </a:r>
            <a:endParaRPr sz="1400">
              <a:latin typeface="Courier New" panose="02070309020205020404"/>
              <a:cs typeface="Courier New" panose="02070309020205020404"/>
            </a:endParaRPr>
          </a:p>
        </p:txBody>
      </p:sp>
      <p:sp>
        <p:nvSpPr>
          <p:cNvPr id="41" name="object 41"/>
          <p:cNvSpPr txBox="1"/>
          <p:nvPr/>
        </p:nvSpPr>
        <p:spPr>
          <a:xfrm>
            <a:off x="532790" y="6517093"/>
            <a:ext cx="121920" cy="23050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650"/>
              </a:lnSpc>
            </a:pPr>
            <a:r>
              <a:rPr sz="16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}</a:t>
            </a:r>
            <a:endParaRPr sz="1600">
              <a:latin typeface="Courier New" panose="02070309020205020404"/>
              <a:cs typeface="Courier New" panose="02070309020205020404"/>
            </a:endParaRPr>
          </a:p>
        </p:txBody>
      </p:sp>
      <p:sp>
        <p:nvSpPr>
          <p:cNvPr id="42" name="object 42"/>
          <p:cNvSpPr txBox="1"/>
          <p:nvPr/>
        </p:nvSpPr>
        <p:spPr>
          <a:xfrm>
            <a:off x="2349245" y="5777395"/>
            <a:ext cx="1976120" cy="25527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750"/>
              </a:lnSpc>
            </a:pPr>
            <a:r>
              <a:rPr sz="16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prevNode-&gt;next</a:t>
            </a:r>
            <a:r>
              <a:rPr sz="1600" spc="-70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=</a:t>
            </a:r>
            <a:endParaRPr sz="1600">
              <a:latin typeface="Courier New" panose="02070309020205020404"/>
              <a:cs typeface="Courier New" panose="02070309020205020404"/>
            </a:endParaRPr>
          </a:p>
        </p:txBody>
      </p:sp>
      <p:sp>
        <p:nvSpPr>
          <p:cNvPr id="43" name="object 43"/>
          <p:cNvSpPr txBox="1"/>
          <p:nvPr/>
        </p:nvSpPr>
        <p:spPr>
          <a:xfrm>
            <a:off x="5092953" y="5777395"/>
            <a:ext cx="1001394" cy="25527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750"/>
              </a:lnSpc>
            </a:pPr>
            <a:r>
              <a:rPr sz="16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newNode;</a:t>
            </a:r>
            <a:endParaRPr sz="1600">
              <a:latin typeface="Courier New" panose="02070309020205020404"/>
              <a:cs typeface="Courier New" panose="02070309020205020404"/>
            </a:endParaRPr>
          </a:p>
        </p:txBody>
      </p:sp>
      <p:sp>
        <p:nvSpPr>
          <p:cNvPr id="44" name="object 44"/>
          <p:cNvSpPr txBox="1"/>
          <p:nvPr/>
        </p:nvSpPr>
        <p:spPr>
          <a:xfrm>
            <a:off x="1434846" y="6021234"/>
            <a:ext cx="756920" cy="49910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750"/>
              </a:lnSpc>
            </a:pPr>
            <a:r>
              <a:rPr sz="16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}</a:t>
            </a:r>
            <a:endParaRPr sz="1600">
              <a:latin typeface="Courier New" panose="02070309020205020404"/>
              <a:cs typeface="Courier New" panose="02070309020205020404"/>
            </a:endParaRPr>
          </a:p>
          <a:p>
            <a:pPr marL="12700">
              <a:lnSpc>
                <a:spcPct val="100000"/>
              </a:lnSpc>
            </a:pPr>
            <a:r>
              <a:rPr sz="1600" spc="-5" dirty="0">
                <a:solidFill>
                  <a:srgbClr val="FFFF00"/>
                </a:solidFill>
                <a:latin typeface="Courier New" panose="02070309020205020404"/>
                <a:cs typeface="Courier New" panose="02070309020205020404"/>
              </a:rPr>
              <a:t>return</a:t>
            </a:r>
            <a:endParaRPr sz="1600">
              <a:latin typeface="Courier New" panose="02070309020205020404"/>
              <a:cs typeface="Courier New" panose="02070309020205020404"/>
            </a:endParaRPr>
          </a:p>
        </p:txBody>
      </p:sp>
      <p:sp>
        <p:nvSpPr>
          <p:cNvPr id="45" name="object 45"/>
          <p:cNvSpPr txBox="1"/>
          <p:nvPr/>
        </p:nvSpPr>
        <p:spPr>
          <a:xfrm>
            <a:off x="8061197" y="6215677"/>
            <a:ext cx="165735" cy="16700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spc="-10" dirty="0">
                <a:latin typeface="Arial" panose="020B0604020202020204"/>
                <a:cs typeface="Arial" panose="020B0604020202020204"/>
              </a:rPr>
              <a:t>32</a:t>
            </a:r>
            <a:endParaRPr sz="1000">
              <a:latin typeface="Arial" panose="020B0604020202020204"/>
              <a:cs typeface="Arial" panose="020B0604020202020204"/>
            </a:endParaRPr>
          </a:p>
        </p:txBody>
      </p:sp>
      <p:sp>
        <p:nvSpPr>
          <p:cNvPr id="46" name="object 46"/>
          <p:cNvSpPr txBox="1"/>
          <p:nvPr/>
        </p:nvSpPr>
        <p:spPr>
          <a:xfrm>
            <a:off x="2289810" y="6265074"/>
            <a:ext cx="1001394" cy="25527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750"/>
              </a:lnSpc>
            </a:pPr>
            <a:r>
              <a:rPr sz="16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newNode;</a:t>
            </a:r>
            <a:endParaRPr sz="1600">
              <a:latin typeface="Courier New" panose="02070309020205020404"/>
              <a:cs typeface="Courier New" panose="02070309020205020404"/>
            </a:endParaRPr>
          </a:p>
        </p:txBody>
      </p:sp>
      <p:sp>
        <p:nvSpPr>
          <p:cNvPr id="51" name="object 2"/>
          <p:cNvSpPr txBox="1">
            <a:spLocks noGrp="1"/>
          </p:cNvSpPr>
          <p:nvPr>
            <p:ph type="title"/>
          </p:nvPr>
        </p:nvSpPr>
        <p:spPr>
          <a:xfrm>
            <a:off x="2999740" y="284607"/>
            <a:ext cx="4959985" cy="68961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b="1" spc="-5" dirty="0">
                <a:gradFill>
                  <a:gsLst>
                    <a:gs pos="0">
                      <a:srgbClr val="E30000"/>
                    </a:gs>
                    <a:gs pos="100000">
                      <a:srgbClr val="760303"/>
                    </a:gs>
                  </a:gsLst>
                  <a:lin scaled="0"/>
                </a:gradFill>
              </a:rPr>
              <a:t>Inserting a </a:t>
            </a:r>
            <a:r>
              <a:rPr b="1" dirty="0">
                <a:gradFill>
                  <a:gsLst>
                    <a:gs pos="0">
                      <a:srgbClr val="E30000"/>
                    </a:gs>
                    <a:gs pos="100000">
                      <a:srgbClr val="760303"/>
                    </a:gs>
                  </a:gsLst>
                  <a:lin scaled="0"/>
                </a:gradFill>
              </a:rPr>
              <a:t>new</a:t>
            </a:r>
            <a:r>
              <a:rPr b="1" spc="10" dirty="0">
                <a:gradFill>
                  <a:gsLst>
                    <a:gs pos="0">
                      <a:srgbClr val="E30000"/>
                    </a:gs>
                    <a:gs pos="100000">
                      <a:srgbClr val="760303"/>
                    </a:gs>
                  </a:gsLst>
                  <a:lin scaled="0"/>
                </a:gradFill>
              </a:rPr>
              <a:t> </a:t>
            </a:r>
            <a:r>
              <a:rPr b="1" dirty="0">
                <a:gradFill>
                  <a:gsLst>
                    <a:gs pos="0">
                      <a:srgbClr val="E30000"/>
                    </a:gs>
                    <a:gs pos="100000">
                      <a:srgbClr val="760303"/>
                    </a:gs>
                  </a:gsLst>
                  <a:lin scaled="0"/>
                </a:gradFill>
              </a:rPr>
              <a:t>node</a:t>
            </a:r>
            <a:endParaRPr b="1" dirty="0">
              <a:gradFill>
                <a:gsLst>
                  <a:gs pos="0">
                    <a:srgbClr val="E30000"/>
                  </a:gs>
                  <a:gs pos="100000">
                    <a:srgbClr val="760303"/>
                  </a:gs>
                </a:gsLst>
                <a:lin scaled="0"/>
              </a:gra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441325" y="1066799"/>
            <a:ext cx="8169275" cy="5514975"/>
          </a:xfrm>
          <a:custGeom>
            <a:avLst/>
            <a:gdLst/>
            <a:ahLst/>
            <a:cxnLst/>
            <a:rect l="l" t="t" r="r" b="b"/>
            <a:pathLst>
              <a:path w="8169275" h="5514975">
                <a:moveTo>
                  <a:pt x="8169275" y="0"/>
                </a:moveTo>
                <a:lnTo>
                  <a:pt x="0" y="0"/>
                </a:lnTo>
                <a:lnTo>
                  <a:pt x="0" y="1447800"/>
                </a:lnTo>
                <a:lnTo>
                  <a:pt x="0" y="5514975"/>
                </a:lnTo>
                <a:lnTo>
                  <a:pt x="8169275" y="5514975"/>
                </a:lnTo>
                <a:lnTo>
                  <a:pt x="8169275" y="1447800"/>
                </a:lnTo>
                <a:lnTo>
                  <a:pt x="8169275" y="0"/>
                </a:lnTo>
                <a:close/>
              </a:path>
            </a:pathLst>
          </a:custGeom>
          <a:solidFill>
            <a:srgbClr val="330066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517140" y="118110"/>
            <a:ext cx="5708650" cy="8737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algn="r">
              <a:lnSpc>
                <a:spcPct val="100000"/>
              </a:lnSpc>
              <a:spcBef>
                <a:spcPts val="95"/>
              </a:spcBef>
            </a:pPr>
            <a:r>
              <a:rPr sz="2800" b="1" spc="-5" dirty="0">
                <a:gradFill>
                  <a:gsLst>
                    <a:gs pos="0">
                      <a:srgbClr val="E30000"/>
                    </a:gs>
                    <a:gs pos="100000">
                      <a:srgbClr val="760303"/>
                    </a:gs>
                  </a:gsLst>
                  <a:lin scaled="0"/>
                </a:gradFill>
              </a:rPr>
              <a:t>Inserting a new node at </a:t>
            </a:r>
            <a:r>
              <a:rPr sz="2800" b="1" dirty="0">
                <a:gradFill>
                  <a:gsLst>
                    <a:gs pos="0">
                      <a:srgbClr val="E30000"/>
                    </a:gs>
                    <a:gs pos="100000">
                      <a:srgbClr val="760303"/>
                    </a:gs>
                  </a:gsLst>
                  <a:lin scaled="0"/>
                </a:gradFill>
              </a:rPr>
              <a:t>certain </a:t>
            </a:r>
            <a:r>
              <a:rPr sz="2800" b="1" spc="-5" dirty="0">
                <a:gradFill>
                  <a:gsLst>
                    <a:gs pos="0">
                      <a:srgbClr val="E30000"/>
                    </a:gs>
                    <a:gs pos="100000">
                      <a:srgbClr val="760303"/>
                    </a:gs>
                  </a:gsLst>
                  <a:lin scaled="0"/>
                </a:gradFill>
              </a:rPr>
              <a:t>index (will  create unsorted</a:t>
            </a:r>
            <a:r>
              <a:rPr sz="2800" b="1" spc="35" dirty="0">
                <a:gradFill>
                  <a:gsLst>
                    <a:gs pos="0">
                      <a:srgbClr val="E30000"/>
                    </a:gs>
                    <a:gs pos="100000">
                      <a:srgbClr val="760303"/>
                    </a:gs>
                  </a:gsLst>
                  <a:lin scaled="0"/>
                </a:gradFill>
              </a:rPr>
              <a:t> </a:t>
            </a:r>
            <a:r>
              <a:rPr sz="2800" b="1" spc="-5" dirty="0">
                <a:gradFill>
                  <a:gsLst>
                    <a:gs pos="0">
                      <a:srgbClr val="E30000"/>
                    </a:gs>
                    <a:gs pos="100000">
                      <a:srgbClr val="760303"/>
                    </a:gs>
                  </a:gsLst>
                  <a:lin scaled="0"/>
                </a:gradFill>
              </a:rPr>
              <a:t>list)</a:t>
            </a:r>
            <a:endParaRPr sz="2800" b="1" spc="-5" dirty="0">
              <a:gradFill>
                <a:gsLst>
                  <a:gs pos="0">
                    <a:srgbClr val="E30000"/>
                  </a:gs>
                  <a:gs pos="100000">
                    <a:srgbClr val="760303"/>
                  </a:gs>
                </a:gsLst>
                <a:lin scaled="0"/>
              </a:gradFill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20090" y="1089405"/>
            <a:ext cx="5523230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Node* List::InsertNode(</a:t>
            </a:r>
            <a:r>
              <a:rPr sz="1600" spc="-5" dirty="0">
                <a:solidFill>
                  <a:srgbClr val="FFFF00"/>
                </a:solidFill>
                <a:latin typeface="Courier New" panose="02070309020205020404"/>
                <a:cs typeface="Courier New" panose="02070309020205020404"/>
              </a:rPr>
              <a:t>int </a:t>
            </a:r>
            <a:r>
              <a:rPr sz="16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index, </a:t>
            </a:r>
            <a:r>
              <a:rPr sz="1600" spc="-5" dirty="0">
                <a:solidFill>
                  <a:srgbClr val="FFFF00"/>
                </a:solidFill>
                <a:latin typeface="Courier New" panose="02070309020205020404"/>
                <a:cs typeface="Courier New" panose="02070309020205020404"/>
              </a:rPr>
              <a:t>double </a:t>
            </a:r>
            <a:r>
              <a:rPr sz="16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x)</a:t>
            </a:r>
            <a:r>
              <a:rPr sz="1600" spc="5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{</a:t>
            </a:r>
            <a:endParaRPr sz="1600">
              <a:latin typeface="Courier New" panose="02070309020205020404"/>
              <a:cs typeface="Courier New" panose="02070309020205020404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434846" y="1333246"/>
            <a:ext cx="3323590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spc="-5" dirty="0">
                <a:solidFill>
                  <a:srgbClr val="FFFF00"/>
                </a:solidFill>
                <a:latin typeface="Courier New" panose="02070309020205020404"/>
                <a:cs typeface="Courier New" panose="02070309020205020404"/>
              </a:rPr>
              <a:t>if </a:t>
            </a:r>
            <a:r>
              <a:rPr sz="16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(index &lt; 0) </a:t>
            </a:r>
            <a:r>
              <a:rPr sz="1600" spc="-5" dirty="0">
                <a:solidFill>
                  <a:srgbClr val="FFFF00"/>
                </a:solidFill>
                <a:latin typeface="Courier New" panose="02070309020205020404"/>
                <a:cs typeface="Courier New" panose="02070309020205020404"/>
              </a:rPr>
              <a:t>return</a:t>
            </a:r>
            <a:r>
              <a:rPr sz="1600" dirty="0">
                <a:solidFill>
                  <a:srgbClr val="FFFF00"/>
                </a:solidFill>
                <a:latin typeface="Courier New" panose="02070309020205020404"/>
                <a:cs typeface="Courier New" panose="02070309020205020404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NULL;</a:t>
            </a:r>
            <a:endParaRPr sz="1600">
              <a:latin typeface="Courier New" panose="02070309020205020404"/>
              <a:cs typeface="Courier New" panose="02070309020205020404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434846" y="1821306"/>
            <a:ext cx="1976120" cy="5130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5"/>
              </a:spcBef>
              <a:tabLst>
                <a:tab pos="1841500" algn="l"/>
              </a:tabLst>
            </a:pPr>
            <a:r>
              <a:rPr sz="1600" spc="-5" dirty="0">
                <a:solidFill>
                  <a:srgbClr val="FFFF00"/>
                </a:solidFill>
                <a:latin typeface="Courier New" panose="02070309020205020404"/>
                <a:cs typeface="Courier New" panose="02070309020205020404"/>
              </a:rPr>
              <a:t>int</a:t>
            </a:r>
            <a:r>
              <a:rPr sz="1600" spc="-5" dirty="0">
                <a:solidFill>
                  <a:srgbClr val="FFFF00"/>
                </a:solidFill>
                <a:latin typeface="Courier New" panose="02070309020205020404"/>
                <a:cs typeface="Courier New" panose="02070309020205020404"/>
              </a:rPr>
              <a:t> </a:t>
            </a:r>
            <a:r>
              <a:rPr sz="1600" spc="-10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c</a:t>
            </a:r>
            <a:r>
              <a:rPr sz="16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u</a:t>
            </a:r>
            <a:r>
              <a:rPr sz="1600" spc="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r</a:t>
            </a:r>
            <a:r>
              <a:rPr sz="1600" spc="-10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r</a:t>
            </a:r>
            <a:r>
              <a:rPr sz="16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I</a:t>
            </a:r>
            <a:r>
              <a:rPr sz="1600" spc="-10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n</a:t>
            </a:r>
            <a:r>
              <a:rPr sz="16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d</a:t>
            </a:r>
            <a:r>
              <a:rPr sz="1600" spc="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e</a:t>
            </a:r>
            <a:r>
              <a:rPr sz="16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x</a:t>
            </a:r>
            <a:r>
              <a:rPr sz="1600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	</a:t>
            </a:r>
            <a:r>
              <a:rPr sz="16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=  </a:t>
            </a:r>
            <a:r>
              <a:rPr sz="16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Node* currNode</a:t>
            </a:r>
            <a:r>
              <a:rPr sz="1600" spc="-7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=</a:t>
            </a:r>
            <a:endParaRPr sz="1600">
              <a:latin typeface="Courier New" panose="02070309020205020404"/>
              <a:cs typeface="Courier New" panose="02070309020205020404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4178300" y="1821306"/>
            <a:ext cx="635000" cy="5130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1;</a:t>
            </a:r>
            <a:endParaRPr sz="1600">
              <a:latin typeface="Courier New" panose="02070309020205020404"/>
              <a:cs typeface="Courier New" panose="02070309020205020404"/>
            </a:endParaRPr>
          </a:p>
          <a:p>
            <a:pPr marL="12700">
              <a:lnSpc>
                <a:spcPct val="100000"/>
              </a:lnSpc>
            </a:pPr>
            <a:r>
              <a:rPr sz="16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head;</a:t>
            </a:r>
            <a:endParaRPr sz="1600">
              <a:latin typeface="Courier New" panose="02070309020205020404"/>
              <a:cs typeface="Courier New" panose="02070309020205020404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434846" y="2308986"/>
            <a:ext cx="5765800" cy="12446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926465" marR="255905" indent="-914400">
              <a:lnSpc>
                <a:spcPct val="100000"/>
              </a:lnSpc>
              <a:spcBef>
                <a:spcPts val="95"/>
              </a:spcBef>
              <a:tabLst>
                <a:tab pos="2755900" algn="l"/>
                <a:tab pos="3670300" algn="l"/>
              </a:tabLst>
            </a:pPr>
            <a:r>
              <a:rPr sz="1600" spc="-5" dirty="0">
                <a:solidFill>
                  <a:srgbClr val="FFFF00"/>
                </a:solidFill>
                <a:latin typeface="Courier New" panose="02070309020205020404"/>
                <a:cs typeface="Courier New" panose="02070309020205020404"/>
              </a:rPr>
              <a:t>while </a:t>
            </a:r>
            <a:r>
              <a:rPr sz="16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(currNode &amp;&amp; index &gt; currIndex) {  </a:t>
            </a:r>
            <a:r>
              <a:rPr sz="1600" spc="-10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c</a:t>
            </a:r>
            <a:r>
              <a:rPr sz="16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u</a:t>
            </a:r>
            <a:r>
              <a:rPr sz="1600" spc="-10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r</a:t>
            </a:r>
            <a:r>
              <a:rPr sz="16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r</a:t>
            </a:r>
            <a:r>
              <a:rPr sz="1600" spc="-10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N</a:t>
            </a:r>
            <a:r>
              <a:rPr sz="16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o</a:t>
            </a:r>
            <a:r>
              <a:rPr sz="1600" spc="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d</a:t>
            </a:r>
            <a:r>
              <a:rPr sz="16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e</a:t>
            </a:r>
            <a:r>
              <a:rPr sz="1600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	</a:t>
            </a:r>
            <a:r>
              <a:rPr sz="16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=</a:t>
            </a:r>
            <a:r>
              <a:rPr sz="1600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	</a:t>
            </a:r>
            <a:r>
              <a:rPr sz="1600" spc="-10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c</a:t>
            </a:r>
            <a:r>
              <a:rPr sz="16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u</a:t>
            </a:r>
            <a:r>
              <a:rPr sz="1600" spc="-10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r</a:t>
            </a:r>
            <a:r>
              <a:rPr sz="16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r</a:t>
            </a:r>
            <a:r>
              <a:rPr sz="1600" spc="-10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N</a:t>
            </a:r>
            <a:r>
              <a:rPr sz="16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o</a:t>
            </a:r>
            <a:r>
              <a:rPr sz="1600" spc="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d</a:t>
            </a:r>
            <a:r>
              <a:rPr sz="1600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e</a:t>
            </a:r>
            <a:r>
              <a:rPr sz="16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-</a:t>
            </a:r>
            <a:r>
              <a:rPr sz="1600" spc="-10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&gt;</a:t>
            </a:r>
            <a:r>
              <a:rPr sz="16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n</a:t>
            </a:r>
            <a:r>
              <a:rPr sz="1600" spc="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e</a:t>
            </a:r>
            <a:r>
              <a:rPr sz="1600" spc="-10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x</a:t>
            </a:r>
            <a:r>
              <a:rPr sz="16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t;  </a:t>
            </a:r>
            <a:r>
              <a:rPr sz="16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currIndex++;</a:t>
            </a:r>
            <a:endParaRPr sz="1600">
              <a:latin typeface="Courier New" panose="02070309020205020404"/>
              <a:cs typeface="Courier New" panose="02070309020205020404"/>
            </a:endParaRPr>
          </a:p>
          <a:p>
            <a:pPr marL="12700">
              <a:lnSpc>
                <a:spcPct val="100000"/>
              </a:lnSpc>
            </a:pPr>
            <a:r>
              <a:rPr sz="16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}</a:t>
            </a:r>
            <a:endParaRPr sz="1600">
              <a:latin typeface="Courier New" panose="02070309020205020404"/>
              <a:cs typeface="Courier New" panose="02070309020205020404"/>
            </a:endParaRPr>
          </a:p>
          <a:p>
            <a:pPr marL="12700">
              <a:lnSpc>
                <a:spcPct val="100000"/>
              </a:lnSpc>
            </a:pPr>
            <a:r>
              <a:rPr sz="1600" spc="-5" dirty="0">
                <a:solidFill>
                  <a:srgbClr val="FFFF00"/>
                </a:solidFill>
                <a:latin typeface="Courier New" panose="02070309020205020404"/>
                <a:cs typeface="Courier New" panose="02070309020205020404"/>
              </a:rPr>
              <a:t>if </a:t>
            </a:r>
            <a:r>
              <a:rPr sz="16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(index &gt; 0 &amp;&amp; currNode == NULL) </a:t>
            </a:r>
            <a:r>
              <a:rPr sz="1600" spc="-5" dirty="0">
                <a:solidFill>
                  <a:srgbClr val="FFFF00"/>
                </a:solidFill>
                <a:latin typeface="Courier New" panose="02070309020205020404"/>
                <a:cs typeface="Courier New" panose="02070309020205020404"/>
              </a:rPr>
              <a:t>return</a:t>
            </a:r>
            <a:r>
              <a:rPr sz="1600" spc="80" dirty="0">
                <a:solidFill>
                  <a:srgbClr val="FFFF00"/>
                </a:solidFill>
                <a:latin typeface="Courier New" panose="02070309020205020404"/>
                <a:cs typeface="Courier New" panose="02070309020205020404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NULL;</a:t>
            </a:r>
            <a:endParaRPr sz="1600">
              <a:latin typeface="Courier New" panose="02070309020205020404"/>
              <a:cs typeface="Courier New" panose="02070309020205020404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434846" y="3772280"/>
            <a:ext cx="1976120" cy="5130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5"/>
              </a:spcBef>
              <a:tabLst>
                <a:tab pos="1841500" algn="l"/>
              </a:tabLst>
            </a:pPr>
            <a:r>
              <a:rPr sz="1600" spc="-10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N</a:t>
            </a:r>
            <a:r>
              <a:rPr sz="16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o</a:t>
            </a:r>
            <a:r>
              <a:rPr sz="1600" spc="-10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d</a:t>
            </a:r>
            <a:r>
              <a:rPr sz="16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e*</a:t>
            </a:r>
            <a:r>
              <a:rPr sz="1600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 </a:t>
            </a:r>
            <a:r>
              <a:rPr sz="1600" spc="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n</a:t>
            </a:r>
            <a:r>
              <a:rPr sz="1600" spc="-10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e</a:t>
            </a:r>
            <a:r>
              <a:rPr sz="16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w</a:t>
            </a:r>
            <a:r>
              <a:rPr sz="1600" spc="-10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N</a:t>
            </a:r>
            <a:r>
              <a:rPr sz="16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o</a:t>
            </a:r>
            <a:r>
              <a:rPr sz="1600" spc="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d</a:t>
            </a:r>
            <a:r>
              <a:rPr sz="16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e</a:t>
            </a:r>
            <a:r>
              <a:rPr sz="1600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	</a:t>
            </a:r>
            <a:r>
              <a:rPr sz="16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=  newNod</a:t>
            </a:r>
            <a:r>
              <a:rPr sz="1600" spc="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e</a:t>
            </a:r>
            <a:r>
              <a:rPr sz="16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-</a:t>
            </a:r>
            <a:r>
              <a:rPr sz="1600" spc="-10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&gt;</a:t>
            </a:r>
            <a:r>
              <a:rPr sz="16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d</a:t>
            </a:r>
            <a:r>
              <a:rPr sz="1600" spc="-10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a</a:t>
            </a:r>
            <a:r>
              <a:rPr sz="1600" spc="10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t</a:t>
            </a:r>
            <a:r>
              <a:rPr sz="16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a</a:t>
            </a:r>
            <a:r>
              <a:rPr sz="1600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	</a:t>
            </a:r>
            <a:r>
              <a:rPr sz="16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=</a:t>
            </a:r>
            <a:endParaRPr sz="1600">
              <a:latin typeface="Courier New" panose="02070309020205020404"/>
              <a:cs typeface="Courier New" panose="02070309020205020404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4178300" y="3772280"/>
            <a:ext cx="1550035" cy="5130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5"/>
              </a:spcBef>
              <a:tabLst>
                <a:tab pos="927100" algn="l"/>
              </a:tabLst>
            </a:pPr>
            <a:r>
              <a:rPr sz="16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new</a:t>
            </a:r>
            <a:r>
              <a:rPr sz="16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	</a:t>
            </a:r>
            <a:r>
              <a:rPr sz="16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Node;  </a:t>
            </a:r>
            <a:r>
              <a:rPr sz="16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x;</a:t>
            </a:r>
            <a:endParaRPr sz="1600">
              <a:latin typeface="Courier New" panose="02070309020205020404"/>
              <a:cs typeface="Courier New" panose="02070309020205020404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5092953" y="4504182"/>
            <a:ext cx="1001394" cy="5130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5"/>
              </a:spcBef>
            </a:pPr>
            <a:r>
              <a:rPr sz="16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head;  </a:t>
            </a:r>
            <a:r>
              <a:rPr sz="1600" spc="-10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n</a:t>
            </a:r>
            <a:r>
              <a:rPr sz="16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e</a:t>
            </a:r>
            <a:r>
              <a:rPr sz="1600" spc="-10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w</a:t>
            </a:r>
            <a:r>
              <a:rPr sz="16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N</a:t>
            </a:r>
            <a:r>
              <a:rPr sz="1600" spc="-10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o</a:t>
            </a:r>
            <a:r>
              <a:rPr sz="16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d</a:t>
            </a:r>
            <a:r>
              <a:rPr sz="1600" spc="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e</a:t>
            </a:r>
            <a:r>
              <a:rPr sz="16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;</a:t>
            </a:r>
            <a:endParaRPr sz="1600">
              <a:latin typeface="Courier New" panose="02070309020205020404"/>
              <a:cs typeface="Courier New" panose="02070309020205020404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434846" y="4260037"/>
            <a:ext cx="2891155" cy="148907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if (index == 0)</a:t>
            </a:r>
            <a:r>
              <a:rPr sz="1600" spc="-20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{</a:t>
            </a:r>
            <a:endParaRPr sz="1600">
              <a:latin typeface="Courier New" panose="02070309020205020404"/>
              <a:cs typeface="Courier New" panose="02070309020205020404"/>
            </a:endParaRPr>
          </a:p>
          <a:p>
            <a:pPr marL="926465" marR="5080">
              <a:lnSpc>
                <a:spcPct val="100000"/>
              </a:lnSpc>
              <a:tabLst>
                <a:tab pos="2755900" algn="l"/>
              </a:tabLst>
            </a:pPr>
            <a:r>
              <a:rPr sz="16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newNod</a:t>
            </a:r>
            <a:r>
              <a:rPr sz="1600" spc="10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e</a:t>
            </a:r>
            <a:r>
              <a:rPr sz="16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-</a:t>
            </a:r>
            <a:r>
              <a:rPr sz="1600" spc="-10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&gt;</a:t>
            </a:r>
            <a:r>
              <a:rPr sz="16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n</a:t>
            </a:r>
            <a:r>
              <a:rPr sz="1600" spc="-10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e</a:t>
            </a:r>
            <a:r>
              <a:rPr sz="1600" spc="10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x</a:t>
            </a:r>
            <a:r>
              <a:rPr sz="16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t</a:t>
            </a:r>
            <a:r>
              <a:rPr sz="1600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	</a:t>
            </a:r>
            <a:r>
              <a:rPr sz="16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=  head</a:t>
            </a:r>
            <a:r>
              <a:rPr sz="1600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	</a:t>
            </a:r>
            <a:r>
              <a:rPr sz="16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=</a:t>
            </a:r>
            <a:endParaRPr sz="1600">
              <a:latin typeface="Courier New" panose="02070309020205020404"/>
              <a:cs typeface="Courier New" panose="02070309020205020404"/>
            </a:endParaRPr>
          </a:p>
          <a:p>
            <a:pPr marL="12700">
              <a:lnSpc>
                <a:spcPct val="100000"/>
              </a:lnSpc>
            </a:pPr>
            <a:r>
              <a:rPr sz="16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}</a:t>
            </a:r>
            <a:endParaRPr sz="1600">
              <a:latin typeface="Courier New" panose="02070309020205020404"/>
              <a:cs typeface="Courier New" panose="02070309020205020404"/>
            </a:endParaRPr>
          </a:p>
          <a:p>
            <a:pPr marL="12700">
              <a:lnSpc>
                <a:spcPct val="100000"/>
              </a:lnSpc>
            </a:pPr>
            <a:r>
              <a:rPr sz="16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else {</a:t>
            </a:r>
            <a:endParaRPr sz="1600">
              <a:latin typeface="Courier New" panose="02070309020205020404"/>
              <a:cs typeface="Courier New" panose="02070309020205020404"/>
            </a:endParaRPr>
          </a:p>
          <a:p>
            <a:pPr marL="926465">
              <a:lnSpc>
                <a:spcPct val="100000"/>
              </a:lnSpc>
              <a:spcBef>
                <a:spcPts val="5"/>
              </a:spcBef>
              <a:tabLst>
                <a:tab pos="2755900" algn="l"/>
              </a:tabLst>
            </a:pPr>
            <a:r>
              <a:rPr sz="16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newNod</a:t>
            </a:r>
            <a:r>
              <a:rPr sz="1600" spc="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e</a:t>
            </a:r>
            <a:r>
              <a:rPr sz="16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-</a:t>
            </a:r>
            <a:r>
              <a:rPr sz="1600" spc="-10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&gt;ne</a:t>
            </a:r>
            <a:r>
              <a:rPr sz="1600" spc="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x</a:t>
            </a:r>
            <a:r>
              <a:rPr sz="16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t</a:t>
            </a:r>
            <a:r>
              <a:rPr sz="1600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	</a:t>
            </a:r>
            <a:r>
              <a:rPr sz="16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=</a:t>
            </a:r>
            <a:endParaRPr sz="1600">
              <a:latin typeface="Courier New" panose="02070309020205020404"/>
              <a:cs typeface="Courier New" panose="02070309020205020404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5092953" y="5479491"/>
            <a:ext cx="1856739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currNode-&gt;next;</a:t>
            </a:r>
            <a:endParaRPr sz="1600">
              <a:latin typeface="Courier New" panose="02070309020205020404"/>
              <a:cs typeface="Courier New" panose="02070309020205020404"/>
            </a:endParaRPr>
          </a:p>
        </p:txBody>
      </p:sp>
      <p:grpSp>
        <p:nvGrpSpPr>
          <p:cNvPr id="14" name="object 14"/>
          <p:cNvGrpSpPr/>
          <p:nvPr/>
        </p:nvGrpSpPr>
        <p:grpSpPr>
          <a:xfrm>
            <a:off x="1050925" y="974725"/>
            <a:ext cx="8108950" cy="2622550"/>
            <a:chOff x="1050925" y="974725"/>
            <a:chExt cx="8108950" cy="2622550"/>
          </a:xfrm>
        </p:grpSpPr>
        <p:sp>
          <p:nvSpPr>
            <p:cNvPr id="15" name="object 15"/>
            <p:cNvSpPr/>
            <p:nvPr/>
          </p:nvSpPr>
          <p:spPr>
            <a:xfrm>
              <a:off x="1066800" y="1371600"/>
              <a:ext cx="6172200" cy="2209800"/>
            </a:xfrm>
            <a:custGeom>
              <a:avLst/>
              <a:gdLst/>
              <a:ahLst/>
              <a:cxnLst/>
              <a:rect l="l" t="t" r="r" b="b"/>
              <a:pathLst>
                <a:path w="6172200" h="2209800">
                  <a:moveTo>
                    <a:pt x="0" y="2209800"/>
                  </a:moveTo>
                  <a:lnTo>
                    <a:pt x="6172200" y="2209800"/>
                  </a:lnTo>
                  <a:lnTo>
                    <a:pt x="6172200" y="0"/>
                  </a:lnTo>
                  <a:lnTo>
                    <a:pt x="0" y="0"/>
                  </a:lnTo>
                  <a:lnTo>
                    <a:pt x="0" y="2209800"/>
                  </a:lnTo>
                  <a:close/>
                </a:path>
              </a:pathLst>
            </a:custGeom>
            <a:ln w="31750">
              <a:solidFill>
                <a:srgbClr val="FFCC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6" name="object 16"/>
            <p:cNvSpPr/>
            <p:nvPr/>
          </p:nvSpPr>
          <p:spPr>
            <a:xfrm>
              <a:off x="6629400" y="990600"/>
              <a:ext cx="2514600" cy="1524000"/>
            </a:xfrm>
            <a:custGeom>
              <a:avLst/>
              <a:gdLst/>
              <a:ahLst/>
              <a:cxnLst/>
              <a:rect l="l" t="t" r="r" b="b"/>
              <a:pathLst>
                <a:path w="2514600" h="1524000">
                  <a:moveTo>
                    <a:pt x="2514600" y="0"/>
                  </a:moveTo>
                  <a:lnTo>
                    <a:pt x="0" y="0"/>
                  </a:lnTo>
                  <a:lnTo>
                    <a:pt x="0" y="1524000"/>
                  </a:lnTo>
                  <a:lnTo>
                    <a:pt x="2514600" y="1524000"/>
                  </a:lnTo>
                  <a:lnTo>
                    <a:pt x="2514600" y="0"/>
                  </a:lnTo>
                  <a:close/>
                </a:path>
              </a:pathLst>
            </a:custGeom>
            <a:solidFill>
              <a:srgbClr val="D7D7EB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7" name="object 17"/>
            <p:cNvSpPr/>
            <p:nvPr/>
          </p:nvSpPr>
          <p:spPr>
            <a:xfrm>
              <a:off x="6629400" y="990600"/>
              <a:ext cx="2514600" cy="1524000"/>
            </a:xfrm>
            <a:custGeom>
              <a:avLst/>
              <a:gdLst/>
              <a:ahLst/>
              <a:cxnLst/>
              <a:rect l="l" t="t" r="r" b="b"/>
              <a:pathLst>
                <a:path w="2514600" h="1524000">
                  <a:moveTo>
                    <a:pt x="0" y="1524000"/>
                  </a:moveTo>
                  <a:lnTo>
                    <a:pt x="2514600" y="1524000"/>
                  </a:lnTo>
                  <a:lnTo>
                    <a:pt x="2514600" y="0"/>
                  </a:lnTo>
                  <a:lnTo>
                    <a:pt x="0" y="0"/>
                  </a:lnTo>
                  <a:lnTo>
                    <a:pt x="0" y="1524000"/>
                  </a:lnTo>
                  <a:close/>
                </a:path>
              </a:pathLst>
            </a:custGeom>
            <a:ln w="31750">
              <a:solidFill>
                <a:srgbClr val="7D9CE8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8" name="object 18"/>
            <p:cNvSpPr/>
            <p:nvPr/>
          </p:nvSpPr>
          <p:spPr>
            <a:xfrm>
              <a:off x="5694045" y="1104900"/>
              <a:ext cx="859155" cy="885825"/>
            </a:xfrm>
            <a:custGeom>
              <a:avLst/>
              <a:gdLst/>
              <a:ahLst/>
              <a:cxnLst/>
              <a:rect l="l" t="t" r="r" b="b"/>
              <a:pathLst>
                <a:path w="859154" h="885825">
                  <a:moveTo>
                    <a:pt x="803499" y="34546"/>
                  </a:moveTo>
                  <a:lnTo>
                    <a:pt x="0" y="863726"/>
                  </a:lnTo>
                  <a:lnTo>
                    <a:pt x="22859" y="885825"/>
                  </a:lnTo>
                  <a:lnTo>
                    <a:pt x="826264" y="56613"/>
                  </a:lnTo>
                  <a:lnTo>
                    <a:pt x="803499" y="34546"/>
                  </a:lnTo>
                  <a:close/>
                </a:path>
                <a:path w="859154" h="885825">
                  <a:moveTo>
                    <a:pt x="851826" y="23113"/>
                  </a:moveTo>
                  <a:lnTo>
                    <a:pt x="814577" y="23113"/>
                  </a:lnTo>
                  <a:lnTo>
                    <a:pt x="837310" y="45212"/>
                  </a:lnTo>
                  <a:lnTo>
                    <a:pt x="826264" y="56613"/>
                  </a:lnTo>
                  <a:lnTo>
                    <a:pt x="837691" y="67690"/>
                  </a:lnTo>
                  <a:lnTo>
                    <a:pt x="851826" y="23113"/>
                  </a:lnTo>
                  <a:close/>
                </a:path>
                <a:path w="859154" h="885825">
                  <a:moveTo>
                    <a:pt x="814577" y="23113"/>
                  </a:moveTo>
                  <a:lnTo>
                    <a:pt x="803499" y="34546"/>
                  </a:lnTo>
                  <a:lnTo>
                    <a:pt x="826264" y="56613"/>
                  </a:lnTo>
                  <a:lnTo>
                    <a:pt x="837310" y="45212"/>
                  </a:lnTo>
                  <a:lnTo>
                    <a:pt x="814577" y="23113"/>
                  </a:lnTo>
                  <a:close/>
                </a:path>
                <a:path w="859154" h="885825">
                  <a:moveTo>
                    <a:pt x="859154" y="0"/>
                  </a:moveTo>
                  <a:lnTo>
                    <a:pt x="792099" y="23495"/>
                  </a:lnTo>
                  <a:lnTo>
                    <a:pt x="803499" y="34546"/>
                  </a:lnTo>
                  <a:lnTo>
                    <a:pt x="814577" y="23113"/>
                  </a:lnTo>
                  <a:lnTo>
                    <a:pt x="851826" y="23113"/>
                  </a:lnTo>
                  <a:lnTo>
                    <a:pt x="859154" y="0"/>
                  </a:lnTo>
                  <a:close/>
                </a:path>
              </a:pathLst>
            </a:custGeom>
            <a:solidFill>
              <a:srgbClr val="7D9CE8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9" name="object 19"/>
          <p:cNvSpPr txBox="1"/>
          <p:nvPr/>
        </p:nvSpPr>
        <p:spPr>
          <a:xfrm>
            <a:off x="6709029" y="1016253"/>
            <a:ext cx="1522730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b="1" spc="-35" dirty="0">
                <a:solidFill>
                  <a:srgbClr val="808080"/>
                </a:solidFill>
                <a:latin typeface="Arial" panose="020B0604020202020204"/>
                <a:cs typeface="Arial" panose="020B0604020202020204"/>
              </a:rPr>
              <a:t>Try </a:t>
            </a:r>
            <a:r>
              <a:rPr sz="2000" b="1" dirty="0">
                <a:solidFill>
                  <a:srgbClr val="808080"/>
                </a:solidFill>
                <a:latin typeface="Arial" panose="020B0604020202020204"/>
                <a:cs typeface="Arial" panose="020B0604020202020204"/>
              </a:rPr>
              <a:t>to</a:t>
            </a:r>
            <a:r>
              <a:rPr sz="2000" b="1" spc="-70" dirty="0">
                <a:solidFill>
                  <a:srgbClr val="808080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2000" b="1" dirty="0">
                <a:solidFill>
                  <a:srgbClr val="808080"/>
                </a:solidFill>
                <a:latin typeface="Arial" panose="020B0604020202020204"/>
                <a:cs typeface="Arial" panose="020B0604020202020204"/>
              </a:rPr>
              <a:t>locate</a:t>
            </a:r>
            <a:endParaRPr sz="2000">
              <a:latin typeface="Arial" panose="020B0604020202020204"/>
              <a:cs typeface="Arial" panose="020B0604020202020204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6709029" y="1304289"/>
            <a:ext cx="2295525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b="1" spc="-5" dirty="0">
                <a:solidFill>
                  <a:srgbClr val="808080"/>
                </a:solidFill>
                <a:latin typeface="Courier New" panose="02070309020205020404"/>
                <a:cs typeface="Courier New" panose="02070309020205020404"/>
              </a:rPr>
              <a:t>index</a:t>
            </a:r>
            <a:r>
              <a:rPr sz="2000" b="1" spc="-5" dirty="0">
                <a:solidFill>
                  <a:srgbClr val="808080"/>
                </a:solidFill>
                <a:latin typeface="Arial" panose="020B0604020202020204"/>
                <a:cs typeface="Arial" panose="020B0604020202020204"/>
              </a:rPr>
              <a:t>’th </a:t>
            </a:r>
            <a:r>
              <a:rPr sz="2000" b="1" dirty="0">
                <a:solidFill>
                  <a:srgbClr val="808080"/>
                </a:solidFill>
                <a:latin typeface="Arial" panose="020B0604020202020204"/>
                <a:cs typeface="Arial" panose="020B0604020202020204"/>
              </a:rPr>
              <a:t>node. If</a:t>
            </a:r>
            <a:r>
              <a:rPr sz="2000" b="1" spc="-100" dirty="0">
                <a:solidFill>
                  <a:srgbClr val="808080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2000" b="1" dirty="0">
                <a:solidFill>
                  <a:srgbClr val="808080"/>
                </a:solidFill>
                <a:latin typeface="Arial" panose="020B0604020202020204"/>
                <a:cs typeface="Arial" panose="020B0604020202020204"/>
              </a:rPr>
              <a:t>it</a:t>
            </a:r>
            <a:endParaRPr sz="2000">
              <a:latin typeface="Arial" panose="020B0604020202020204"/>
              <a:cs typeface="Arial" panose="020B0604020202020204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6709029" y="1625930"/>
            <a:ext cx="1652905" cy="61976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ts val="2335"/>
              </a:lnSpc>
              <a:spcBef>
                <a:spcPts val="105"/>
              </a:spcBef>
            </a:pPr>
            <a:r>
              <a:rPr sz="2000" b="1" dirty="0">
                <a:solidFill>
                  <a:srgbClr val="808080"/>
                </a:solidFill>
                <a:latin typeface="Arial" panose="020B0604020202020204"/>
                <a:cs typeface="Arial" panose="020B0604020202020204"/>
              </a:rPr>
              <a:t>doesn’t</a:t>
            </a:r>
            <a:r>
              <a:rPr sz="2000" b="1" spc="-65" dirty="0">
                <a:solidFill>
                  <a:srgbClr val="808080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2000" b="1" spc="-5" dirty="0">
                <a:solidFill>
                  <a:srgbClr val="808080"/>
                </a:solidFill>
                <a:latin typeface="Arial" panose="020B0604020202020204"/>
                <a:cs typeface="Arial" panose="020B0604020202020204"/>
              </a:rPr>
              <a:t>exist,</a:t>
            </a:r>
            <a:endParaRPr sz="2000">
              <a:latin typeface="Arial" panose="020B0604020202020204"/>
              <a:cs typeface="Arial" panose="020B0604020202020204"/>
            </a:endParaRPr>
          </a:p>
          <a:p>
            <a:pPr marL="12700">
              <a:lnSpc>
                <a:spcPts val="2335"/>
              </a:lnSpc>
            </a:pPr>
            <a:r>
              <a:rPr sz="2000" b="1" dirty="0">
                <a:solidFill>
                  <a:srgbClr val="808080"/>
                </a:solidFill>
                <a:latin typeface="Arial" panose="020B0604020202020204"/>
                <a:cs typeface="Arial" panose="020B0604020202020204"/>
              </a:rPr>
              <a:t>return</a:t>
            </a:r>
            <a:r>
              <a:rPr sz="2000" b="1" spc="-55" dirty="0">
                <a:solidFill>
                  <a:srgbClr val="808080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2000" b="1" spc="-5" dirty="0">
                <a:solidFill>
                  <a:srgbClr val="808080"/>
                </a:solidFill>
                <a:latin typeface="Courier New" panose="02070309020205020404"/>
                <a:cs typeface="Courier New" panose="02070309020205020404"/>
              </a:rPr>
              <a:t>NULL</a:t>
            </a:r>
            <a:r>
              <a:rPr sz="2000" b="1" spc="-5" dirty="0">
                <a:solidFill>
                  <a:srgbClr val="808080"/>
                </a:solidFill>
                <a:latin typeface="Arial" panose="020B0604020202020204"/>
                <a:cs typeface="Arial" panose="020B0604020202020204"/>
              </a:rPr>
              <a:t>.</a:t>
            </a:r>
            <a:endParaRPr sz="2000">
              <a:latin typeface="Arial" panose="020B0604020202020204"/>
              <a:cs typeface="Arial" panose="020B0604020202020204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2349245" y="5757583"/>
            <a:ext cx="1976120" cy="25527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750"/>
              </a:lnSpc>
            </a:pPr>
            <a:r>
              <a:rPr sz="16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currNode-&gt;next</a:t>
            </a:r>
            <a:r>
              <a:rPr sz="1600" spc="-70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=</a:t>
            </a:r>
            <a:endParaRPr sz="1600">
              <a:latin typeface="Courier New" panose="02070309020205020404"/>
              <a:cs typeface="Courier New" panose="02070309020205020404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5092953" y="5757583"/>
            <a:ext cx="1001394" cy="25527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750"/>
              </a:lnSpc>
            </a:pPr>
            <a:r>
              <a:rPr sz="16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newNode;</a:t>
            </a:r>
            <a:endParaRPr sz="1600">
              <a:latin typeface="Courier New" panose="02070309020205020404"/>
              <a:cs typeface="Courier New" panose="02070309020205020404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1434846" y="6001422"/>
            <a:ext cx="1855470" cy="49910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750"/>
              </a:lnSpc>
            </a:pPr>
            <a:r>
              <a:rPr sz="16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}</a:t>
            </a:r>
            <a:endParaRPr sz="1600">
              <a:latin typeface="Courier New" panose="02070309020205020404"/>
              <a:cs typeface="Courier New" panose="02070309020205020404"/>
            </a:endParaRPr>
          </a:p>
          <a:p>
            <a:pPr marL="12700">
              <a:lnSpc>
                <a:spcPct val="100000"/>
              </a:lnSpc>
            </a:pPr>
            <a:r>
              <a:rPr sz="16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return</a:t>
            </a:r>
            <a:r>
              <a:rPr sz="1600" spc="-6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newNode;</a:t>
            </a:r>
            <a:endParaRPr sz="1600">
              <a:latin typeface="Courier New" panose="02070309020205020404"/>
              <a:cs typeface="Courier New" panose="02070309020205020404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8442197" y="6291877"/>
            <a:ext cx="165735" cy="16700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spc="-10" dirty="0">
                <a:latin typeface="Arial" panose="020B0604020202020204"/>
                <a:cs typeface="Arial" panose="020B0604020202020204"/>
              </a:rPr>
              <a:t>33</a:t>
            </a:r>
            <a:endParaRPr sz="1000">
              <a:latin typeface="Arial" panose="020B0604020202020204"/>
              <a:cs typeface="Arial" panose="020B0604020202020204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114040" y="284607"/>
            <a:ext cx="4959985" cy="68961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b="1" spc="-5" dirty="0">
                <a:gradFill>
                  <a:gsLst>
                    <a:gs pos="0">
                      <a:srgbClr val="E30000"/>
                    </a:gs>
                    <a:gs pos="100000">
                      <a:srgbClr val="760303"/>
                    </a:gs>
                  </a:gsLst>
                  <a:lin scaled="0"/>
                </a:gradFill>
              </a:rPr>
              <a:t>Inserting a </a:t>
            </a:r>
            <a:r>
              <a:rPr b="1" dirty="0">
                <a:gradFill>
                  <a:gsLst>
                    <a:gs pos="0">
                      <a:srgbClr val="E30000"/>
                    </a:gs>
                    <a:gs pos="100000">
                      <a:srgbClr val="760303"/>
                    </a:gs>
                  </a:gsLst>
                  <a:lin scaled="0"/>
                </a:gradFill>
              </a:rPr>
              <a:t>new</a:t>
            </a:r>
            <a:r>
              <a:rPr b="1" spc="10" dirty="0">
                <a:gradFill>
                  <a:gsLst>
                    <a:gs pos="0">
                      <a:srgbClr val="E30000"/>
                    </a:gs>
                    <a:gs pos="100000">
                      <a:srgbClr val="760303"/>
                    </a:gs>
                  </a:gsLst>
                  <a:lin scaled="0"/>
                </a:gradFill>
              </a:rPr>
              <a:t> </a:t>
            </a:r>
            <a:r>
              <a:rPr b="1" dirty="0">
                <a:gradFill>
                  <a:gsLst>
                    <a:gs pos="0">
                      <a:srgbClr val="E30000"/>
                    </a:gs>
                    <a:gs pos="100000">
                      <a:srgbClr val="760303"/>
                    </a:gs>
                  </a:gsLst>
                  <a:lin scaled="0"/>
                </a:gradFill>
              </a:rPr>
              <a:t>node</a:t>
            </a:r>
            <a:endParaRPr b="1" dirty="0">
              <a:gradFill>
                <a:gsLst>
                  <a:gs pos="0">
                    <a:srgbClr val="E30000"/>
                  </a:gs>
                  <a:gs pos="100000">
                    <a:srgbClr val="760303"/>
                  </a:gs>
                </a:gsLst>
                <a:lin scaled="0"/>
              </a:gradFill>
            </a:endParaRPr>
          </a:p>
        </p:txBody>
      </p:sp>
      <p:sp>
        <p:nvSpPr>
          <p:cNvPr id="3" name="object 3"/>
          <p:cNvSpPr/>
          <p:nvPr/>
        </p:nvSpPr>
        <p:spPr>
          <a:xfrm>
            <a:off x="441325" y="1066798"/>
            <a:ext cx="8169275" cy="5514975"/>
          </a:xfrm>
          <a:custGeom>
            <a:avLst/>
            <a:gdLst/>
            <a:ahLst/>
            <a:cxnLst/>
            <a:rect l="l" t="t" r="r" b="b"/>
            <a:pathLst>
              <a:path w="8169275" h="5514975">
                <a:moveTo>
                  <a:pt x="0" y="5514976"/>
                </a:moveTo>
                <a:lnTo>
                  <a:pt x="8169275" y="5514976"/>
                </a:lnTo>
                <a:lnTo>
                  <a:pt x="8169275" y="0"/>
                </a:lnTo>
                <a:lnTo>
                  <a:pt x="0" y="0"/>
                </a:lnTo>
                <a:lnTo>
                  <a:pt x="0" y="5514976"/>
                </a:lnTo>
                <a:close/>
              </a:path>
            </a:pathLst>
          </a:custGeom>
          <a:solidFill>
            <a:srgbClr val="330066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 txBox="1"/>
          <p:nvPr/>
        </p:nvSpPr>
        <p:spPr>
          <a:xfrm>
            <a:off x="520090" y="1089405"/>
            <a:ext cx="5523230" cy="5130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927100" marR="5080" indent="-915035">
              <a:lnSpc>
                <a:spcPct val="100000"/>
              </a:lnSpc>
              <a:spcBef>
                <a:spcPts val="95"/>
              </a:spcBef>
            </a:pPr>
            <a:r>
              <a:rPr sz="16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Node* List::InsertNode(</a:t>
            </a:r>
            <a:r>
              <a:rPr sz="1600" spc="-5" dirty="0">
                <a:solidFill>
                  <a:srgbClr val="FFFF00"/>
                </a:solidFill>
                <a:latin typeface="Courier New" panose="02070309020205020404"/>
                <a:cs typeface="Courier New" panose="02070309020205020404"/>
              </a:rPr>
              <a:t>int </a:t>
            </a:r>
            <a:r>
              <a:rPr sz="16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index, </a:t>
            </a:r>
            <a:r>
              <a:rPr sz="1600" spc="-5" dirty="0">
                <a:solidFill>
                  <a:srgbClr val="FFFF00"/>
                </a:solidFill>
                <a:latin typeface="Courier New" panose="02070309020205020404"/>
                <a:cs typeface="Courier New" panose="02070309020205020404"/>
              </a:rPr>
              <a:t>double </a:t>
            </a:r>
            <a:r>
              <a:rPr sz="16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x) {  </a:t>
            </a:r>
            <a:r>
              <a:rPr sz="1600" spc="-5" dirty="0">
                <a:solidFill>
                  <a:srgbClr val="FFFF00"/>
                </a:solidFill>
                <a:latin typeface="Courier New" panose="02070309020205020404"/>
                <a:cs typeface="Courier New" panose="02070309020205020404"/>
              </a:rPr>
              <a:t>if </a:t>
            </a:r>
            <a:r>
              <a:rPr sz="16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(index &lt; 0) </a:t>
            </a:r>
            <a:r>
              <a:rPr sz="1600" spc="-5" dirty="0">
                <a:solidFill>
                  <a:srgbClr val="FFFF00"/>
                </a:solidFill>
                <a:latin typeface="Courier New" panose="02070309020205020404"/>
                <a:cs typeface="Courier New" panose="02070309020205020404"/>
              </a:rPr>
              <a:t>return</a:t>
            </a:r>
            <a:r>
              <a:rPr sz="1600" spc="30" dirty="0">
                <a:solidFill>
                  <a:srgbClr val="FFFF00"/>
                </a:solidFill>
                <a:latin typeface="Courier New" panose="02070309020205020404"/>
                <a:cs typeface="Courier New" panose="02070309020205020404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NULL;</a:t>
            </a:r>
            <a:endParaRPr sz="1600">
              <a:latin typeface="Courier New" panose="02070309020205020404"/>
              <a:cs typeface="Courier New" panose="02070309020205020404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434846" y="1821306"/>
            <a:ext cx="1976120" cy="5130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5"/>
              </a:spcBef>
              <a:tabLst>
                <a:tab pos="1841500" algn="l"/>
              </a:tabLst>
            </a:pPr>
            <a:r>
              <a:rPr sz="1600" spc="-5" dirty="0">
                <a:solidFill>
                  <a:srgbClr val="FFFF00"/>
                </a:solidFill>
                <a:latin typeface="Courier New" panose="02070309020205020404"/>
                <a:cs typeface="Courier New" panose="02070309020205020404"/>
              </a:rPr>
              <a:t>int</a:t>
            </a:r>
            <a:r>
              <a:rPr sz="1600" spc="-5" dirty="0">
                <a:solidFill>
                  <a:srgbClr val="FFFF00"/>
                </a:solidFill>
                <a:latin typeface="Courier New" panose="02070309020205020404"/>
                <a:cs typeface="Courier New" panose="02070309020205020404"/>
              </a:rPr>
              <a:t> </a:t>
            </a:r>
            <a:r>
              <a:rPr sz="1600" spc="-10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c</a:t>
            </a:r>
            <a:r>
              <a:rPr sz="16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u</a:t>
            </a:r>
            <a:r>
              <a:rPr sz="1600" spc="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r</a:t>
            </a:r>
            <a:r>
              <a:rPr sz="1600" spc="-10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r</a:t>
            </a:r>
            <a:r>
              <a:rPr sz="16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I</a:t>
            </a:r>
            <a:r>
              <a:rPr sz="1600" spc="-10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n</a:t>
            </a:r>
            <a:r>
              <a:rPr sz="16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d</a:t>
            </a:r>
            <a:r>
              <a:rPr sz="1600" spc="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e</a:t>
            </a:r>
            <a:r>
              <a:rPr sz="16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x</a:t>
            </a:r>
            <a:r>
              <a:rPr sz="1600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	</a:t>
            </a:r>
            <a:r>
              <a:rPr sz="16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=  </a:t>
            </a:r>
            <a:r>
              <a:rPr sz="16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Node* currNode</a:t>
            </a:r>
            <a:r>
              <a:rPr sz="1600" spc="-7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=</a:t>
            </a:r>
            <a:endParaRPr sz="1600">
              <a:latin typeface="Courier New" panose="02070309020205020404"/>
              <a:cs typeface="Courier New" panose="02070309020205020404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4178300" y="1821306"/>
            <a:ext cx="635000" cy="5130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1;</a:t>
            </a:r>
            <a:endParaRPr sz="1600">
              <a:latin typeface="Courier New" panose="02070309020205020404"/>
              <a:cs typeface="Courier New" panose="02070309020205020404"/>
            </a:endParaRPr>
          </a:p>
          <a:p>
            <a:pPr marL="12700">
              <a:lnSpc>
                <a:spcPct val="100000"/>
              </a:lnSpc>
            </a:pPr>
            <a:r>
              <a:rPr sz="16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head;</a:t>
            </a:r>
            <a:endParaRPr sz="1600">
              <a:latin typeface="Courier New" panose="02070309020205020404"/>
              <a:cs typeface="Courier New" panose="02070309020205020404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434846" y="2308986"/>
            <a:ext cx="5765800" cy="12446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926465" marR="255905" indent="-914400">
              <a:lnSpc>
                <a:spcPct val="100000"/>
              </a:lnSpc>
              <a:spcBef>
                <a:spcPts val="95"/>
              </a:spcBef>
              <a:tabLst>
                <a:tab pos="2755900" algn="l"/>
                <a:tab pos="3670300" algn="l"/>
              </a:tabLst>
            </a:pPr>
            <a:r>
              <a:rPr sz="1600" spc="-5" dirty="0">
                <a:solidFill>
                  <a:srgbClr val="FFFF00"/>
                </a:solidFill>
                <a:latin typeface="Courier New" panose="02070309020205020404"/>
                <a:cs typeface="Courier New" panose="02070309020205020404"/>
              </a:rPr>
              <a:t>while </a:t>
            </a:r>
            <a:r>
              <a:rPr sz="16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(currNode &amp;&amp; index &gt; currIndex) {  </a:t>
            </a:r>
            <a:r>
              <a:rPr sz="1600" spc="-10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c</a:t>
            </a:r>
            <a:r>
              <a:rPr sz="16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u</a:t>
            </a:r>
            <a:r>
              <a:rPr sz="1600" spc="-10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r</a:t>
            </a:r>
            <a:r>
              <a:rPr sz="16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r</a:t>
            </a:r>
            <a:r>
              <a:rPr sz="1600" spc="-10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N</a:t>
            </a:r>
            <a:r>
              <a:rPr sz="16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o</a:t>
            </a:r>
            <a:r>
              <a:rPr sz="1600" spc="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d</a:t>
            </a:r>
            <a:r>
              <a:rPr sz="16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e</a:t>
            </a:r>
            <a:r>
              <a:rPr sz="1600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	</a:t>
            </a:r>
            <a:r>
              <a:rPr sz="16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=</a:t>
            </a:r>
            <a:r>
              <a:rPr sz="1600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	</a:t>
            </a:r>
            <a:r>
              <a:rPr sz="1600" spc="-10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c</a:t>
            </a:r>
            <a:r>
              <a:rPr sz="16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u</a:t>
            </a:r>
            <a:r>
              <a:rPr sz="1600" spc="-10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r</a:t>
            </a:r>
            <a:r>
              <a:rPr sz="16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r</a:t>
            </a:r>
            <a:r>
              <a:rPr sz="1600" spc="-10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N</a:t>
            </a:r>
            <a:r>
              <a:rPr sz="16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o</a:t>
            </a:r>
            <a:r>
              <a:rPr sz="1600" spc="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d</a:t>
            </a:r>
            <a:r>
              <a:rPr sz="1600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e</a:t>
            </a:r>
            <a:r>
              <a:rPr sz="16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-</a:t>
            </a:r>
            <a:r>
              <a:rPr sz="1600" spc="-10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&gt;</a:t>
            </a:r>
            <a:r>
              <a:rPr sz="16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n</a:t>
            </a:r>
            <a:r>
              <a:rPr sz="1600" spc="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e</a:t>
            </a:r>
            <a:r>
              <a:rPr sz="1600" spc="-10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x</a:t>
            </a:r>
            <a:r>
              <a:rPr sz="16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t;  </a:t>
            </a:r>
            <a:r>
              <a:rPr sz="16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currIndex++;</a:t>
            </a:r>
            <a:endParaRPr sz="1600">
              <a:latin typeface="Courier New" panose="02070309020205020404"/>
              <a:cs typeface="Courier New" panose="02070309020205020404"/>
            </a:endParaRPr>
          </a:p>
          <a:p>
            <a:pPr marL="12700">
              <a:lnSpc>
                <a:spcPct val="100000"/>
              </a:lnSpc>
            </a:pPr>
            <a:r>
              <a:rPr sz="16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}</a:t>
            </a:r>
            <a:endParaRPr sz="1600">
              <a:latin typeface="Courier New" panose="02070309020205020404"/>
              <a:cs typeface="Courier New" panose="02070309020205020404"/>
            </a:endParaRPr>
          </a:p>
          <a:p>
            <a:pPr marL="12700">
              <a:lnSpc>
                <a:spcPct val="100000"/>
              </a:lnSpc>
            </a:pPr>
            <a:r>
              <a:rPr sz="1600" spc="-5" dirty="0">
                <a:solidFill>
                  <a:srgbClr val="FFFF00"/>
                </a:solidFill>
                <a:latin typeface="Courier New" panose="02070309020205020404"/>
                <a:cs typeface="Courier New" panose="02070309020205020404"/>
              </a:rPr>
              <a:t>if </a:t>
            </a:r>
            <a:r>
              <a:rPr sz="16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(index &gt; 0 &amp;&amp; currNode == NULL) </a:t>
            </a:r>
            <a:r>
              <a:rPr sz="1600" spc="-5" dirty="0">
                <a:solidFill>
                  <a:srgbClr val="FFFF00"/>
                </a:solidFill>
                <a:latin typeface="Courier New" panose="02070309020205020404"/>
                <a:cs typeface="Courier New" panose="02070309020205020404"/>
              </a:rPr>
              <a:t>return</a:t>
            </a:r>
            <a:r>
              <a:rPr sz="1600" spc="80" dirty="0">
                <a:solidFill>
                  <a:srgbClr val="FFFF00"/>
                </a:solidFill>
                <a:latin typeface="Courier New" panose="02070309020205020404"/>
                <a:cs typeface="Courier New" panose="02070309020205020404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NULL;</a:t>
            </a:r>
            <a:endParaRPr sz="1600">
              <a:latin typeface="Courier New" panose="02070309020205020404"/>
              <a:cs typeface="Courier New" panose="02070309020205020404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434846" y="3772280"/>
            <a:ext cx="1976120" cy="5130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5"/>
              </a:spcBef>
              <a:tabLst>
                <a:tab pos="1841500" algn="l"/>
              </a:tabLst>
            </a:pPr>
            <a:r>
              <a:rPr sz="1600" spc="-10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N</a:t>
            </a:r>
            <a:r>
              <a:rPr sz="16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o</a:t>
            </a:r>
            <a:r>
              <a:rPr sz="1600" spc="-10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d</a:t>
            </a:r>
            <a:r>
              <a:rPr sz="16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e*</a:t>
            </a:r>
            <a:r>
              <a:rPr sz="1600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 </a:t>
            </a:r>
            <a:r>
              <a:rPr sz="1600" spc="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n</a:t>
            </a:r>
            <a:r>
              <a:rPr sz="1600" spc="-10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e</a:t>
            </a:r>
            <a:r>
              <a:rPr sz="16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w</a:t>
            </a:r>
            <a:r>
              <a:rPr sz="1600" spc="-10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N</a:t>
            </a:r>
            <a:r>
              <a:rPr sz="16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o</a:t>
            </a:r>
            <a:r>
              <a:rPr sz="1600" spc="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d</a:t>
            </a:r>
            <a:r>
              <a:rPr sz="16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e</a:t>
            </a:r>
            <a:r>
              <a:rPr sz="1600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	</a:t>
            </a:r>
            <a:r>
              <a:rPr sz="16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=  newNod</a:t>
            </a:r>
            <a:r>
              <a:rPr sz="1600" spc="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e</a:t>
            </a:r>
            <a:r>
              <a:rPr sz="16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-</a:t>
            </a:r>
            <a:r>
              <a:rPr sz="1600" spc="-10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&gt;</a:t>
            </a:r>
            <a:r>
              <a:rPr sz="16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d</a:t>
            </a:r>
            <a:r>
              <a:rPr sz="1600" spc="-10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a</a:t>
            </a:r>
            <a:r>
              <a:rPr sz="1600" spc="10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t</a:t>
            </a:r>
            <a:r>
              <a:rPr sz="16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a</a:t>
            </a:r>
            <a:r>
              <a:rPr sz="1600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	</a:t>
            </a:r>
            <a:r>
              <a:rPr sz="16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=</a:t>
            </a:r>
            <a:endParaRPr sz="1600">
              <a:latin typeface="Courier New" panose="02070309020205020404"/>
              <a:cs typeface="Courier New" panose="02070309020205020404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4178300" y="3772280"/>
            <a:ext cx="1550035" cy="5130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5"/>
              </a:spcBef>
              <a:tabLst>
                <a:tab pos="927100" algn="l"/>
              </a:tabLst>
            </a:pPr>
            <a:r>
              <a:rPr sz="1600" spc="-5" dirty="0">
                <a:solidFill>
                  <a:srgbClr val="FFFF00"/>
                </a:solidFill>
                <a:latin typeface="Courier New" panose="02070309020205020404"/>
                <a:cs typeface="Courier New" panose="02070309020205020404"/>
              </a:rPr>
              <a:t>new</a:t>
            </a:r>
            <a:r>
              <a:rPr sz="1600" spc="-5" dirty="0">
                <a:solidFill>
                  <a:srgbClr val="FFFF00"/>
                </a:solidFill>
                <a:latin typeface="Courier New" panose="02070309020205020404"/>
                <a:cs typeface="Courier New" panose="02070309020205020404"/>
              </a:rPr>
              <a:t>	</a:t>
            </a:r>
            <a:r>
              <a:rPr sz="16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Node;  </a:t>
            </a:r>
            <a:r>
              <a:rPr sz="16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x;</a:t>
            </a:r>
            <a:endParaRPr sz="1600">
              <a:latin typeface="Courier New" panose="02070309020205020404"/>
              <a:cs typeface="Courier New" panose="02070309020205020404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5092953" y="4504182"/>
            <a:ext cx="1001394" cy="5130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5"/>
              </a:spcBef>
            </a:pPr>
            <a:r>
              <a:rPr sz="16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head;  </a:t>
            </a:r>
            <a:r>
              <a:rPr sz="1600" spc="-10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n</a:t>
            </a:r>
            <a:r>
              <a:rPr sz="16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e</a:t>
            </a:r>
            <a:r>
              <a:rPr sz="1600" spc="-10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w</a:t>
            </a:r>
            <a:r>
              <a:rPr sz="16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N</a:t>
            </a:r>
            <a:r>
              <a:rPr sz="1600" spc="-10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o</a:t>
            </a:r>
            <a:r>
              <a:rPr sz="16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d</a:t>
            </a:r>
            <a:r>
              <a:rPr sz="1600" spc="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e</a:t>
            </a:r>
            <a:r>
              <a:rPr sz="16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;</a:t>
            </a:r>
            <a:endParaRPr sz="1600">
              <a:latin typeface="Courier New" panose="02070309020205020404"/>
              <a:cs typeface="Courier New" panose="02070309020205020404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1434846" y="4260037"/>
            <a:ext cx="2890520" cy="12446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if (index == 0)</a:t>
            </a:r>
            <a:r>
              <a:rPr sz="1600" spc="-20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{</a:t>
            </a:r>
            <a:endParaRPr sz="1600">
              <a:latin typeface="Courier New" panose="02070309020205020404"/>
              <a:cs typeface="Courier New" panose="02070309020205020404"/>
            </a:endParaRPr>
          </a:p>
          <a:p>
            <a:pPr marL="926465" marR="5080">
              <a:lnSpc>
                <a:spcPct val="100000"/>
              </a:lnSpc>
              <a:tabLst>
                <a:tab pos="2755900" algn="l"/>
              </a:tabLst>
            </a:pPr>
            <a:r>
              <a:rPr sz="16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newNod</a:t>
            </a:r>
            <a:r>
              <a:rPr sz="1600" spc="10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e</a:t>
            </a:r>
            <a:r>
              <a:rPr sz="16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-</a:t>
            </a:r>
            <a:r>
              <a:rPr sz="1600" spc="-10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&gt;</a:t>
            </a:r>
            <a:r>
              <a:rPr sz="16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n</a:t>
            </a:r>
            <a:r>
              <a:rPr sz="1600" spc="-10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e</a:t>
            </a:r>
            <a:r>
              <a:rPr sz="1600" spc="10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x</a:t>
            </a:r>
            <a:r>
              <a:rPr sz="16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t</a:t>
            </a:r>
            <a:r>
              <a:rPr sz="1600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	</a:t>
            </a:r>
            <a:r>
              <a:rPr sz="16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=  head</a:t>
            </a:r>
            <a:r>
              <a:rPr sz="1600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	</a:t>
            </a:r>
            <a:r>
              <a:rPr sz="16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=</a:t>
            </a:r>
            <a:endParaRPr sz="1600">
              <a:latin typeface="Courier New" panose="02070309020205020404"/>
              <a:cs typeface="Courier New" panose="02070309020205020404"/>
            </a:endParaRPr>
          </a:p>
          <a:p>
            <a:pPr marL="12700">
              <a:lnSpc>
                <a:spcPct val="100000"/>
              </a:lnSpc>
            </a:pPr>
            <a:r>
              <a:rPr sz="16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}</a:t>
            </a:r>
            <a:endParaRPr sz="1600">
              <a:latin typeface="Courier New" panose="02070309020205020404"/>
              <a:cs typeface="Courier New" panose="02070309020205020404"/>
            </a:endParaRPr>
          </a:p>
          <a:p>
            <a:pPr marL="12700">
              <a:lnSpc>
                <a:spcPct val="100000"/>
              </a:lnSpc>
            </a:pPr>
            <a:r>
              <a:rPr sz="16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else {</a:t>
            </a:r>
            <a:endParaRPr sz="1600">
              <a:latin typeface="Courier New" panose="02070309020205020404"/>
              <a:cs typeface="Courier New" panose="02070309020205020404"/>
            </a:endParaRPr>
          </a:p>
        </p:txBody>
      </p:sp>
      <p:grpSp>
        <p:nvGrpSpPr>
          <p:cNvPr id="12" name="object 12"/>
          <p:cNvGrpSpPr/>
          <p:nvPr/>
        </p:nvGrpSpPr>
        <p:grpSpPr>
          <a:xfrm>
            <a:off x="1127125" y="3717925"/>
            <a:ext cx="8032750" cy="1174750"/>
            <a:chOff x="1127125" y="3717925"/>
            <a:chExt cx="8032750" cy="1174750"/>
          </a:xfrm>
        </p:grpSpPr>
        <p:sp>
          <p:nvSpPr>
            <p:cNvPr id="13" name="object 13"/>
            <p:cNvSpPr/>
            <p:nvPr/>
          </p:nvSpPr>
          <p:spPr>
            <a:xfrm>
              <a:off x="1143000" y="3733800"/>
              <a:ext cx="6172200" cy="609600"/>
            </a:xfrm>
            <a:custGeom>
              <a:avLst/>
              <a:gdLst/>
              <a:ahLst/>
              <a:cxnLst/>
              <a:rect l="l" t="t" r="r" b="b"/>
              <a:pathLst>
                <a:path w="6172200" h="609600">
                  <a:moveTo>
                    <a:pt x="0" y="609600"/>
                  </a:moveTo>
                  <a:lnTo>
                    <a:pt x="6172200" y="609600"/>
                  </a:lnTo>
                  <a:lnTo>
                    <a:pt x="6172200" y="0"/>
                  </a:lnTo>
                  <a:lnTo>
                    <a:pt x="0" y="0"/>
                  </a:lnTo>
                  <a:lnTo>
                    <a:pt x="0" y="609600"/>
                  </a:lnTo>
                  <a:close/>
                </a:path>
              </a:pathLst>
            </a:custGeom>
            <a:ln w="31750">
              <a:solidFill>
                <a:srgbClr val="FFCC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4" name="object 14"/>
            <p:cNvSpPr/>
            <p:nvPr/>
          </p:nvSpPr>
          <p:spPr>
            <a:xfrm>
              <a:off x="6629400" y="4495800"/>
              <a:ext cx="2514600" cy="381000"/>
            </a:xfrm>
            <a:custGeom>
              <a:avLst/>
              <a:gdLst/>
              <a:ahLst/>
              <a:cxnLst/>
              <a:rect l="l" t="t" r="r" b="b"/>
              <a:pathLst>
                <a:path w="2514600" h="381000">
                  <a:moveTo>
                    <a:pt x="2514600" y="0"/>
                  </a:moveTo>
                  <a:lnTo>
                    <a:pt x="0" y="0"/>
                  </a:lnTo>
                  <a:lnTo>
                    <a:pt x="0" y="381000"/>
                  </a:lnTo>
                  <a:lnTo>
                    <a:pt x="2514600" y="381000"/>
                  </a:lnTo>
                  <a:lnTo>
                    <a:pt x="2514600" y="0"/>
                  </a:lnTo>
                  <a:close/>
                </a:path>
              </a:pathLst>
            </a:custGeom>
            <a:solidFill>
              <a:srgbClr val="D7D7EB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5" name="object 15"/>
            <p:cNvSpPr/>
            <p:nvPr/>
          </p:nvSpPr>
          <p:spPr>
            <a:xfrm>
              <a:off x="6629400" y="4495800"/>
              <a:ext cx="2514600" cy="381000"/>
            </a:xfrm>
            <a:custGeom>
              <a:avLst/>
              <a:gdLst/>
              <a:ahLst/>
              <a:cxnLst/>
              <a:rect l="l" t="t" r="r" b="b"/>
              <a:pathLst>
                <a:path w="2514600" h="381000">
                  <a:moveTo>
                    <a:pt x="0" y="381000"/>
                  </a:moveTo>
                  <a:lnTo>
                    <a:pt x="2514600" y="381000"/>
                  </a:lnTo>
                  <a:lnTo>
                    <a:pt x="2514600" y="0"/>
                  </a:lnTo>
                  <a:lnTo>
                    <a:pt x="0" y="0"/>
                  </a:lnTo>
                  <a:lnTo>
                    <a:pt x="0" y="381000"/>
                  </a:lnTo>
                  <a:close/>
                </a:path>
              </a:pathLst>
            </a:custGeom>
            <a:ln w="31750">
              <a:solidFill>
                <a:srgbClr val="7D9CE8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6" name="object 16"/>
            <p:cNvSpPr/>
            <p:nvPr/>
          </p:nvSpPr>
          <p:spPr>
            <a:xfrm>
              <a:off x="5835522" y="4048252"/>
              <a:ext cx="718185" cy="561975"/>
            </a:xfrm>
            <a:custGeom>
              <a:avLst/>
              <a:gdLst/>
              <a:ahLst/>
              <a:cxnLst/>
              <a:rect l="l" t="t" r="r" b="b"/>
              <a:pathLst>
                <a:path w="718184" h="561975">
                  <a:moveTo>
                    <a:pt x="657716" y="535443"/>
                  </a:moveTo>
                  <a:lnTo>
                    <a:pt x="647953" y="548005"/>
                  </a:lnTo>
                  <a:lnTo>
                    <a:pt x="717676" y="561848"/>
                  </a:lnTo>
                  <a:lnTo>
                    <a:pt x="709688" y="545211"/>
                  </a:lnTo>
                  <a:lnTo>
                    <a:pt x="670305" y="545211"/>
                  </a:lnTo>
                  <a:lnTo>
                    <a:pt x="657716" y="535443"/>
                  </a:lnTo>
                  <a:close/>
                </a:path>
                <a:path w="718184" h="561975">
                  <a:moveTo>
                    <a:pt x="677218" y="510352"/>
                  </a:moveTo>
                  <a:lnTo>
                    <a:pt x="657716" y="535443"/>
                  </a:lnTo>
                  <a:lnTo>
                    <a:pt x="670305" y="545211"/>
                  </a:lnTo>
                  <a:lnTo>
                    <a:pt x="689736" y="520065"/>
                  </a:lnTo>
                  <a:lnTo>
                    <a:pt x="677218" y="510352"/>
                  </a:lnTo>
                  <a:close/>
                </a:path>
                <a:path w="718184" h="561975">
                  <a:moveTo>
                    <a:pt x="686943" y="497840"/>
                  </a:moveTo>
                  <a:lnTo>
                    <a:pt x="677218" y="510352"/>
                  </a:lnTo>
                  <a:lnTo>
                    <a:pt x="689736" y="520065"/>
                  </a:lnTo>
                  <a:lnTo>
                    <a:pt x="670305" y="545211"/>
                  </a:lnTo>
                  <a:lnTo>
                    <a:pt x="709688" y="545211"/>
                  </a:lnTo>
                  <a:lnTo>
                    <a:pt x="686943" y="497840"/>
                  </a:lnTo>
                  <a:close/>
                </a:path>
                <a:path w="718184" h="561975">
                  <a:moveTo>
                    <a:pt x="19430" y="0"/>
                  </a:moveTo>
                  <a:lnTo>
                    <a:pt x="0" y="25146"/>
                  </a:lnTo>
                  <a:lnTo>
                    <a:pt x="657716" y="535443"/>
                  </a:lnTo>
                  <a:lnTo>
                    <a:pt x="677218" y="510352"/>
                  </a:lnTo>
                  <a:lnTo>
                    <a:pt x="19430" y="0"/>
                  </a:lnTo>
                  <a:close/>
                </a:path>
              </a:pathLst>
            </a:custGeom>
            <a:solidFill>
              <a:srgbClr val="7D9CE8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7" name="object 17"/>
          <p:cNvSpPr txBox="1"/>
          <p:nvPr/>
        </p:nvSpPr>
        <p:spPr>
          <a:xfrm>
            <a:off x="6645275" y="4522470"/>
            <a:ext cx="2498725" cy="330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76200">
              <a:lnSpc>
                <a:spcPct val="100000"/>
              </a:lnSpc>
              <a:spcBef>
                <a:spcPts val="100"/>
              </a:spcBef>
            </a:pPr>
            <a:r>
              <a:rPr sz="2000" b="1" dirty="0">
                <a:solidFill>
                  <a:srgbClr val="808080"/>
                </a:solidFill>
                <a:latin typeface="Arial" panose="020B0604020202020204"/>
                <a:cs typeface="Arial" panose="020B0604020202020204"/>
              </a:rPr>
              <a:t>Create a new</a:t>
            </a:r>
            <a:r>
              <a:rPr sz="2000" b="1" spc="-85" dirty="0">
                <a:solidFill>
                  <a:srgbClr val="808080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2000" b="1" dirty="0">
                <a:solidFill>
                  <a:srgbClr val="808080"/>
                </a:solidFill>
                <a:latin typeface="Arial" panose="020B0604020202020204"/>
                <a:cs typeface="Arial" panose="020B0604020202020204"/>
              </a:rPr>
              <a:t>node</a:t>
            </a:r>
            <a:endParaRPr sz="2000">
              <a:latin typeface="Arial" panose="020B0604020202020204"/>
              <a:cs typeface="Arial" panose="020B0604020202020204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2349245" y="5513489"/>
            <a:ext cx="1734820" cy="49910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750"/>
              </a:lnSpc>
            </a:pPr>
            <a:r>
              <a:rPr sz="16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newNode-&gt;next</a:t>
            </a:r>
            <a:endParaRPr sz="1600">
              <a:latin typeface="Courier New" panose="02070309020205020404"/>
              <a:cs typeface="Courier New" panose="02070309020205020404"/>
            </a:endParaRPr>
          </a:p>
          <a:p>
            <a:pPr marL="12700">
              <a:lnSpc>
                <a:spcPct val="100000"/>
              </a:lnSpc>
            </a:pPr>
            <a:r>
              <a:rPr sz="16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currNode-&gt;next</a:t>
            </a:r>
            <a:endParaRPr sz="1600">
              <a:latin typeface="Courier New" panose="02070309020205020404"/>
              <a:cs typeface="Courier New" panose="02070309020205020404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4178300" y="5513489"/>
            <a:ext cx="147320" cy="49910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750"/>
              </a:lnSpc>
            </a:pPr>
            <a:r>
              <a:rPr sz="16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=</a:t>
            </a:r>
            <a:endParaRPr sz="1600">
              <a:latin typeface="Courier New" panose="02070309020205020404"/>
              <a:cs typeface="Courier New" panose="02070309020205020404"/>
            </a:endParaRPr>
          </a:p>
          <a:p>
            <a:pPr marL="12700">
              <a:lnSpc>
                <a:spcPct val="100000"/>
              </a:lnSpc>
            </a:pPr>
            <a:r>
              <a:rPr sz="16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=</a:t>
            </a:r>
            <a:endParaRPr sz="1600">
              <a:latin typeface="Courier New" panose="02070309020205020404"/>
              <a:cs typeface="Courier New" panose="02070309020205020404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5092953" y="5513489"/>
            <a:ext cx="1856739" cy="49910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750"/>
              </a:lnSpc>
            </a:pPr>
            <a:r>
              <a:rPr sz="16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currNode-&gt;next;</a:t>
            </a:r>
            <a:endParaRPr sz="1600">
              <a:latin typeface="Courier New" panose="02070309020205020404"/>
              <a:cs typeface="Courier New" panose="02070309020205020404"/>
            </a:endParaRPr>
          </a:p>
          <a:p>
            <a:pPr marL="12700">
              <a:lnSpc>
                <a:spcPct val="100000"/>
              </a:lnSpc>
            </a:pPr>
            <a:r>
              <a:rPr sz="16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newNode;</a:t>
            </a:r>
            <a:endParaRPr sz="1600">
              <a:latin typeface="Courier New" panose="02070309020205020404"/>
              <a:cs typeface="Courier New" panose="02070309020205020404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1434846" y="6001422"/>
            <a:ext cx="1855470" cy="49910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750"/>
              </a:lnSpc>
            </a:pPr>
            <a:r>
              <a:rPr sz="16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}</a:t>
            </a:r>
            <a:endParaRPr sz="1600">
              <a:latin typeface="Courier New" panose="02070309020205020404"/>
              <a:cs typeface="Courier New" panose="02070309020205020404"/>
            </a:endParaRPr>
          </a:p>
          <a:p>
            <a:pPr marL="12700">
              <a:lnSpc>
                <a:spcPct val="100000"/>
              </a:lnSpc>
            </a:pPr>
            <a:r>
              <a:rPr sz="16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return</a:t>
            </a:r>
            <a:r>
              <a:rPr sz="1600" spc="-6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newNode;</a:t>
            </a:r>
            <a:endParaRPr sz="1600">
              <a:latin typeface="Courier New" panose="02070309020205020404"/>
              <a:cs typeface="Courier New" panose="02070309020205020404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8442197" y="6291877"/>
            <a:ext cx="165735" cy="16700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spc="-10" dirty="0">
                <a:latin typeface="Arial" panose="020B0604020202020204"/>
                <a:cs typeface="Arial" panose="020B0604020202020204"/>
              </a:rPr>
              <a:t>34</a:t>
            </a:r>
            <a:endParaRPr sz="1000">
              <a:latin typeface="Arial" panose="020B0604020202020204"/>
              <a:cs typeface="Arial" panose="020B0604020202020204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/>
          <p:nvPr/>
        </p:nvSpPr>
        <p:spPr>
          <a:xfrm>
            <a:off x="441325" y="1066798"/>
            <a:ext cx="8169275" cy="5514975"/>
          </a:xfrm>
          <a:custGeom>
            <a:avLst/>
            <a:gdLst/>
            <a:ahLst/>
            <a:cxnLst/>
            <a:rect l="l" t="t" r="r" b="b"/>
            <a:pathLst>
              <a:path w="8169275" h="5514975">
                <a:moveTo>
                  <a:pt x="0" y="5514976"/>
                </a:moveTo>
                <a:lnTo>
                  <a:pt x="8169275" y="5514976"/>
                </a:lnTo>
                <a:lnTo>
                  <a:pt x="8169275" y="0"/>
                </a:lnTo>
                <a:lnTo>
                  <a:pt x="0" y="0"/>
                </a:lnTo>
                <a:lnTo>
                  <a:pt x="0" y="5514976"/>
                </a:lnTo>
                <a:close/>
              </a:path>
            </a:pathLst>
          </a:custGeom>
          <a:solidFill>
            <a:srgbClr val="330066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 txBox="1"/>
          <p:nvPr/>
        </p:nvSpPr>
        <p:spPr>
          <a:xfrm>
            <a:off x="520090" y="1089405"/>
            <a:ext cx="5523230" cy="5130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927100" marR="5080" indent="-915035">
              <a:lnSpc>
                <a:spcPct val="100000"/>
              </a:lnSpc>
              <a:spcBef>
                <a:spcPts val="95"/>
              </a:spcBef>
            </a:pPr>
            <a:r>
              <a:rPr sz="16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Node* List::InsertNode(</a:t>
            </a:r>
            <a:r>
              <a:rPr sz="1600" spc="-5" dirty="0">
                <a:solidFill>
                  <a:srgbClr val="FFFF00"/>
                </a:solidFill>
                <a:latin typeface="Courier New" panose="02070309020205020404"/>
                <a:cs typeface="Courier New" panose="02070309020205020404"/>
              </a:rPr>
              <a:t>int </a:t>
            </a:r>
            <a:r>
              <a:rPr sz="16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index, </a:t>
            </a:r>
            <a:r>
              <a:rPr sz="1600" spc="-5" dirty="0">
                <a:solidFill>
                  <a:srgbClr val="FFFF00"/>
                </a:solidFill>
                <a:latin typeface="Courier New" panose="02070309020205020404"/>
                <a:cs typeface="Courier New" panose="02070309020205020404"/>
              </a:rPr>
              <a:t>double </a:t>
            </a:r>
            <a:r>
              <a:rPr sz="16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x) {  </a:t>
            </a:r>
            <a:r>
              <a:rPr sz="1600" spc="-5" dirty="0">
                <a:solidFill>
                  <a:srgbClr val="FFFF00"/>
                </a:solidFill>
                <a:latin typeface="Courier New" panose="02070309020205020404"/>
                <a:cs typeface="Courier New" panose="02070309020205020404"/>
              </a:rPr>
              <a:t>if </a:t>
            </a:r>
            <a:r>
              <a:rPr sz="16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(index &lt; 0) </a:t>
            </a:r>
            <a:r>
              <a:rPr sz="1600" spc="-5" dirty="0">
                <a:solidFill>
                  <a:srgbClr val="FFFF00"/>
                </a:solidFill>
                <a:latin typeface="Courier New" panose="02070309020205020404"/>
                <a:cs typeface="Courier New" panose="02070309020205020404"/>
              </a:rPr>
              <a:t>return</a:t>
            </a:r>
            <a:r>
              <a:rPr sz="1600" spc="30" dirty="0">
                <a:solidFill>
                  <a:srgbClr val="FFFF00"/>
                </a:solidFill>
                <a:latin typeface="Courier New" panose="02070309020205020404"/>
                <a:cs typeface="Courier New" panose="02070309020205020404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NULL;</a:t>
            </a:r>
            <a:endParaRPr sz="1600">
              <a:latin typeface="Courier New" panose="02070309020205020404"/>
              <a:cs typeface="Courier New" panose="02070309020205020404"/>
            </a:endParaRPr>
          </a:p>
        </p:txBody>
      </p:sp>
      <p:graphicFrame>
        <p:nvGraphicFramePr>
          <p:cNvPr id="5" name="object 5"/>
          <p:cNvGraphicFramePr>
            <a:graphicFrameLocks noGrp="1"/>
          </p:cNvGraphicFramePr>
          <p:nvPr/>
        </p:nvGraphicFramePr>
        <p:xfrm>
          <a:off x="1415796" y="1867954"/>
          <a:ext cx="5803900" cy="242442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800225"/>
                <a:gridCol w="578485"/>
                <a:gridCol w="765175"/>
                <a:gridCol w="365125"/>
                <a:gridCol w="2294255"/>
              </a:tblGrid>
              <a:tr h="236726">
                <a:tc>
                  <a:txBody>
                    <a:bodyPr/>
                    <a:lstStyle/>
                    <a:p>
                      <a:pPr marL="31750">
                        <a:lnSpc>
                          <a:spcPts val="1650"/>
                        </a:lnSpc>
                      </a:pPr>
                      <a:r>
                        <a:rPr sz="1600" spc="-5" dirty="0">
                          <a:solidFill>
                            <a:srgbClr val="FFFF00"/>
                          </a:solidFill>
                          <a:latin typeface="Courier New" panose="02070309020205020404"/>
                          <a:cs typeface="Courier New" panose="02070309020205020404"/>
                        </a:rPr>
                        <a:t>int</a:t>
                      </a:r>
                      <a:r>
                        <a:rPr sz="1600" spc="-30" dirty="0">
                          <a:solidFill>
                            <a:srgbClr val="FFFF00"/>
                          </a:solidFill>
                          <a:latin typeface="Courier New" panose="02070309020205020404"/>
                          <a:cs typeface="Courier New" panose="02070309020205020404"/>
                        </a:rPr>
                        <a:t> </a:t>
                      </a:r>
                      <a:r>
                        <a:rPr sz="1600" spc="-5" dirty="0">
                          <a:solidFill>
                            <a:srgbClr val="FFFFFF"/>
                          </a:solidFill>
                          <a:latin typeface="Courier New" panose="02070309020205020404"/>
                          <a:cs typeface="Courier New" panose="02070309020205020404"/>
                        </a:rPr>
                        <a:t>currIndex</a:t>
                      </a:r>
                      <a:endParaRPr sz="1600">
                        <a:latin typeface="Courier New" panose="02070309020205020404"/>
                        <a:cs typeface="Courier New" panose="02070309020205020404"/>
                      </a:endParaRPr>
                    </a:p>
                  </a:txBody>
                  <a:tcPr marL="0" marR="0" marT="0" marB="0">
                    <a:solidFill>
                      <a:srgbClr val="330066"/>
                    </a:solidFill>
                  </a:tcPr>
                </a:tc>
                <a:tc>
                  <a:txBody>
                    <a:bodyPr/>
                    <a:lstStyle/>
                    <a:p>
                      <a:pPr marL="60325">
                        <a:lnSpc>
                          <a:spcPts val="1650"/>
                        </a:lnSpc>
                      </a:pPr>
                      <a:r>
                        <a:rPr sz="1600" dirty="0">
                          <a:solidFill>
                            <a:srgbClr val="FFFFFF"/>
                          </a:solidFill>
                          <a:latin typeface="Courier New" panose="02070309020205020404"/>
                          <a:cs typeface="Courier New" panose="02070309020205020404"/>
                        </a:rPr>
                        <a:t>=</a:t>
                      </a:r>
                      <a:endParaRPr sz="1600">
                        <a:latin typeface="Courier New" panose="02070309020205020404"/>
                        <a:cs typeface="Courier New" panose="02070309020205020404"/>
                      </a:endParaRPr>
                    </a:p>
                  </a:txBody>
                  <a:tcPr marL="0" marR="0" marT="0" marB="0">
                    <a:solidFill>
                      <a:srgbClr val="330066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396240">
                        <a:lnSpc>
                          <a:spcPts val="1650"/>
                        </a:lnSpc>
                      </a:pPr>
                      <a:r>
                        <a:rPr sz="1600" spc="-5" dirty="0">
                          <a:solidFill>
                            <a:srgbClr val="FFFFFF"/>
                          </a:solidFill>
                          <a:latin typeface="Courier New" panose="02070309020205020404"/>
                          <a:cs typeface="Courier New" panose="02070309020205020404"/>
                        </a:rPr>
                        <a:t>1;</a:t>
                      </a:r>
                      <a:endParaRPr sz="1600">
                        <a:latin typeface="Courier New" panose="02070309020205020404"/>
                        <a:cs typeface="Courier New" panose="02070309020205020404"/>
                      </a:endParaRPr>
                    </a:p>
                  </a:txBody>
                  <a:tcPr marL="0" marR="0" marT="0" marB="0">
                    <a:solidFill>
                      <a:srgbClr val="330066"/>
                    </a:solidFill>
                  </a:tcPr>
                </a:tc>
                <a:tc hMerge="1">
                  <a:tcPr marL="0" marR="0" marT="0" marB="0"/>
                </a:tc>
                <a:tc hMerge="1">
                  <a:tcPr marL="0" marR="0" marT="0" marB="0"/>
                </a:tc>
              </a:tr>
              <a:tr h="236726">
                <a:tc>
                  <a:txBody>
                    <a:bodyPr/>
                    <a:lstStyle/>
                    <a:p>
                      <a:pPr marL="31750">
                        <a:lnSpc>
                          <a:spcPts val="1705"/>
                        </a:lnSpc>
                      </a:pPr>
                      <a:r>
                        <a:rPr sz="1600" spc="-5" dirty="0">
                          <a:solidFill>
                            <a:srgbClr val="FFFFFF"/>
                          </a:solidFill>
                          <a:latin typeface="Courier New" panose="02070309020205020404"/>
                          <a:cs typeface="Courier New" panose="02070309020205020404"/>
                        </a:rPr>
                        <a:t>Node*</a:t>
                      </a:r>
                      <a:r>
                        <a:rPr sz="1600" spc="-50" dirty="0">
                          <a:solidFill>
                            <a:srgbClr val="FFFFFF"/>
                          </a:solidFill>
                          <a:latin typeface="Courier New" panose="02070309020205020404"/>
                          <a:cs typeface="Courier New" panose="02070309020205020404"/>
                        </a:rPr>
                        <a:t> </a:t>
                      </a:r>
                      <a:r>
                        <a:rPr sz="1600" spc="-5" dirty="0">
                          <a:solidFill>
                            <a:srgbClr val="FFFFFF"/>
                          </a:solidFill>
                          <a:latin typeface="Courier New" panose="02070309020205020404"/>
                          <a:cs typeface="Courier New" panose="02070309020205020404"/>
                        </a:rPr>
                        <a:t>currNode</a:t>
                      </a:r>
                      <a:endParaRPr sz="1600">
                        <a:latin typeface="Courier New" panose="02070309020205020404"/>
                        <a:cs typeface="Courier New" panose="02070309020205020404"/>
                      </a:endParaRPr>
                    </a:p>
                  </a:txBody>
                  <a:tcPr marL="0" marR="0" marT="0" marB="0">
                    <a:solidFill>
                      <a:srgbClr val="330066"/>
                    </a:solidFill>
                  </a:tcPr>
                </a:tc>
                <a:tc>
                  <a:txBody>
                    <a:bodyPr/>
                    <a:lstStyle/>
                    <a:p>
                      <a:pPr marL="60325">
                        <a:lnSpc>
                          <a:spcPts val="1705"/>
                        </a:lnSpc>
                      </a:pPr>
                      <a:r>
                        <a:rPr sz="1600" dirty="0">
                          <a:solidFill>
                            <a:srgbClr val="FFFFFF"/>
                          </a:solidFill>
                          <a:latin typeface="Courier New" panose="02070309020205020404"/>
                          <a:cs typeface="Courier New" panose="02070309020205020404"/>
                        </a:rPr>
                        <a:t>=</a:t>
                      </a:r>
                      <a:endParaRPr sz="1600">
                        <a:latin typeface="Courier New" panose="02070309020205020404"/>
                        <a:cs typeface="Courier New" panose="02070309020205020404"/>
                      </a:endParaRPr>
                    </a:p>
                  </a:txBody>
                  <a:tcPr marL="0" marR="0" marT="0" marB="0">
                    <a:solidFill>
                      <a:srgbClr val="330066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396240">
                        <a:lnSpc>
                          <a:spcPts val="1705"/>
                        </a:lnSpc>
                      </a:pPr>
                      <a:r>
                        <a:rPr sz="1600" spc="-5" dirty="0">
                          <a:solidFill>
                            <a:srgbClr val="FFFFFF"/>
                          </a:solidFill>
                          <a:latin typeface="Courier New" panose="02070309020205020404"/>
                          <a:cs typeface="Courier New" panose="02070309020205020404"/>
                        </a:rPr>
                        <a:t>head;</a:t>
                      </a:r>
                      <a:endParaRPr sz="1600">
                        <a:latin typeface="Courier New" panose="02070309020205020404"/>
                        <a:cs typeface="Courier New" panose="02070309020205020404"/>
                      </a:endParaRPr>
                    </a:p>
                  </a:txBody>
                  <a:tcPr marL="0" marR="0" marT="0" marB="0">
                    <a:solidFill>
                      <a:srgbClr val="330066"/>
                    </a:solidFill>
                  </a:tcPr>
                </a:tc>
                <a:tc hMerge="1">
                  <a:tcPr marL="0" marR="0" marT="0" marB="0"/>
                </a:tc>
                <a:tc hMerge="1">
                  <a:tcPr marL="0" marR="0" marT="0" marB="0"/>
                </a:tc>
              </a:tr>
              <a:tr h="243839">
                <a:tc gridSpan="5">
                  <a:txBody>
                    <a:bodyPr/>
                    <a:lstStyle/>
                    <a:p>
                      <a:pPr marL="31750">
                        <a:lnSpc>
                          <a:spcPts val="1760"/>
                        </a:lnSpc>
                      </a:pPr>
                      <a:r>
                        <a:rPr sz="1600" spc="-5" dirty="0">
                          <a:solidFill>
                            <a:srgbClr val="FFFF00"/>
                          </a:solidFill>
                          <a:latin typeface="Courier New" panose="02070309020205020404"/>
                          <a:cs typeface="Courier New" panose="02070309020205020404"/>
                        </a:rPr>
                        <a:t>while </a:t>
                      </a:r>
                      <a:r>
                        <a:rPr sz="1600" spc="-5" dirty="0">
                          <a:solidFill>
                            <a:srgbClr val="FFFFFF"/>
                          </a:solidFill>
                          <a:latin typeface="Courier New" panose="02070309020205020404"/>
                          <a:cs typeface="Courier New" panose="02070309020205020404"/>
                        </a:rPr>
                        <a:t>(currNode &amp;&amp; index &gt; currIndex)</a:t>
                      </a:r>
                      <a:r>
                        <a:rPr sz="1600" spc="35" dirty="0">
                          <a:solidFill>
                            <a:srgbClr val="FFFFFF"/>
                          </a:solidFill>
                          <a:latin typeface="Courier New" panose="02070309020205020404"/>
                          <a:cs typeface="Courier New" panose="02070309020205020404"/>
                        </a:rPr>
                        <a:t> </a:t>
                      </a:r>
                      <a:r>
                        <a:rPr sz="1600" spc="-5" dirty="0">
                          <a:solidFill>
                            <a:srgbClr val="FFFFFF"/>
                          </a:solidFill>
                          <a:latin typeface="Courier New" panose="02070309020205020404"/>
                          <a:cs typeface="Courier New" panose="02070309020205020404"/>
                        </a:rPr>
                        <a:t>{</a:t>
                      </a:r>
                      <a:endParaRPr sz="1600">
                        <a:latin typeface="Courier New" panose="02070309020205020404"/>
                        <a:cs typeface="Courier New" panose="02070309020205020404"/>
                      </a:endParaRPr>
                    </a:p>
                  </a:txBody>
                  <a:tcPr marL="0" marR="0" marT="0" marB="0">
                    <a:solidFill>
                      <a:srgbClr val="330066"/>
                    </a:solidFill>
                  </a:tcPr>
                </a:tc>
                <a:tc hMerge="1">
                  <a:tcPr marL="0" marR="0" marT="0" marB="0"/>
                </a:tc>
                <a:tc hMerge="1">
                  <a:tcPr marL="0" marR="0" marT="0" marB="0"/>
                </a:tc>
                <a:tc hMerge="1">
                  <a:tcPr marL="0" marR="0" marT="0" marB="0"/>
                </a:tc>
                <a:tc hMerge="1">
                  <a:tcPr marL="0" marR="0" marT="0" marB="0"/>
                </a:tc>
              </a:tr>
              <a:tr h="250953">
                <a:tc gridSpan="3">
                  <a:txBody>
                    <a:bodyPr/>
                    <a:lstStyle/>
                    <a:p>
                      <a:pPr marL="945515">
                        <a:lnSpc>
                          <a:spcPts val="1760"/>
                        </a:lnSpc>
                        <a:tabLst>
                          <a:tab pos="2774950" algn="l"/>
                        </a:tabLst>
                      </a:pPr>
                      <a:r>
                        <a:rPr sz="1600" spc="-5" dirty="0">
                          <a:solidFill>
                            <a:srgbClr val="FFFFFF"/>
                          </a:solidFill>
                          <a:latin typeface="Courier New" panose="02070309020205020404"/>
                          <a:cs typeface="Courier New" panose="02070309020205020404"/>
                        </a:rPr>
                        <a:t>currNode	=</a:t>
                      </a:r>
                      <a:endParaRPr sz="1600">
                        <a:latin typeface="Courier New" panose="02070309020205020404"/>
                        <a:cs typeface="Courier New" panose="02070309020205020404"/>
                      </a:endParaRPr>
                    </a:p>
                  </a:txBody>
                  <a:tcPr marL="0" marR="0" marT="0" marB="0">
                    <a:solidFill>
                      <a:srgbClr val="330066"/>
                    </a:solidFill>
                  </a:tcPr>
                </a:tc>
                <a:tc hMerge="1">
                  <a:tcPr marL="0" marR="0" marT="0" marB="0"/>
                </a:tc>
                <a:tc hMerge="1"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0" marB="0">
                    <a:solidFill>
                      <a:srgbClr val="330066"/>
                    </a:solidFill>
                  </a:tcPr>
                </a:tc>
                <a:tc>
                  <a:txBody>
                    <a:bodyPr/>
                    <a:lstStyle/>
                    <a:p>
                      <a:pPr marL="180340">
                        <a:lnSpc>
                          <a:spcPts val="1760"/>
                        </a:lnSpc>
                      </a:pPr>
                      <a:r>
                        <a:rPr sz="1600" spc="-5" dirty="0">
                          <a:solidFill>
                            <a:srgbClr val="FFFFFF"/>
                          </a:solidFill>
                          <a:latin typeface="Courier New" panose="02070309020205020404"/>
                          <a:cs typeface="Courier New" panose="02070309020205020404"/>
                        </a:rPr>
                        <a:t>currNode-&gt;next;</a:t>
                      </a:r>
                      <a:endParaRPr sz="1600">
                        <a:latin typeface="Courier New" panose="02070309020205020404"/>
                        <a:cs typeface="Courier New" panose="02070309020205020404"/>
                      </a:endParaRPr>
                    </a:p>
                  </a:txBody>
                  <a:tcPr marL="0" marR="0" marT="0" marB="0">
                    <a:solidFill>
                      <a:srgbClr val="330066"/>
                    </a:solidFill>
                  </a:tcPr>
                </a:tc>
              </a:tr>
              <a:tr h="243966">
                <a:tc gridSpan="3">
                  <a:txBody>
                    <a:bodyPr/>
                    <a:lstStyle/>
                    <a:p>
                      <a:pPr marL="945515">
                        <a:lnSpc>
                          <a:spcPts val="1705"/>
                        </a:lnSpc>
                      </a:pPr>
                      <a:r>
                        <a:rPr sz="1600" spc="-5" dirty="0">
                          <a:solidFill>
                            <a:srgbClr val="FFFFFF"/>
                          </a:solidFill>
                          <a:latin typeface="Courier New" panose="02070309020205020404"/>
                          <a:cs typeface="Courier New" panose="02070309020205020404"/>
                        </a:rPr>
                        <a:t>currIndex++;</a:t>
                      </a:r>
                      <a:endParaRPr sz="1600">
                        <a:latin typeface="Courier New" panose="02070309020205020404"/>
                        <a:cs typeface="Courier New" panose="02070309020205020404"/>
                      </a:endParaRPr>
                    </a:p>
                  </a:txBody>
                  <a:tcPr marL="0" marR="0" marT="0" marB="0">
                    <a:solidFill>
                      <a:srgbClr val="330066"/>
                    </a:solidFill>
                  </a:tcPr>
                </a:tc>
                <a:tc hMerge="1">
                  <a:tcPr marL="0" marR="0" marT="0" marB="0"/>
                </a:tc>
                <a:tc hMerge="1"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0" marB="0">
                    <a:solidFill>
                      <a:srgbClr val="33006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0" marB="0">
                    <a:solidFill>
                      <a:srgbClr val="330066"/>
                    </a:solidFill>
                  </a:tcPr>
                </a:tc>
              </a:tr>
              <a:tr h="243966">
                <a:tc gridSpan="3">
                  <a:txBody>
                    <a:bodyPr/>
                    <a:lstStyle/>
                    <a:p>
                      <a:pPr marL="31750">
                        <a:lnSpc>
                          <a:spcPts val="1705"/>
                        </a:lnSpc>
                      </a:pPr>
                      <a:r>
                        <a:rPr sz="1600" dirty="0">
                          <a:solidFill>
                            <a:srgbClr val="FFFFFF"/>
                          </a:solidFill>
                          <a:latin typeface="Courier New" panose="02070309020205020404"/>
                          <a:cs typeface="Courier New" panose="02070309020205020404"/>
                        </a:rPr>
                        <a:t>}</a:t>
                      </a:r>
                      <a:endParaRPr sz="1600">
                        <a:latin typeface="Courier New" panose="02070309020205020404"/>
                        <a:cs typeface="Courier New" panose="02070309020205020404"/>
                      </a:endParaRPr>
                    </a:p>
                  </a:txBody>
                  <a:tcPr marL="0" marR="0" marT="0" marB="0">
                    <a:solidFill>
                      <a:srgbClr val="330066"/>
                    </a:solidFill>
                  </a:tcPr>
                </a:tc>
                <a:tc hMerge="1">
                  <a:tcPr marL="0" marR="0" marT="0" marB="0"/>
                </a:tc>
                <a:tc hMerge="1"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0" marB="0">
                    <a:solidFill>
                      <a:srgbClr val="33006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0" marB="0">
                    <a:solidFill>
                      <a:srgbClr val="330066"/>
                    </a:solidFill>
                  </a:tcPr>
                </a:tc>
              </a:tr>
              <a:tr h="236726">
                <a:tc gridSpan="3">
                  <a:txBody>
                    <a:bodyPr/>
                    <a:lstStyle/>
                    <a:p>
                      <a:pPr marL="31750">
                        <a:lnSpc>
                          <a:spcPts val="1705"/>
                        </a:lnSpc>
                      </a:pPr>
                      <a:r>
                        <a:rPr sz="1600" spc="-5" dirty="0">
                          <a:solidFill>
                            <a:srgbClr val="FFFF00"/>
                          </a:solidFill>
                          <a:latin typeface="Courier New" panose="02070309020205020404"/>
                          <a:cs typeface="Courier New" panose="02070309020205020404"/>
                        </a:rPr>
                        <a:t>if </a:t>
                      </a:r>
                      <a:r>
                        <a:rPr sz="1600" spc="-5" dirty="0">
                          <a:solidFill>
                            <a:srgbClr val="FFFFFF"/>
                          </a:solidFill>
                          <a:latin typeface="Courier New" panose="02070309020205020404"/>
                          <a:cs typeface="Courier New" panose="02070309020205020404"/>
                        </a:rPr>
                        <a:t>(index &gt; 0 &amp;&amp;</a:t>
                      </a:r>
                      <a:r>
                        <a:rPr sz="1600" spc="-10" dirty="0">
                          <a:solidFill>
                            <a:srgbClr val="FFFFFF"/>
                          </a:solidFill>
                          <a:latin typeface="Courier New" panose="02070309020205020404"/>
                          <a:cs typeface="Courier New" panose="02070309020205020404"/>
                        </a:rPr>
                        <a:t> </a:t>
                      </a:r>
                      <a:r>
                        <a:rPr sz="1600" spc="-5" dirty="0">
                          <a:solidFill>
                            <a:srgbClr val="FFFFFF"/>
                          </a:solidFill>
                          <a:latin typeface="Courier New" panose="02070309020205020404"/>
                          <a:cs typeface="Courier New" panose="02070309020205020404"/>
                        </a:rPr>
                        <a:t>currNode</a:t>
                      </a:r>
                      <a:endParaRPr sz="1600">
                        <a:latin typeface="Courier New" panose="02070309020205020404"/>
                        <a:cs typeface="Courier New" panose="02070309020205020404"/>
                      </a:endParaRPr>
                    </a:p>
                  </a:txBody>
                  <a:tcPr marL="0" marR="0" marT="0" marB="0">
                    <a:solidFill>
                      <a:srgbClr val="330066"/>
                    </a:solidFill>
                  </a:tcPr>
                </a:tc>
                <a:tc hMerge="1">
                  <a:tcPr marL="0" marR="0" marT="0" marB="0"/>
                </a:tc>
                <a:tc hMerge="1">
                  <a:tcPr marL="0" marR="0" marT="0" marB="0"/>
                </a:tc>
                <a:tc>
                  <a:txBody>
                    <a:bodyPr/>
                    <a:lstStyle/>
                    <a:p>
                      <a:pPr marL="60960">
                        <a:lnSpc>
                          <a:spcPts val="1705"/>
                        </a:lnSpc>
                      </a:pPr>
                      <a:r>
                        <a:rPr sz="1600" spc="-10" dirty="0">
                          <a:solidFill>
                            <a:srgbClr val="FFFFFF"/>
                          </a:solidFill>
                          <a:latin typeface="Courier New" panose="02070309020205020404"/>
                          <a:cs typeface="Courier New" panose="02070309020205020404"/>
                        </a:rPr>
                        <a:t>==</a:t>
                      </a:r>
                      <a:endParaRPr sz="1600">
                        <a:latin typeface="Courier New" panose="02070309020205020404"/>
                        <a:cs typeface="Courier New" panose="02070309020205020404"/>
                      </a:endParaRPr>
                    </a:p>
                  </a:txBody>
                  <a:tcPr marL="0" marR="0" marT="0" marB="0">
                    <a:solidFill>
                      <a:srgbClr val="330066"/>
                    </a:solidFill>
                  </a:tcPr>
                </a:tc>
                <a:tc>
                  <a:txBody>
                    <a:bodyPr/>
                    <a:lstStyle/>
                    <a:p>
                      <a:pPr marL="60960">
                        <a:lnSpc>
                          <a:spcPts val="1705"/>
                        </a:lnSpc>
                      </a:pPr>
                      <a:r>
                        <a:rPr sz="1600" spc="-5" dirty="0">
                          <a:solidFill>
                            <a:srgbClr val="FFFFFF"/>
                          </a:solidFill>
                          <a:latin typeface="Courier New" panose="02070309020205020404"/>
                          <a:cs typeface="Courier New" panose="02070309020205020404"/>
                        </a:rPr>
                        <a:t>NULL) </a:t>
                      </a:r>
                      <a:r>
                        <a:rPr sz="1600" spc="-5" dirty="0">
                          <a:solidFill>
                            <a:srgbClr val="FFFF00"/>
                          </a:solidFill>
                          <a:latin typeface="Courier New" panose="02070309020205020404"/>
                          <a:cs typeface="Courier New" panose="02070309020205020404"/>
                        </a:rPr>
                        <a:t>return</a:t>
                      </a:r>
                      <a:r>
                        <a:rPr sz="1600" spc="-15" dirty="0">
                          <a:solidFill>
                            <a:srgbClr val="FFFF00"/>
                          </a:solidFill>
                          <a:latin typeface="Courier New" panose="02070309020205020404"/>
                          <a:cs typeface="Courier New" panose="02070309020205020404"/>
                        </a:rPr>
                        <a:t> </a:t>
                      </a:r>
                      <a:r>
                        <a:rPr sz="1600" spc="-5" dirty="0">
                          <a:solidFill>
                            <a:srgbClr val="FFFFFF"/>
                          </a:solidFill>
                          <a:latin typeface="Courier New" panose="02070309020205020404"/>
                          <a:cs typeface="Courier New" panose="02070309020205020404"/>
                        </a:rPr>
                        <a:t>NULL;</a:t>
                      </a:r>
                      <a:endParaRPr sz="1600">
                        <a:latin typeface="Courier New" panose="02070309020205020404"/>
                        <a:cs typeface="Courier New" panose="02070309020205020404"/>
                      </a:endParaRPr>
                    </a:p>
                  </a:txBody>
                  <a:tcPr marL="0" marR="0" marT="0" marB="0">
                    <a:solidFill>
                      <a:srgbClr val="330066"/>
                    </a:solidFill>
                  </a:tcPr>
                </a:tc>
              </a:tr>
            </a:tbl>
          </a:graphicData>
        </a:graphic>
      </p:graphicFrame>
      <p:sp>
        <p:nvSpPr>
          <p:cNvPr id="6" name="object 6"/>
          <p:cNvSpPr txBox="1"/>
          <p:nvPr/>
        </p:nvSpPr>
        <p:spPr>
          <a:xfrm>
            <a:off x="5092953" y="3772280"/>
            <a:ext cx="635000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Node;</a:t>
            </a:r>
            <a:endParaRPr sz="1600">
              <a:latin typeface="Courier New" panose="02070309020205020404"/>
              <a:cs typeface="Courier New" panose="02070309020205020404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434846" y="3772280"/>
            <a:ext cx="1976120" cy="5130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5"/>
              </a:spcBef>
              <a:tabLst>
                <a:tab pos="1841500" algn="l"/>
              </a:tabLst>
            </a:pPr>
            <a:r>
              <a:rPr sz="1600" spc="-10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N</a:t>
            </a:r>
            <a:r>
              <a:rPr sz="16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o</a:t>
            </a:r>
            <a:r>
              <a:rPr sz="1600" spc="-10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d</a:t>
            </a:r>
            <a:r>
              <a:rPr sz="16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e*</a:t>
            </a:r>
            <a:r>
              <a:rPr sz="1600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 </a:t>
            </a:r>
            <a:r>
              <a:rPr sz="1600" spc="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n</a:t>
            </a:r>
            <a:r>
              <a:rPr sz="1600" spc="-10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e</a:t>
            </a:r>
            <a:r>
              <a:rPr sz="16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w</a:t>
            </a:r>
            <a:r>
              <a:rPr sz="1600" spc="-10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N</a:t>
            </a:r>
            <a:r>
              <a:rPr sz="16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o</a:t>
            </a:r>
            <a:r>
              <a:rPr sz="1600" spc="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d</a:t>
            </a:r>
            <a:r>
              <a:rPr sz="16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e</a:t>
            </a:r>
            <a:r>
              <a:rPr sz="1600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	</a:t>
            </a:r>
            <a:r>
              <a:rPr sz="16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=  newNod</a:t>
            </a:r>
            <a:r>
              <a:rPr sz="1600" spc="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e</a:t>
            </a:r>
            <a:r>
              <a:rPr sz="16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-</a:t>
            </a:r>
            <a:r>
              <a:rPr sz="1600" spc="-10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&gt;</a:t>
            </a:r>
            <a:r>
              <a:rPr sz="16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d</a:t>
            </a:r>
            <a:r>
              <a:rPr sz="1600" spc="-10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a</a:t>
            </a:r>
            <a:r>
              <a:rPr sz="1600" spc="10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t</a:t>
            </a:r>
            <a:r>
              <a:rPr sz="16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a</a:t>
            </a:r>
            <a:r>
              <a:rPr sz="1600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	</a:t>
            </a:r>
            <a:r>
              <a:rPr sz="16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=</a:t>
            </a:r>
            <a:endParaRPr sz="1600">
              <a:latin typeface="Courier New" panose="02070309020205020404"/>
              <a:cs typeface="Courier New" panose="02070309020205020404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4178300" y="3772280"/>
            <a:ext cx="391160" cy="5130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5"/>
              </a:spcBef>
            </a:pPr>
            <a:r>
              <a:rPr sz="1600" spc="-5" dirty="0">
                <a:solidFill>
                  <a:srgbClr val="FFFF00"/>
                </a:solidFill>
                <a:latin typeface="Courier New" panose="02070309020205020404"/>
                <a:cs typeface="Courier New" panose="02070309020205020404"/>
              </a:rPr>
              <a:t>new  </a:t>
            </a:r>
            <a:r>
              <a:rPr sz="16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x;</a:t>
            </a:r>
            <a:endParaRPr sz="1600">
              <a:latin typeface="Courier New" panose="02070309020205020404"/>
              <a:cs typeface="Courier New" panose="02070309020205020404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5105653" y="4504182"/>
            <a:ext cx="988694" cy="5130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R="5080">
              <a:lnSpc>
                <a:spcPct val="100000"/>
              </a:lnSpc>
              <a:spcBef>
                <a:spcPts val="95"/>
              </a:spcBef>
            </a:pPr>
            <a:r>
              <a:rPr sz="16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head;  </a:t>
            </a:r>
            <a:r>
              <a:rPr sz="1600" spc="-10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n</a:t>
            </a:r>
            <a:r>
              <a:rPr sz="16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e</a:t>
            </a:r>
            <a:r>
              <a:rPr sz="1600" spc="-10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w</a:t>
            </a:r>
            <a:r>
              <a:rPr sz="16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N</a:t>
            </a:r>
            <a:r>
              <a:rPr sz="1600" spc="-10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o</a:t>
            </a:r>
            <a:r>
              <a:rPr sz="16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d</a:t>
            </a:r>
            <a:r>
              <a:rPr sz="1600" spc="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e</a:t>
            </a:r>
            <a:r>
              <a:rPr sz="16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;</a:t>
            </a:r>
            <a:endParaRPr sz="1600">
              <a:latin typeface="Courier New" panose="02070309020205020404"/>
              <a:cs typeface="Courier New" panose="02070309020205020404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1447546" y="4260037"/>
            <a:ext cx="2877820" cy="10007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95"/>
              </a:spcBef>
            </a:pPr>
            <a:r>
              <a:rPr sz="1600" spc="-5" dirty="0">
                <a:solidFill>
                  <a:srgbClr val="FFFF00"/>
                </a:solidFill>
                <a:latin typeface="Courier New" panose="02070309020205020404"/>
                <a:cs typeface="Courier New" panose="02070309020205020404"/>
              </a:rPr>
              <a:t>if </a:t>
            </a:r>
            <a:r>
              <a:rPr sz="16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(index == 0)</a:t>
            </a:r>
            <a:r>
              <a:rPr sz="1600" spc="-1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{</a:t>
            </a:r>
            <a:endParaRPr sz="1600">
              <a:latin typeface="Courier New" panose="02070309020205020404"/>
              <a:cs typeface="Courier New" panose="02070309020205020404"/>
            </a:endParaRPr>
          </a:p>
          <a:p>
            <a:pPr marL="913765" marR="5080">
              <a:lnSpc>
                <a:spcPct val="100000"/>
              </a:lnSpc>
              <a:tabLst>
                <a:tab pos="2743200" algn="l"/>
              </a:tabLst>
            </a:pPr>
            <a:r>
              <a:rPr sz="16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newNod</a:t>
            </a:r>
            <a:r>
              <a:rPr sz="1600" spc="10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e</a:t>
            </a:r>
            <a:r>
              <a:rPr sz="16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-</a:t>
            </a:r>
            <a:r>
              <a:rPr sz="1600" spc="-10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&gt;</a:t>
            </a:r>
            <a:r>
              <a:rPr sz="16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n</a:t>
            </a:r>
            <a:r>
              <a:rPr sz="1600" spc="-10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e</a:t>
            </a:r>
            <a:r>
              <a:rPr sz="1600" spc="10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x</a:t>
            </a:r>
            <a:r>
              <a:rPr sz="16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t</a:t>
            </a:r>
            <a:r>
              <a:rPr sz="1600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	</a:t>
            </a:r>
            <a:r>
              <a:rPr sz="16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=  head</a:t>
            </a:r>
            <a:r>
              <a:rPr sz="1600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	</a:t>
            </a:r>
            <a:r>
              <a:rPr sz="16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=</a:t>
            </a:r>
            <a:endParaRPr sz="1600">
              <a:latin typeface="Courier New" panose="02070309020205020404"/>
              <a:cs typeface="Courier New" panose="02070309020205020404"/>
            </a:endParaRPr>
          </a:p>
          <a:p>
            <a:pPr>
              <a:lnSpc>
                <a:spcPct val="100000"/>
              </a:lnSpc>
            </a:pPr>
            <a:r>
              <a:rPr sz="16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}</a:t>
            </a:r>
            <a:endParaRPr sz="1600">
              <a:latin typeface="Courier New" panose="02070309020205020404"/>
              <a:cs typeface="Courier New" panose="02070309020205020404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1434846" y="5235702"/>
            <a:ext cx="756920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b="1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else</a:t>
            </a:r>
            <a:r>
              <a:rPr sz="1600" b="1" spc="-80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 </a:t>
            </a:r>
            <a:r>
              <a:rPr sz="1600" b="1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{</a:t>
            </a:r>
            <a:endParaRPr sz="1600">
              <a:latin typeface="Courier New" panose="02070309020205020404"/>
              <a:cs typeface="Courier New" panose="02070309020205020404"/>
            </a:endParaRPr>
          </a:p>
        </p:txBody>
      </p:sp>
      <p:grpSp>
        <p:nvGrpSpPr>
          <p:cNvPr id="12" name="object 12"/>
          <p:cNvGrpSpPr/>
          <p:nvPr/>
        </p:nvGrpSpPr>
        <p:grpSpPr>
          <a:xfrm>
            <a:off x="1127125" y="3794125"/>
            <a:ext cx="8032750" cy="1524000"/>
            <a:chOff x="1127125" y="3794125"/>
            <a:chExt cx="8032750" cy="1524000"/>
          </a:xfrm>
        </p:grpSpPr>
        <p:sp>
          <p:nvSpPr>
            <p:cNvPr id="13" name="object 13"/>
            <p:cNvSpPr/>
            <p:nvPr/>
          </p:nvSpPr>
          <p:spPr>
            <a:xfrm>
              <a:off x="1143000" y="4311650"/>
              <a:ext cx="6172200" cy="990600"/>
            </a:xfrm>
            <a:custGeom>
              <a:avLst/>
              <a:gdLst/>
              <a:ahLst/>
              <a:cxnLst/>
              <a:rect l="l" t="t" r="r" b="b"/>
              <a:pathLst>
                <a:path w="6172200" h="990600">
                  <a:moveTo>
                    <a:pt x="0" y="990600"/>
                  </a:moveTo>
                  <a:lnTo>
                    <a:pt x="6172200" y="990600"/>
                  </a:lnTo>
                  <a:lnTo>
                    <a:pt x="6172200" y="0"/>
                  </a:lnTo>
                  <a:lnTo>
                    <a:pt x="0" y="0"/>
                  </a:lnTo>
                  <a:lnTo>
                    <a:pt x="0" y="990600"/>
                  </a:lnTo>
                  <a:close/>
                </a:path>
              </a:pathLst>
            </a:custGeom>
            <a:ln w="31750">
              <a:solidFill>
                <a:srgbClr val="FFCC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4" name="object 14"/>
            <p:cNvSpPr/>
            <p:nvPr/>
          </p:nvSpPr>
          <p:spPr>
            <a:xfrm>
              <a:off x="6172200" y="3810000"/>
              <a:ext cx="2971800" cy="381000"/>
            </a:xfrm>
            <a:custGeom>
              <a:avLst/>
              <a:gdLst/>
              <a:ahLst/>
              <a:cxnLst/>
              <a:rect l="l" t="t" r="r" b="b"/>
              <a:pathLst>
                <a:path w="2971800" h="381000">
                  <a:moveTo>
                    <a:pt x="2971800" y="0"/>
                  </a:moveTo>
                  <a:lnTo>
                    <a:pt x="0" y="0"/>
                  </a:lnTo>
                  <a:lnTo>
                    <a:pt x="0" y="381000"/>
                  </a:lnTo>
                  <a:lnTo>
                    <a:pt x="2971800" y="381000"/>
                  </a:lnTo>
                  <a:lnTo>
                    <a:pt x="2971800" y="0"/>
                  </a:lnTo>
                  <a:close/>
                </a:path>
              </a:pathLst>
            </a:custGeom>
            <a:solidFill>
              <a:srgbClr val="D7D7EB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5" name="object 15"/>
            <p:cNvSpPr/>
            <p:nvPr/>
          </p:nvSpPr>
          <p:spPr>
            <a:xfrm>
              <a:off x="6172200" y="3810000"/>
              <a:ext cx="2971800" cy="381000"/>
            </a:xfrm>
            <a:custGeom>
              <a:avLst/>
              <a:gdLst/>
              <a:ahLst/>
              <a:cxnLst/>
              <a:rect l="l" t="t" r="r" b="b"/>
              <a:pathLst>
                <a:path w="2971800" h="381000">
                  <a:moveTo>
                    <a:pt x="0" y="381000"/>
                  </a:moveTo>
                  <a:lnTo>
                    <a:pt x="2971800" y="381000"/>
                  </a:lnTo>
                  <a:lnTo>
                    <a:pt x="2971800" y="0"/>
                  </a:lnTo>
                  <a:lnTo>
                    <a:pt x="0" y="0"/>
                  </a:lnTo>
                  <a:lnTo>
                    <a:pt x="0" y="381000"/>
                  </a:lnTo>
                  <a:close/>
                </a:path>
              </a:pathLst>
            </a:custGeom>
            <a:ln w="31750">
              <a:solidFill>
                <a:srgbClr val="7D9CE8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6" name="object 16"/>
            <p:cNvSpPr/>
            <p:nvPr/>
          </p:nvSpPr>
          <p:spPr>
            <a:xfrm>
              <a:off x="5890514" y="3924300"/>
              <a:ext cx="215265" cy="562610"/>
            </a:xfrm>
            <a:custGeom>
              <a:avLst/>
              <a:gdLst/>
              <a:ahLst/>
              <a:cxnLst/>
              <a:rect l="l" t="t" r="r" b="b"/>
              <a:pathLst>
                <a:path w="215264" h="562610">
                  <a:moveTo>
                    <a:pt x="169873" y="54898"/>
                  </a:moveTo>
                  <a:lnTo>
                    <a:pt x="0" y="552069"/>
                  </a:lnTo>
                  <a:lnTo>
                    <a:pt x="30099" y="562356"/>
                  </a:lnTo>
                  <a:lnTo>
                    <a:pt x="199966" y="65205"/>
                  </a:lnTo>
                  <a:lnTo>
                    <a:pt x="169873" y="54898"/>
                  </a:lnTo>
                  <a:close/>
                </a:path>
                <a:path w="215264" h="562610">
                  <a:moveTo>
                    <a:pt x="210884" y="39877"/>
                  </a:moveTo>
                  <a:lnTo>
                    <a:pt x="175006" y="39877"/>
                  </a:lnTo>
                  <a:lnTo>
                    <a:pt x="205105" y="50164"/>
                  </a:lnTo>
                  <a:lnTo>
                    <a:pt x="199966" y="65205"/>
                  </a:lnTo>
                  <a:lnTo>
                    <a:pt x="215011" y="70357"/>
                  </a:lnTo>
                  <a:lnTo>
                    <a:pt x="210884" y="39877"/>
                  </a:lnTo>
                  <a:close/>
                </a:path>
                <a:path w="215264" h="562610">
                  <a:moveTo>
                    <a:pt x="175006" y="39877"/>
                  </a:moveTo>
                  <a:lnTo>
                    <a:pt x="169873" y="54898"/>
                  </a:lnTo>
                  <a:lnTo>
                    <a:pt x="199966" y="65205"/>
                  </a:lnTo>
                  <a:lnTo>
                    <a:pt x="205105" y="50164"/>
                  </a:lnTo>
                  <a:lnTo>
                    <a:pt x="175006" y="39877"/>
                  </a:lnTo>
                  <a:close/>
                </a:path>
                <a:path w="215264" h="562610">
                  <a:moveTo>
                    <a:pt x="205486" y="0"/>
                  </a:moveTo>
                  <a:lnTo>
                    <a:pt x="154939" y="49783"/>
                  </a:lnTo>
                  <a:lnTo>
                    <a:pt x="169873" y="54898"/>
                  </a:lnTo>
                  <a:lnTo>
                    <a:pt x="175006" y="39877"/>
                  </a:lnTo>
                  <a:lnTo>
                    <a:pt x="210884" y="39877"/>
                  </a:lnTo>
                  <a:lnTo>
                    <a:pt x="205486" y="0"/>
                  </a:lnTo>
                  <a:close/>
                </a:path>
              </a:pathLst>
            </a:custGeom>
            <a:solidFill>
              <a:srgbClr val="7D9CE8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7" name="object 17"/>
          <p:cNvSpPr txBox="1"/>
          <p:nvPr/>
        </p:nvSpPr>
        <p:spPr>
          <a:xfrm>
            <a:off x="6251828" y="3836289"/>
            <a:ext cx="2647315" cy="330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b="1" dirty="0">
                <a:solidFill>
                  <a:srgbClr val="808080"/>
                </a:solidFill>
                <a:latin typeface="Arial" panose="020B0604020202020204"/>
                <a:cs typeface="Arial" panose="020B0604020202020204"/>
              </a:rPr>
              <a:t>Insert as first</a:t>
            </a:r>
            <a:r>
              <a:rPr sz="2000" b="1" spc="-140" dirty="0">
                <a:solidFill>
                  <a:srgbClr val="808080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2000" b="1" dirty="0">
                <a:solidFill>
                  <a:srgbClr val="808080"/>
                </a:solidFill>
                <a:latin typeface="Arial" panose="020B0604020202020204"/>
                <a:cs typeface="Arial" panose="020B0604020202020204"/>
              </a:rPr>
              <a:t>element</a:t>
            </a:r>
            <a:endParaRPr sz="2000">
              <a:latin typeface="Arial" panose="020B0604020202020204"/>
              <a:cs typeface="Arial" panose="020B0604020202020204"/>
            </a:endParaRPr>
          </a:p>
        </p:txBody>
      </p:sp>
      <p:grpSp>
        <p:nvGrpSpPr>
          <p:cNvPr id="18" name="object 18"/>
          <p:cNvGrpSpPr/>
          <p:nvPr/>
        </p:nvGrpSpPr>
        <p:grpSpPr>
          <a:xfrm>
            <a:off x="8139112" y="4481512"/>
            <a:ext cx="793750" cy="415925"/>
            <a:chOff x="8139112" y="4481512"/>
            <a:chExt cx="793750" cy="415925"/>
          </a:xfrm>
        </p:grpSpPr>
        <p:sp>
          <p:nvSpPr>
            <p:cNvPr id="19" name="object 19"/>
            <p:cNvSpPr/>
            <p:nvPr/>
          </p:nvSpPr>
          <p:spPr>
            <a:xfrm>
              <a:off x="8534400" y="4495800"/>
              <a:ext cx="384175" cy="384175"/>
            </a:xfrm>
            <a:custGeom>
              <a:avLst/>
              <a:gdLst/>
              <a:ahLst/>
              <a:cxnLst/>
              <a:rect l="l" t="t" r="r" b="b"/>
              <a:pathLst>
                <a:path w="384175" h="384175">
                  <a:moveTo>
                    <a:pt x="384175" y="0"/>
                  </a:moveTo>
                  <a:lnTo>
                    <a:pt x="0" y="0"/>
                  </a:lnTo>
                  <a:lnTo>
                    <a:pt x="0" y="384175"/>
                  </a:lnTo>
                  <a:lnTo>
                    <a:pt x="384175" y="384175"/>
                  </a:lnTo>
                  <a:lnTo>
                    <a:pt x="384175" y="0"/>
                  </a:lnTo>
                  <a:close/>
                </a:path>
              </a:pathLst>
            </a:custGeom>
            <a:solidFill>
              <a:srgbClr val="CCCC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0" name="object 20"/>
            <p:cNvSpPr/>
            <p:nvPr/>
          </p:nvSpPr>
          <p:spPr>
            <a:xfrm>
              <a:off x="8534400" y="4495800"/>
              <a:ext cx="384175" cy="384175"/>
            </a:xfrm>
            <a:custGeom>
              <a:avLst/>
              <a:gdLst/>
              <a:ahLst/>
              <a:cxnLst/>
              <a:rect l="l" t="t" r="r" b="b"/>
              <a:pathLst>
                <a:path w="384175" h="384175">
                  <a:moveTo>
                    <a:pt x="0" y="384175"/>
                  </a:moveTo>
                  <a:lnTo>
                    <a:pt x="384175" y="384175"/>
                  </a:lnTo>
                  <a:lnTo>
                    <a:pt x="384175" y="0"/>
                  </a:lnTo>
                  <a:lnTo>
                    <a:pt x="0" y="0"/>
                  </a:lnTo>
                  <a:lnTo>
                    <a:pt x="0" y="384175"/>
                  </a:lnTo>
                  <a:close/>
                </a:path>
              </a:pathLst>
            </a:custGeom>
            <a:ln w="285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1" name="object 21"/>
            <p:cNvSpPr/>
            <p:nvPr/>
          </p:nvSpPr>
          <p:spPr>
            <a:xfrm>
              <a:off x="8153400" y="4502150"/>
              <a:ext cx="381000" cy="381000"/>
            </a:xfrm>
            <a:custGeom>
              <a:avLst/>
              <a:gdLst/>
              <a:ahLst/>
              <a:cxnLst/>
              <a:rect l="l" t="t" r="r" b="b"/>
              <a:pathLst>
                <a:path w="381000" h="381000">
                  <a:moveTo>
                    <a:pt x="381000" y="0"/>
                  </a:moveTo>
                  <a:lnTo>
                    <a:pt x="0" y="0"/>
                  </a:lnTo>
                  <a:lnTo>
                    <a:pt x="0" y="381000"/>
                  </a:lnTo>
                  <a:lnTo>
                    <a:pt x="381000" y="381000"/>
                  </a:lnTo>
                  <a:lnTo>
                    <a:pt x="381000" y="0"/>
                  </a:lnTo>
                  <a:close/>
                </a:path>
              </a:pathLst>
            </a:custGeom>
            <a:solidFill>
              <a:srgbClr val="D7D7EB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2" name="object 22"/>
            <p:cNvSpPr/>
            <p:nvPr/>
          </p:nvSpPr>
          <p:spPr>
            <a:xfrm>
              <a:off x="8153400" y="4502150"/>
              <a:ext cx="381000" cy="381000"/>
            </a:xfrm>
            <a:custGeom>
              <a:avLst/>
              <a:gdLst/>
              <a:ahLst/>
              <a:cxnLst/>
              <a:rect l="l" t="t" r="r" b="b"/>
              <a:pathLst>
                <a:path w="381000" h="381000">
                  <a:moveTo>
                    <a:pt x="0" y="381000"/>
                  </a:moveTo>
                  <a:lnTo>
                    <a:pt x="381000" y="381000"/>
                  </a:lnTo>
                  <a:lnTo>
                    <a:pt x="381000" y="0"/>
                  </a:lnTo>
                  <a:lnTo>
                    <a:pt x="0" y="0"/>
                  </a:lnTo>
                  <a:lnTo>
                    <a:pt x="0" y="381000"/>
                  </a:lnTo>
                  <a:close/>
                </a:path>
              </a:pathLst>
            </a:custGeom>
            <a:ln w="285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23" name="object 23"/>
          <p:cNvSpPr txBox="1"/>
          <p:nvPr/>
        </p:nvSpPr>
        <p:spPr>
          <a:xfrm>
            <a:off x="7484744" y="4218888"/>
            <a:ext cx="421640" cy="24002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spc="-5" dirty="0">
                <a:solidFill>
                  <a:srgbClr val="D7D7EB"/>
                </a:solidFill>
                <a:latin typeface="Arial" panose="020B0604020202020204"/>
                <a:cs typeface="Arial" panose="020B0604020202020204"/>
              </a:rPr>
              <a:t>head</a:t>
            </a:r>
            <a:endParaRPr sz="1400">
              <a:latin typeface="Arial" panose="020B0604020202020204"/>
              <a:cs typeface="Arial" panose="020B0604020202020204"/>
            </a:endParaRPr>
          </a:p>
        </p:txBody>
      </p:sp>
      <p:sp>
        <p:nvSpPr>
          <p:cNvPr id="24" name="object 24"/>
          <p:cNvSpPr/>
          <p:nvPr/>
        </p:nvSpPr>
        <p:spPr>
          <a:xfrm>
            <a:off x="8262873" y="4876800"/>
            <a:ext cx="85725" cy="500380"/>
          </a:xfrm>
          <a:custGeom>
            <a:avLst/>
            <a:gdLst/>
            <a:ahLst/>
            <a:cxnLst/>
            <a:rect l="l" t="t" r="r" b="b"/>
            <a:pathLst>
              <a:path w="85725" h="500379">
                <a:moveTo>
                  <a:pt x="28575" y="417297"/>
                </a:moveTo>
                <a:lnTo>
                  <a:pt x="26253" y="417766"/>
                </a:lnTo>
                <a:lnTo>
                  <a:pt x="12604" y="426942"/>
                </a:lnTo>
                <a:lnTo>
                  <a:pt x="3385" y="440547"/>
                </a:lnTo>
                <a:lnTo>
                  <a:pt x="0" y="457200"/>
                </a:lnTo>
                <a:lnTo>
                  <a:pt x="3385" y="473872"/>
                </a:lnTo>
                <a:lnTo>
                  <a:pt x="12604" y="487521"/>
                </a:lnTo>
                <a:lnTo>
                  <a:pt x="26253" y="496740"/>
                </a:lnTo>
                <a:lnTo>
                  <a:pt x="42925" y="500125"/>
                </a:lnTo>
                <a:lnTo>
                  <a:pt x="59578" y="496740"/>
                </a:lnTo>
                <a:lnTo>
                  <a:pt x="73183" y="487521"/>
                </a:lnTo>
                <a:lnTo>
                  <a:pt x="82359" y="473872"/>
                </a:lnTo>
                <a:lnTo>
                  <a:pt x="85725" y="457200"/>
                </a:lnTo>
                <a:lnTo>
                  <a:pt x="28575" y="457200"/>
                </a:lnTo>
                <a:lnTo>
                  <a:pt x="28575" y="417297"/>
                </a:lnTo>
                <a:close/>
              </a:path>
              <a:path w="85725" h="500379">
                <a:moveTo>
                  <a:pt x="42925" y="414400"/>
                </a:moveTo>
                <a:lnTo>
                  <a:pt x="28685" y="417275"/>
                </a:lnTo>
                <a:lnTo>
                  <a:pt x="28575" y="457200"/>
                </a:lnTo>
                <a:lnTo>
                  <a:pt x="57150" y="457200"/>
                </a:lnTo>
                <a:lnTo>
                  <a:pt x="57150" y="417275"/>
                </a:lnTo>
                <a:lnTo>
                  <a:pt x="42925" y="414400"/>
                </a:lnTo>
                <a:close/>
              </a:path>
              <a:path w="85725" h="500379">
                <a:moveTo>
                  <a:pt x="57150" y="417275"/>
                </a:moveTo>
                <a:lnTo>
                  <a:pt x="57150" y="457200"/>
                </a:lnTo>
                <a:lnTo>
                  <a:pt x="85725" y="457200"/>
                </a:lnTo>
                <a:lnTo>
                  <a:pt x="82359" y="440547"/>
                </a:lnTo>
                <a:lnTo>
                  <a:pt x="73183" y="426942"/>
                </a:lnTo>
                <a:lnTo>
                  <a:pt x="59578" y="417766"/>
                </a:lnTo>
                <a:lnTo>
                  <a:pt x="57150" y="417275"/>
                </a:lnTo>
                <a:close/>
              </a:path>
              <a:path w="85725" h="500379">
                <a:moveTo>
                  <a:pt x="57150" y="71374"/>
                </a:moveTo>
                <a:lnTo>
                  <a:pt x="28575" y="71374"/>
                </a:lnTo>
                <a:lnTo>
                  <a:pt x="28575" y="417297"/>
                </a:lnTo>
                <a:lnTo>
                  <a:pt x="42925" y="414400"/>
                </a:lnTo>
                <a:lnTo>
                  <a:pt x="57150" y="414400"/>
                </a:lnTo>
                <a:lnTo>
                  <a:pt x="57150" y="71374"/>
                </a:lnTo>
                <a:close/>
              </a:path>
              <a:path w="85725" h="500379">
                <a:moveTo>
                  <a:pt x="57150" y="414400"/>
                </a:moveTo>
                <a:lnTo>
                  <a:pt x="42925" y="414400"/>
                </a:lnTo>
                <a:lnTo>
                  <a:pt x="57150" y="417275"/>
                </a:lnTo>
                <a:lnTo>
                  <a:pt x="57150" y="414400"/>
                </a:lnTo>
                <a:close/>
              </a:path>
              <a:path w="85725" h="500379">
                <a:moveTo>
                  <a:pt x="42925" y="0"/>
                </a:moveTo>
                <a:lnTo>
                  <a:pt x="0" y="85725"/>
                </a:lnTo>
                <a:lnTo>
                  <a:pt x="28575" y="85725"/>
                </a:lnTo>
                <a:lnTo>
                  <a:pt x="28575" y="71374"/>
                </a:lnTo>
                <a:lnTo>
                  <a:pt x="78560" y="71374"/>
                </a:lnTo>
                <a:lnTo>
                  <a:pt x="42925" y="0"/>
                </a:lnTo>
                <a:close/>
              </a:path>
              <a:path w="85725" h="500379">
                <a:moveTo>
                  <a:pt x="78560" y="71374"/>
                </a:moveTo>
                <a:lnTo>
                  <a:pt x="57150" y="71374"/>
                </a:lnTo>
                <a:lnTo>
                  <a:pt x="57150" y="85725"/>
                </a:lnTo>
                <a:lnTo>
                  <a:pt x="85725" y="85725"/>
                </a:lnTo>
                <a:lnTo>
                  <a:pt x="78560" y="71374"/>
                </a:lnTo>
                <a:close/>
              </a:path>
            </a:pathLst>
          </a:custGeom>
          <a:solidFill>
            <a:srgbClr val="669999"/>
          </a:solidFill>
        </p:spPr>
        <p:txBody>
          <a:bodyPr wrap="square" lIns="0" tIns="0" rIns="0" bIns="0" rtlCol="0"/>
          <a:lstStyle/>
          <a:p/>
        </p:txBody>
      </p:sp>
      <p:grpSp>
        <p:nvGrpSpPr>
          <p:cNvPr id="25" name="object 25"/>
          <p:cNvGrpSpPr/>
          <p:nvPr/>
        </p:nvGrpSpPr>
        <p:grpSpPr>
          <a:xfrm>
            <a:off x="7543800" y="4502150"/>
            <a:ext cx="1581531" cy="1031875"/>
            <a:chOff x="7543800" y="4502150"/>
            <a:chExt cx="1581531" cy="1031875"/>
          </a:xfrm>
        </p:grpSpPr>
        <p:sp>
          <p:nvSpPr>
            <p:cNvPr id="26" name="object 26"/>
            <p:cNvSpPr/>
            <p:nvPr/>
          </p:nvSpPr>
          <p:spPr>
            <a:xfrm>
              <a:off x="7543800" y="4502150"/>
              <a:ext cx="384175" cy="384175"/>
            </a:xfrm>
            <a:custGeom>
              <a:avLst/>
              <a:gdLst/>
              <a:ahLst/>
              <a:cxnLst/>
              <a:rect l="l" t="t" r="r" b="b"/>
              <a:pathLst>
                <a:path w="384175" h="384175">
                  <a:moveTo>
                    <a:pt x="384175" y="0"/>
                  </a:moveTo>
                  <a:lnTo>
                    <a:pt x="0" y="0"/>
                  </a:lnTo>
                  <a:lnTo>
                    <a:pt x="0" y="384175"/>
                  </a:lnTo>
                  <a:lnTo>
                    <a:pt x="384175" y="384175"/>
                  </a:lnTo>
                  <a:lnTo>
                    <a:pt x="384175" y="0"/>
                  </a:lnTo>
                  <a:close/>
                </a:path>
              </a:pathLst>
            </a:custGeom>
            <a:solidFill>
              <a:srgbClr val="CCCC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7" name="object 27"/>
            <p:cNvSpPr/>
            <p:nvPr/>
          </p:nvSpPr>
          <p:spPr>
            <a:xfrm>
              <a:off x="7543800" y="4502150"/>
              <a:ext cx="384175" cy="384175"/>
            </a:xfrm>
            <a:custGeom>
              <a:avLst/>
              <a:gdLst/>
              <a:ahLst/>
              <a:cxnLst/>
              <a:rect l="l" t="t" r="r" b="b"/>
              <a:pathLst>
                <a:path w="384175" h="384175">
                  <a:moveTo>
                    <a:pt x="0" y="384175"/>
                  </a:moveTo>
                  <a:lnTo>
                    <a:pt x="384175" y="384175"/>
                  </a:lnTo>
                  <a:lnTo>
                    <a:pt x="384175" y="0"/>
                  </a:lnTo>
                  <a:lnTo>
                    <a:pt x="0" y="0"/>
                  </a:lnTo>
                  <a:lnTo>
                    <a:pt x="0" y="384175"/>
                  </a:lnTo>
                  <a:close/>
                </a:path>
              </a:pathLst>
            </a:custGeom>
            <a:ln w="285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8" name="object 28"/>
            <p:cNvSpPr/>
            <p:nvPr/>
          </p:nvSpPr>
          <p:spPr>
            <a:xfrm>
              <a:off x="7710551" y="4645660"/>
              <a:ext cx="414655" cy="93345"/>
            </a:xfrm>
            <a:custGeom>
              <a:avLst/>
              <a:gdLst/>
              <a:ahLst/>
              <a:cxnLst/>
              <a:rect l="l" t="t" r="r" b="b"/>
              <a:pathLst>
                <a:path w="414654" h="93345">
                  <a:moveTo>
                    <a:pt x="41655" y="7365"/>
                  </a:moveTo>
                  <a:lnTo>
                    <a:pt x="25092" y="11106"/>
                  </a:lnTo>
                  <a:lnTo>
                    <a:pt x="11731" y="20621"/>
                  </a:lnTo>
                  <a:lnTo>
                    <a:pt x="2919" y="34494"/>
                  </a:lnTo>
                  <a:lnTo>
                    <a:pt x="0" y="51307"/>
                  </a:lnTo>
                  <a:lnTo>
                    <a:pt x="3740" y="67871"/>
                  </a:lnTo>
                  <a:lnTo>
                    <a:pt x="13255" y="81232"/>
                  </a:lnTo>
                  <a:lnTo>
                    <a:pt x="27128" y="90044"/>
                  </a:lnTo>
                  <a:lnTo>
                    <a:pt x="43942" y="92963"/>
                  </a:lnTo>
                  <a:lnTo>
                    <a:pt x="60505" y="89223"/>
                  </a:lnTo>
                  <a:lnTo>
                    <a:pt x="73866" y="79708"/>
                  </a:lnTo>
                  <a:lnTo>
                    <a:pt x="82678" y="65835"/>
                  </a:lnTo>
                  <a:lnTo>
                    <a:pt x="82886" y="64642"/>
                  </a:lnTo>
                  <a:lnTo>
                    <a:pt x="35305" y="64642"/>
                  </a:lnTo>
                  <a:lnTo>
                    <a:pt x="28701" y="58419"/>
                  </a:lnTo>
                  <a:lnTo>
                    <a:pt x="28575" y="50545"/>
                  </a:lnTo>
                  <a:lnTo>
                    <a:pt x="28321" y="42671"/>
                  </a:lnTo>
                  <a:lnTo>
                    <a:pt x="34544" y="36067"/>
                  </a:lnTo>
                  <a:lnTo>
                    <a:pt x="42418" y="35940"/>
                  </a:lnTo>
                  <a:lnTo>
                    <a:pt x="50292" y="35687"/>
                  </a:lnTo>
                  <a:lnTo>
                    <a:pt x="82586" y="35687"/>
                  </a:lnTo>
                  <a:lnTo>
                    <a:pt x="81857" y="32458"/>
                  </a:lnTo>
                  <a:lnTo>
                    <a:pt x="72342" y="19097"/>
                  </a:lnTo>
                  <a:lnTo>
                    <a:pt x="58469" y="10285"/>
                  </a:lnTo>
                  <a:lnTo>
                    <a:pt x="41655" y="7365"/>
                  </a:lnTo>
                  <a:close/>
                </a:path>
                <a:path w="414654" h="93345">
                  <a:moveTo>
                    <a:pt x="50292" y="35687"/>
                  </a:moveTo>
                  <a:lnTo>
                    <a:pt x="42418" y="35940"/>
                  </a:lnTo>
                  <a:lnTo>
                    <a:pt x="34544" y="36067"/>
                  </a:lnTo>
                  <a:lnTo>
                    <a:pt x="28321" y="42671"/>
                  </a:lnTo>
                  <a:lnTo>
                    <a:pt x="28575" y="50545"/>
                  </a:lnTo>
                  <a:lnTo>
                    <a:pt x="28701" y="58419"/>
                  </a:lnTo>
                  <a:lnTo>
                    <a:pt x="35305" y="64642"/>
                  </a:lnTo>
                  <a:lnTo>
                    <a:pt x="43179" y="64388"/>
                  </a:lnTo>
                  <a:lnTo>
                    <a:pt x="51053" y="64262"/>
                  </a:lnTo>
                  <a:lnTo>
                    <a:pt x="57276" y="57657"/>
                  </a:lnTo>
                  <a:lnTo>
                    <a:pt x="57150" y="49783"/>
                  </a:lnTo>
                  <a:lnTo>
                    <a:pt x="56896" y="41909"/>
                  </a:lnTo>
                  <a:lnTo>
                    <a:pt x="50292" y="35687"/>
                  </a:lnTo>
                  <a:close/>
                </a:path>
                <a:path w="414654" h="93345">
                  <a:moveTo>
                    <a:pt x="82586" y="35687"/>
                  </a:moveTo>
                  <a:lnTo>
                    <a:pt x="50292" y="35687"/>
                  </a:lnTo>
                  <a:lnTo>
                    <a:pt x="56896" y="41909"/>
                  </a:lnTo>
                  <a:lnTo>
                    <a:pt x="57150" y="49783"/>
                  </a:lnTo>
                  <a:lnTo>
                    <a:pt x="57276" y="57657"/>
                  </a:lnTo>
                  <a:lnTo>
                    <a:pt x="51053" y="64262"/>
                  </a:lnTo>
                  <a:lnTo>
                    <a:pt x="43179" y="64388"/>
                  </a:lnTo>
                  <a:lnTo>
                    <a:pt x="35305" y="64642"/>
                  </a:lnTo>
                  <a:lnTo>
                    <a:pt x="82886" y="64642"/>
                  </a:lnTo>
                  <a:lnTo>
                    <a:pt x="85598" y="49021"/>
                  </a:lnTo>
                  <a:lnTo>
                    <a:pt x="82586" y="35687"/>
                  </a:lnTo>
                  <a:close/>
                </a:path>
                <a:path w="414654" h="93345">
                  <a:moveTo>
                    <a:pt x="107442" y="34162"/>
                  </a:moveTo>
                  <a:lnTo>
                    <a:pt x="91694" y="34670"/>
                  </a:lnTo>
                  <a:lnTo>
                    <a:pt x="85471" y="41147"/>
                  </a:lnTo>
                  <a:lnTo>
                    <a:pt x="85725" y="49021"/>
                  </a:lnTo>
                  <a:lnTo>
                    <a:pt x="85851" y="56895"/>
                  </a:lnTo>
                  <a:lnTo>
                    <a:pt x="92455" y="63245"/>
                  </a:lnTo>
                  <a:lnTo>
                    <a:pt x="108203" y="62737"/>
                  </a:lnTo>
                  <a:lnTo>
                    <a:pt x="114426" y="56260"/>
                  </a:lnTo>
                  <a:lnTo>
                    <a:pt x="114300" y="48387"/>
                  </a:lnTo>
                  <a:lnTo>
                    <a:pt x="114046" y="40385"/>
                  </a:lnTo>
                  <a:lnTo>
                    <a:pt x="107442" y="34162"/>
                  </a:lnTo>
                  <a:close/>
                </a:path>
                <a:path w="414654" h="93345">
                  <a:moveTo>
                    <a:pt x="164719" y="32765"/>
                  </a:moveTo>
                  <a:lnTo>
                    <a:pt x="156718" y="32892"/>
                  </a:lnTo>
                  <a:lnTo>
                    <a:pt x="148844" y="33146"/>
                  </a:lnTo>
                  <a:lnTo>
                    <a:pt x="142621" y="39750"/>
                  </a:lnTo>
                  <a:lnTo>
                    <a:pt x="142875" y="47625"/>
                  </a:lnTo>
                  <a:lnTo>
                    <a:pt x="143001" y="55498"/>
                  </a:lnTo>
                  <a:lnTo>
                    <a:pt x="149605" y="61721"/>
                  </a:lnTo>
                  <a:lnTo>
                    <a:pt x="157479" y="61467"/>
                  </a:lnTo>
                  <a:lnTo>
                    <a:pt x="165353" y="61340"/>
                  </a:lnTo>
                  <a:lnTo>
                    <a:pt x="171576" y="54737"/>
                  </a:lnTo>
                  <a:lnTo>
                    <a:pt x="171450" y="46862"/>
                  </a:lnTo>
                  <a:lnTo>
                    <a:pt x="171196" y="38988"/>
                  </a:lnTo>
                  <a:lnTo>
                    <a:pt x="164719" y="32765"/>
                  </a:lnTo>
                  <a:close/>
                </a:path>
                <a:path w="414654" h="93345">
                  <a:moveTo>
                    <a:pt x="221869" y="31241"/>
                  </a:moveTo>
                  <a:lnTo>
                    <a:pt x="205994" y="31750"/>
                  </a:lnTo>
                  <a:lnTo>
                    <a:pt x="199771" y="38226"/>
                  </a:lnTo>
                  <a:lnTo>
                    <a:pt x="200025" y="46100"/>
                  </a:lnTo>
                  <a:lnTo>
                    <a:pt x="200151" y="53975"/>
                  </a:lnTo>
                  <a:lnTo>
                    <a:pt x="206755" y="60197"/>
                  </a:lnTo>
                  <a:lnTo>
                    <a:pt x="214629" y="60070"/>
                  </a:lnTo>
                  <a:lnTo>
                    <a:pt x="222503" y="59816"/>
                  </a:lnTo>
                  <a:lnTo>
                    <a:pt x="228726" y="53339"/>
                  </a:lnTo>
                  <a:lnTo>
                    <a:pt x="228600" y="45338"/>
                  </a:lnTo>
                  <a:lnTo>
                    <a:pt x="228346" y="37464"/>
                  </a:lnTo>
                  <a:lnTo>
                    <a:pt x="221869" y="31241"/>
                  </a:lnTo>
                  <a:close/>
                </a:path>
                <a:path w="414654" h="93345">
                  <a:moveTo>
                    <a:pt x="279019" y="29844"/>
                  </a:moveTo>
                  <a:lnTo>
                    <a:pt x="271145" y="29971"/>
                  </a:lnTo>
                  <a:lnTo>
                    <a:pt x="263144" y="30225"/>
                  </a:lnTo>
                  <a:lnTo>
                    <a:pt x="256921" y="36829"/>
                  </a:lnTo>
                  <a:lnTo>
                    <a:pt x="257175" y="44703"/>
                  </a:lnTo>
                  <a:lnTo>
                    <a:pt x="257301" y="52577"/>
                  </a:lnTo>
                  <a:lnTo>
                    <a:pt x="263905" y="58800"/>
                  </a:lnTo>
                  <a:lnTo>
                    <a:pt x="271779" y="58546"/>
                  </a:lnTo>
                  <a:lnTo>
                    <a:pt x="279653" y="58419"/>
                  </a:lnTo>
                  <a:lnTo>
                    <a:pt x="286003" y="51815"/>
                  </a:lnTo>
                  <a:lnTo>
                    <a:pt x="285496" y="36067"/>
                  </a:lnTo>
                  <a:lnTo>
                    <a:pt x="279019" y="29844"/>
                  </a:lnTo>
                  <a:close/>
                </a:path>
                <a:path w="414654" h="93345">
                  <a:moveTo>
                    <a:pt x="387980" y="28320"/>
                  </a:moveTo>
                  <a:lnTo>
                    <a:pt x="336169" y="28320"/>
                  </a:lnTo>
                  <a:lnTo>
                    <a:pt x="342646" y="34543"/>
                  </a:lnTo>
                  <a:lnTo>
                    <a:pt x="343153" y="50418"/>
                  </a:lnTo>
                  <a:lnTo>
                    <a:pt x="336930" y="56895"/>
                  </a:lnTo>
                  <a:lnTo>
                    <a:pt x="328972" y="57148"/>
                  </a:lnTo>
                  <a:lnTo>
                    <a:pt x="329692" y="85725"/>
                  </a:lnTo>
                  <a:lnTo>
                    <a:pt x="414274" y="40639"/>
                  </a:lnTo>
                  <a:lnTo>
                    <a:pt x="387980" y="28320"/>
                  </a:lnTo>
                  <a:close/>
                </a:path>
                <a:path w="414654" h="93345">
                  <a:moveTo>
                    <a:pt x="328252" y="28575"/>
                  </a:moveTo>
                  <a:lnTo>
                    <a:pt x="320294" y="28701"/>
                  </a:lnTo>
                  <a:lnTo>
                    <a:pt x="314071" y="35306"/>
                  </a:lnTo>
                  <a:lnTo>
                    <a:pt x="314325" y="43179"/>
                  </a:lnTo>
                  <a:lnTo>
                    <a:pt x="314451" y="51053"/>
                  </a:lnTo>
                  <a:lnTo>
                    <a:pt x="321055" y="57276"/>
                  </a:lnTo>
                  <a:lnTo>
                    <a:pt x="328929" y="57150"/>
                  </a:lnTo>
                  <a:lnTo>
                    <a:pt x="328965" y="56895"/>
                  </a:lnTo>
                  <a:lnTo>
                    <a:pt x="328252" y="28575"/>
                  </a:lnTo>
                  <a:close/>
                </a:path>
                <a:path w="414654" h="93345">
                  <a:moveTo>
                    <a:pt x="336169" y="28320"/>
                  </a:moveTo>
                  <a:lnTo>
                    <a:pt x="328295" y="28575"/>
                  </a:lnTo>
                  <a:lnTo>
                    <a:pt x="328972" y="57148"/>
                  </a:lnTo>
                  <a:lnTo>
                    <a:pt x="336930" y="56895"/>
                  </a:lnTo>
                  <a:lnTo>
                    <a:pt x="343153" y="50418"/>
                  </a:lnTo>
                  <a:lnTo>
                    <a:pt x="342646" y="34543"/>
                  </a:lnTo>
                  <a:lnTo>
                    <a:pt x="336169" y="28320"/>
                  </a:lnTo>
                  <a:close/>
                </a:path>
                <a:path w="414654" h="93345">
                  <a:moveTo>
                    <a:pt x="327532" y="0"/>
                  </a:moveTo>
                  <a:lnTo>
                    <a:pt x="328252" y="28575"/>
                  </a:lnTo>
                  <a:lnTo>
                    <a:pt x="336169" y="28320"/>
                  </a:lnTo>
                  <a:lnTo>
                    <a:pt x="387980" y="28320"/>
                  </a:lnTo>
                  <a:lnTo>
                    <a:pt x="327532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9" name="object 29"/>
            <p:cNvSpPr/>
            <p:nvPr/>
          </p:nvSpPr>
          <p:spPr>
            <a:xfrm>
              <a:off x="8086725" y="5146675"/>
              <a:ext cx="384175" cy="384175"/>
            </a:xfrm>
            <a:custGeom>
              <a:avLst/>
              <a:gdLst/>
              <a:ahLst/>
              <a:cxnLst/>
              <a:rect l="l" t="t" r="r" b="b"/>
              <a:pathLst>
                <a:path w="384175" h="384175">
                  <a:moveTo>
                    <a:pt x="384175" y="0"/>
                  </a:moveTo>
                  <a:lnTo>
                    <a:pt x="0" y="0"/>
                  </a:lnTo>
                  <a:lnTo>
                    <a:pt x="0" y="384175"/>
                  </a:lnTo>
                  <a:lnTo>
                    <a:pt x="384175" y="384175"/>
                  </a:lnTo>
                  <a:lnTo>
                    <a:pt x="384175" y="0"/>
                  </a:lnTo>
                  <a:close/>
                </a:path>
              </a:pathLst>
            </a:custGeom>
            <a:solidFill>
              <a:srgbClr val="CCCC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0" name="object 30"/>
            <p:cNvSpPr/>
            <p:nvPr/>
          </p:nvSpPr>
          <p:spPr>
            <a:xfrm>
              <a:off x="8086725" y="5146675"/>
              <a:ext cx="384175" cy="384175"/>
            </a:xfrm>
            <a:custGeom>
              <a:avLst/>
              <a:gdLst/>
              <a:ahLst/>
              <a:cxnLst/>
              <a:rect l="l" t="t" r="r" b="b"/>
              <a:pathLst>
                <a:path w="384175" h="384175">
                  <a:moveTo>
                    <a:pt x="0" y="384175"/>
                  </a:moveTo>
                  <a:lnTo>
                    <a:pt x="384175" y="384175"/>
                  </a:lnTo>
                  <a:lnTo>
                    <a:pt x="384175" y="0"/>
                  </a:lnTo>
                  <a:lnTo>
                    <a:pt x="0" y="0"/>
                  </a:lnTo>
                  <a:lnTo>
                    <a:pt x="0" y="384175"/>
                  </a:lnTo>
                  <a:close/>
                </a:path>
              </a:pathLst>
            </a:custGeom>
            <a:ln w="285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1" name="object 31"/>
            <p:cNvSpPr/>
            <p:nvPr/>
          </p:nvSpPr>
          <p:spPr>
            <a:xfrm>
              <a:off x="7705725" y="5153025"/>
              <a:ext cx="381000" cy="381000"/>
            </a:xfrm>
            <a:custGeom>
              <a:avLst/>
              <a:gdLst/>
              <a:ahLst/>
              <a:cxnLst/>
              <a:rect l="l" t="t" r="r" b="b"/>
              <a:pathLst>
                <a:path w="381000" h="381000">
                  <a:moveTo>
                    <a:pt x="381000" y="0"/>
                  </a:moveTo>
                  <a:lnTo>
                    <a:pt x="0" y="0"/>
                  </a:lnTo>
                  <a:lnTo>
                    <a:pt x="0" y="381000"/>
                  </a:lnTo>
                  <a:lnTo>
                    <a:pt x="381000" y="381000"/>
                  </a:lnTo>
                  <a:lnTo>
                    <a:pt x="381000" y="0"/>
                  </a:lnTo>
                  <a:close/>
                </a:path>
              </a:pathLst>
            </a:custGeom>
            <a:solidFill>
              <a:srgbClr val="D7D7EB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2" name="object 32"/>
            <p:cNvSpPr/>
            <p:nvPr/>
          </p:nvSpPr>
          <p:spPr>
            <a:xfrm>
              <a:off x="7705725" y="5153025"/>
              <a:ext cx="381000" cy="381000"/>
            </a:xfrm>
            <a:custGeom>
              <a:avLst/>
              <a:gdLst/>
              <a:ahLst/>
              <a:cxnLst/>
              <a:rect l="l" t="t" r="r" b="b"/>
              <a:pathLst>
                <a:path w="381000" h="381000">
                  <a:moveTo>
                    <a:pt x="0" y="381000"/>
                  </a:moveTo>
                  <a:lnTo>
                    <a:pt x="381000" y="381000"/>
                  </a:lnTo>
                  <a:lnTo>
                    <a:pt x="381000" y="0"/>
                  </a:lnTo>
                  <a:lnTo>
                    <a:pt x="0" y="0"/>
                  </a:lnTo>
                  <a:lnTo>
                    <a:pt x="0" y="381000"/>
                  </a:lnTo>
                  <a:close/>
                </a:path>
              </a:pathLst>
            </a:custGeom>
            <a:ln w="285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3" name="object 33"/>
            <p:cNvSpPr/>
            <p:nvPr/>
          </p:nvSpPr>
          <p:spPr>
            <a:xfrm>
              <a:off x="8710676" y="4636135"/>
              <a:ext cx="414655" cy="93345"/>
            </a:xfrm>
            <a:custGeom>
              <a:avLst/>
              <a:gdLst/>
              <a:ahLst/>
              <a:cxnLst/>
              <a:rect l="l" t="t" r="r" b="b"/>
              <a:pathLst>
                <a:path w="414654" h="93345">
                  <a:moveTo>
                    <a:pt x="41655" y="7365"/>
                  </a:moveTo>
                  <a:lnTo>
                    <a:pt x="25092" y="11106"/>
                  </a:lnTo>
                  <a:lnTo>
                    <a:pt x="11731" y="20621"/>
                  </a:lnTo>
                  <a:lnTo>
                    <a:pt x="2919" y="34494"/>
                  </a:lnTo>
                  <a:lnTo>
                    <a:pt x="0" y="51307"/>
                  </a:lnTo>
                  <a:lnTo>
                    <a:pt x="3740" y="67871"/>
                  </a:lnTo>
                  <a:lnTo>
                    <a:pt x="13255" y="81232"/>
                  </a:lnTo>
                  <a:lnTo>
                    <a:pt x="27128" y="90044"/>
                  </a:lnTo>
                  <a:lnTo>
                    <a:pt x="43942" y="92963"/>
                  </a:lnTo>
                  <a:lnTo>
                    <a:pt x="60505" y="89223"/>
                  </a:lnTo>
                  <a:lnTo>
                    <a:pt x="73866" y="79708"/>
                  </a:lnTo>
                  <a:lnTo>
                    <a:pt x="82678" y="65835"/>
                  </a:lnTo>
                  <a:lnTo>
                    <a:pt x="82930" y="64388"/>
                  </a:lnTo>
                  <a:lnTo>
                    <a:pt x="43179" y="64388"/>
                  </a:lnTo>
                  <a:lnTo>
                    <a:pt x="42418" y="35940"/>
                  </a:lnTo>
                  <a:lnTo>
                    <a:pt x="82410" y="34908"/>
                  </a:lnTo>
                  <a:lnTo>
                    <a:pt x="81857" y="32458"/>
                  </a:lnTo>
                  <a:lnTo>
                    <a:pt x="72342" y="19097"/>
                  </a:lnTo>
                  <a:lnTo>
                    <a:pt x="58469" y="10285"/>
                  </a:lnTo>
                  <a:lnTo>
                    <a:pt x="41655" y="7365"/>
                  </a:lnTo>
                  <a:close/>
                </a:path>
                <a:path w="414654" h="93345">
                  <a:moveTo>
                    <a:pt x="387709" y="28193"/>
                  </a:moveTo>
                  <a:lnTo>
                    <a:pt x="342519" y="28193"/>
                  </a:lnTo>
                  <a:lnTo>
                    <a:pt x="343280" y="56768"/>
                  </a:lnTo>
                  <a:lnTo>
                    <a:pt x="328971" y="57132"/>
                  </a:lnTo>
                  <a:lnTo>
                    <a:pt x="329692" y="85725"/>
                  </a:lnTo>
                  <a:lnTo>
                    <a:pt x="414274" y="40639"/>
                  </a:lnTo>
                  <a:lnTo>
                    <a:pt x="387709" y="28193"/>
                  </a:lnTo>
                  <a:close/>
                </a:path>
                <a:path w="414654" h="93345">
                  <a:moveTo>
                    <a:pt x="82410" y="34908"/>
                  </a:moveTo>
                  <a:lnTo>
                    <a:pt x="42418" y="35940"/>
                  </a:lnTo>
                  <a:lnTo>
                    <a:pt x="43179" y="64388"/>
                  </a:lnTo>
                  <a:lnTo>
                    <a:pt x="83106" y="63375"/>
                  </a:lnTo>
                  <a:lnTo>
                    <a:pt x="85598" y="49021"/>
                  </a:lnTo>
                  <a:lnTo>
                    <a:pt x="82410" y="34908"/>
                  </a:lnTo>
                  <a:close/>
                </a:path>
                <a:path w="414654" h="93345">
                  <a:moveTo>
                    <a:pt x="83106" y="63375"/>
                  </a:moveTo>
                  <a:lnTo>
                    <a:pt x="43179" y="64388"/>
                  </a:lnTo>
                  <a:lnTo>
                    <a:pt x="82930" y="64388"/>
                  </a:lnTo>
                  <a:lnTo>
                    <a:pt x="83106" y="63375"/>
                  </a:lnTo>
                  <a:close/>
                </a:path>
                <a:path w="414654" h="93345">
                  <a:moveTo>
                    <a:pt x="328252" y="28562"/>
                  </a:moveTo>
                  <a:lnTo>
                    <a:pt x="82410" y="34908"/>
                  </a:lnTo>
                  <a:lnTo>
                    <a:pt x="85598" y="49021"/>
                  </a:lnTo>
                  <a:lnTo>
                    <a:pt x="83106" y="63375"/>
                  </a:lnTo>
                  <a:lnTo>
                    <a:pt x="328971" y="57132"/>
                  </a:lnTo>
                  <a:lnTo>
                    <a:pt x="328252" y="28562"/>
                  </a:lnTo>
                  <a:close/>
                </a:path>
                <a:path w="414654" h="93345">
                  <a:moveTo>
                    <a:pt x="342519" y="28193"/>
                  </a:moveTo>
                  <a:lnTo>
                    <a:pt x="328252" y="28562"/>
                  </a:lnTo>
                  <a:lnTo>
                    <a:pt x="328971" y="57132"/>
                  </a:lnTo>
                  <a:lnTo>
                    <a:pt x="343280" y="56768"/>
                  </a:lnTo>
                  <a:lnTo>
                    <a:pt x="342519" y="28193"/>
                  </a:lnTo>
                  <a:close/>
                </a:path>
                <a:path w="414654" h="93345">
                  <a:moveTo>
                    <a:pt x="327532" y="0"/>
                  </a:moveTo>
                  <a:lnTo>
                    <a:pt x="328252" y="28562"/>
                  </a:lnTo>
                  <a:lnTo>
                    <a:pt x="342519" y="28193"/>
                  </a:lnTo>
                  <a:lnTo>
                    <a:pt x="387709" y="28193"/>
                  </a:lnTo>
                  <a:lnTo>
                    <a:pt x="327532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4" name="object 34"/>
            <p:cNvSpPr/>
            <p:nvPr/>
          </p:nvSpPr>
          <p:spPr>
            <a:xfrm>
              <a:off x="7729473" y="4757674"/>
              <a:ext cx="85725" cy="367030"/>
            </a:xfrm>
            <a:custGeom>
              <a:avLst/>
              <a:gdLst/>
              <a:ahLst/>
              <a:cxnLst/>
              <a:rect l="l" t="t" r="r" b="b"/>
              <a:pathLst>
                <a:path w="85725" h="367029">
                  <a:moveTo>
                    <a:pt x="28575" y="281050"/>
                  </a:moveTo>
                  <a:lnTo>
                    <a:pt x="0" y="281050"/>
                  </a:lnTo>
                  <a:lnTo>
                    <a:pt x="42925" y="366775"/>
                  </a:lnTo>
                  <a:lnTo>
                    <a:pt x="78623" y="295275"/>
                  </a:lnTo>
                  <a:lnTo>
                    <a:pt x="28575" y="295275"/>
                  </a:lnTo>
                  <a:lnTo>
                    <a:pt x="28575" y="281050"/>
                  </a:lnTo>
                  <a:close/>
                </a:path>
                <a:path w="85725" h="367029">
                  <a:moveTo>
                    <a:pt x="28575" y="82828"/>
                  </a:moveTo>
                  <a:lnTo>
                    <a:pt x="28575" y="295275"/>
                  </a:lnTo>
                  <a:lnTo>
                    <a:pt x="57150" y="295275"/>
                  </a:lnTo>
                  <a:lnTo>
                    <a:pt x="57150" y="85725"/>
                  </a:lnTo>
                  <a:lnTo>
                    <a:pt x="42925" y="85725"/>
                  </a:lnTo>
                  <a:lnTo>
                    <a:pt x="28575" y="82828"/>
                  </a:lnTo>
                  <a:close/>
                </a:path>
                <a:path w="85725" h="367029">
                  <a:moveTo>
                    <a:pt x="85725" y="281050"/>
                  </a:moveTo>
                  <a:lnTo>
                    <a:pt x="57150" y="281050"/>
                  </a:lnTo>
                  <a:lnTo>
                    <a:pt x="57150" y="295275"/>
                  </a:lnTo>
                  <a:lnTo>
                    <a:pt x="78623" y="295275"/>
                  </a:lnTo>
                  <a:lnTo>
                    <a:pt x="85725" y="281050"/>
                  </a:lnTo>
                  <a:close/>
                </a:path>
                <a:path w="85725" h="367029">
                  <a:moveTo>
                    <a:pt x="57150" y="42925"/>
                  </a:moveTo>
                  <a:lnTo>
                    <a:pt x="28575" y="42925"/>
                  </a:lnTo>
                  <a:lnTo>
                    <a:pt x="28685" y="82850"/>
                  </a:lnTo>
                  <a:lnTo>
                    <a:pt x="42925" y="85725"/>
                  </a:lnTo>
                  <a:lnTo>
                    <a:pt x="57150" y="82850"/>
                  </a:lnTo>
                  <a:lnTo>
                    <a:pt x="57150" y="42925"/>
                  </a:lnTo>
                  <a:close/>
                </a:path>
                <a:path w="85725" h="367029">
                  <a:moveTo>
                    <a:pt x="57150" y="82850"/>
                  </a:moveTo>
                  <a:lnTo>
                    <a:pt x="42925" y="85725"/>
                  </a:lnTo>
                  <a:lnTo>
                    <a:pt x="57150" y="85725"/>
                  </a:lnTo>
                  <a:lnTo>
                    <a:pt x="57150" y="82850"/>
                  </a:lnTo>
                  <a:close/>
                </a:path>
                <a:path w="85725" h="367029">
                  <a:moveTo>
                    <a:pt x="85725" y="42925"/>
                  </a:moveTo>
                  <a:lnTo>
                    <a:pt x="57150" y="42925"/>
                  </a:lnTo>
                  <a:lnTo>
                    <a:pt x="57150" y="82850"/>
                  </a:lnTo>
                  <a:lnTo>
                    <a:pt x="59578" y="82359"/>
                  </a:lnTo>
                  <a:lnTo>
                    <a:pt x="73183" y="73183"/>
                  </a:lnTo>
                  <a:lnTo>
                    <a:pt x="82359" y="59578"/>
                  </a:lnTo>
                  <a:lnTo>
                    <a:pt x="85725" y="42925"/>
                  </a:lnTo>
                  <a:close/>
                </a:path>
                <a:path w="85725" h="367029">
                  <a:moveTo>
                    <a:pt x="42925" y="0"/>
                  </a:moveTo>
                  <a:lnTo>
                    <a:pt x="26253" y="3385"/>
                  </a:lnTo>
                  <a:lnTo>
                    <a:pt x="12604" y="12604"/>
                  </a:lnTo>
                  <a:lnTo>
                    <a:pt x="3385" y="26253"/>
                  </a:lnTo>
                  <a:lnTo>
                    <a:pt x="0" y="42925"/>
                  </a:lnTo>
                  <a:lnTo>
                    <a:pt x="3385" y="59578"/>
                  </a:lnTo>
                  <a:lnTo>
                    <a:pt x="12604" y="73183"/>
                  </a:lnTo>
                  <a:lnTo>
                    <a:pt x="26253" y="82359"/>
                  </a:lnTo>
                  <a:lnTo>
                    <a:pt x="28575" y="82828"/>
                  </a:lnTo>
                  <a:lnTo>
                    <a:pt x="28575" y="42925"/>
                  </a:lnTo>
                  <a:lnTo>
                    <a:pt x="85725" y="42925"/>
                  </a:lnTo>
                  <a:lnTo>
                    <a:pt x="82359" y="26253"/>
                  </a:lnTo>
                  <a:lnTo>
                    <a:pt x="73183" y="12604"/>
                  </a:lnTo>
                  <a:lnTo>
                    <a:pt x="59578" y="3385"/>
                  </a:lnTo>
                  <a:lnTo>
                    <a:pt x="42925" y="0"/>
                  </a:lnTo>
                  <a:close/>
                </a:path>
              </a:pathLst>
            </a:custGeom>
            <a:solidFill>
              <a:srgbClr val="669999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37" name="object 37"/>
          <p:cNvSpPr txBox="1"/>
          <p:nvPr/>
        </p:nvSpPr>
        <p:spPr>
          <a:xfrm>
            <a:off x="2349245" y="5513489"/>
            <a:ext cx="1734820" cy="49910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750"/>
              </a:lnSpc>
            </a:pPr>
            <a:r>
              <a:rPr sz="1600" b="1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newNode-&gt;next</a:t>
            </a:r>
            <a:endParaRPr sz="1600">
              <a:latin typeface="Courier New" panose="02070309020205020404"/>
              <a:cs typeface="Courier New" panose="02070309020205020404"/>
            </a:endParaRPr>
          </a:p>
          <a:p>
            <a:pPr marL="12700">
              <a:lnSpc>
                <a:spcPct val="100000"/>
              </a:lnSpc>
            </a:pPr>
            <a:r>
              <a:rPr sz="1600" b="1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currNode-&gt;next</a:t>
            </a:r>
            <a:endParaRPr sz="1600">
              <a:latin typeface="Courier New" panose="02070309020205020404"/>
              <a:cs typeface="Courier New" panose="02070309020205020404"/>
            </a:endParaRPr>
          </a:p>
        </p:txBody>
      </p:sp>
      <p:sp>
        <p:nvSpPr>
          <p:cNvPr id="38" name="object 38"/>
          <p:cNvSpPr txBox="1"/>
          <p:nvPr/>
        </p:nvSpPr>
        <p:spPr>
          <a:xfrm>
            <a:off x="4178300" y="5513489"/>
            <a:ext cx="147320" cy="49910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750"/>
              </a:lnSpc>
            </a:pPr>
            <a:r>
              <a:rPr sz="1600" b="1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=</a:t>
            </a:r>
            <a:endParaRPr sz="1600">
              <a:latin typeface="Courier New" panose="02070309020205020404"/>
              <a:cs typeface="Courier New" panose="02070309020205020404"/>
            </a:endParaRPr>
          </a:p>
          <a:p>
            <a:pPr marL="12700">
              <a:lnSpc>
                <a:spcPct val="100000"/>
              </a:lnSpc>
            </a:pPr>
            <a:r>
              <a:rPr sz="1600" b="1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=</a:t>
            </a:r>
            <a:endParaRPr sz="1600">
              <a:latin typeface="Courier New" panose="02070309020205020404"/>
              <a:cs typeface="Courier New" panose="02070309020205020404"/>
            </a:endParaRPr>
          </a:p>
        </p:txBody>
      </p:sp>
      <p:sp>
        <p:nvSpPr>
          <p:cNvPr id="39" name="object 39"/>
          <p:cNvSpPr txBox="1"/>
          <p:nvPr/>
        </p:nvSpPr>
        <p:spPr>
          <a:xfrm>
            <a:off x="5092953" y="5513489"/>
            <a:ext cx="1856739" cy="49910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750"/>
              </a:lnSpc>
            </a:pPr>
            <a:r>
              <a:rPr sz="1600" b="1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currNode-&gt;next;</a:t>
            </a:r>
            <a:endParaRPr sz="1600">
              <a:latin typeface="Courier New" panose="02070309020205020404"/>
              <a:cs typeface="Courier New" panose="02070309020205020404"/>
            </a:endParaRPr>
          </a:p>
          <a:p>
            <a:pPr marL="12700">
              <a:lnSpc>
                <a:spcPct val="100000"/>
              </a:lnSpc>
            </a:pPr>
            <a:r>
              <a:rPr sz="1600" b="1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newNode;</a:t>
            </a:r>
            <a:endParaRPr sz="1600">
              <a:latin typeface="Courier New" panose="02070309020205020404"/>
              <a:cs typeface="Courier New" panose="02070309020205020404"/>
            </a:endParaRPr>
          </a:p>
        </p:txBody>
      </p:sp>
      <p:sp>
        <p:nvSpPr>
          <p:cNvPr id="40" name="object 40"/>
          <p:cNvSpPr txBox="1"/>
          <p:nvPr/>
        </p:nvSpPr>
        <p:spPr>
          <a:xfrm>
            <a:off x="7688326" y="5605671"/>
            <a:ext cx="772160" cy="2279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550"/>
              </a:lnSpc>
            </a:pPr>
            <a:r>
              <a:rPr sz="1400" spc="-5" dirty="0">
                <a:solidFill>
                  <a:srgbClr val="D7D7EB"/>
                </a:solidFill>
                <a:latin typeface="Courier New" panose="02070309020205020404"/>
                <a:cs typeface="Courier New" panose="02070309020205020404"/>
              </a:rPr>
              <a:t>newNode</a:t>
            </a:r>
            <a:endParaRPr sz="1400">
              <a:latin typeface="Courier New" panose="02070309020205020404"/>
              <a:cs typeface="Courier New" panose="02070309020205020404"/>
            </a:endParaRPr>
          </a:p>
        </p:txBody>
      </p:sp>
      <p:sp>
        <p:nvSpPr>
          <p:cNvPr id="41" name="object 41"/>
          <p:cNvSpPr txBox="1"/>
          <p:nvPr/>
        </p:nvSpPr>
        <p:spPr>
          <a:xfrm>
            <a:off x="1434846" y="6001422"/>
            <a:ext cx="1855470" cy="49910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750"/>
              </a:lnSpc>
            </a:pPr>
            <a:r>
              <a:rPr sz="1600" b="1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}</a:t>
            </a:r>
            <a:endParaRPr sz="1600">
              <a:latin typeface="Courier New" panose="02070309020205020404"/>
              <a:cs typeface="Courier New" panose="02070309020205020404"/>
            </a:endParaRPr>
          </a:p>
          <a:p>
            <a:pPr marL="12700">
              <a:lnSpc>
                <a:spcPct val="100000"/>
              </a:lnSpc>
            </a:pPr>
            <a:r>
              <a:rPr sz="1600" b="1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return</a:t>
            </a:r>
            <a:r>
              <a:rPr sz="1600" b="1" spc="-6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 </a:t>
            </a:r>
            <a:r>
              <a:rPr sz="1600" b="1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newNode;</a:t>
            </a:r>
            <a:endParaRPr sz="1600">
              <a:latin typeface="Courier New" panose="02070309020205020404"/>
              <a:cs typeface="Courier New" panose="02070309020205020404"/>
            </a:endParaRPr>
          </a:p>
        </p:txBody>
      </p:sp>
      <p:sp>
        <p:nvSpPr>
          <p:cNvPr id="42" name="object 42"/>
          <p:cNvSpPr txBox="1"/>
          <p:nvPr/>
        </p:nvSpPr>
        <p:spPr>
          <a:xfrm>
            <a:off x="8442197" y="6291877"/>
            <a:ext cx="165735" cy="16700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spc="-10" dirty="0">
                <a:latin typeface="Arial" panose="020B0604020202020204"/>
                <a:cs typeface="Arial" panose="020B0604020202020204"/>
              </a:rPr>
              <a:t>35</a:t>
            </a:r>
            <a:endParaRPr sz="1000">
              <a:latin typeface="Arial" panose="020B0604020202020204"/>
              <a:cs typeface="Arial" panose="020B0604020202020204"/>
            </a:endParaRPr>
          </a:p>
        </p:txBody>
      </p:sp>
      <p:sp>
        <p:nvSpPr>
          <p:cNvPr id="47" name="object 2"/>
          <p:cNvSpPr txBox="1">
            <a:spLocks noGrp="1"/>
          </p:cNvSpPr>
          <p:nvPr>
            <p:ph type="title"/>
          </p:nvPr>
        </p:nvSpPr>
        <p:spPr>
          <a:xfrm>
            <a:off x="3114040" y="284607"/>
            <a:ext cx="4959985" cy="68961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b="1" spc="-5" dirty="0">
                <a:gradFill>
                  <a:gsLst>
                    <a:gs pos="0">
                      <a:srgbClr val="E30000"/>
                    </a:gs>
                    <a:gs pos="100000">
                      <a:srgbClr val="760303"/>
                    </a:gs>
                  </a:gsLst>
                  <a:lin scaled="0"/>
                </a:gradFill>
              </a:rPr>
              <a:t>Inserting a </a:t>
            </a:r>
            <a:r>
              <a:rPr b="1" dirty="0">
                <a:gradFill>
                  <a:gsLst>
                    <a:gs pos="0">
                      <a:srgbClr val="E30000"/>
                    </a:gs>
                    <a:gs pos="100000">
                      <a:srgbClr val="760303"/>
                    </a:gs>
                  </a:gsLst>
                  <a:lin scaled="0"/>
                </a:gradFill>
              </a:rPr>
              <a:t>new</a:t>
            </a:r>
            <a:r>
              <a:rPr b="1" spc="10" dirty="0">
                <a:gradFill>
                  <a:gsLst>
                    <a:gs pos="0">
                      <a:srgbClr val="E30000"/>
                    </a:gs>
                    <a:gs pos="100000">
                      <a:srgbClr val="760303"/>
                    </a:gs>
                  </a:gsLst>
                  <a:lin scaled="0"/>
                </a:gradFill>
              </a:rPr>
              <a:t> </a:t>
            </a:r>
            <a:r>
              <a:rPr b="1" dirty="0">
                <a:gradFill>
                  <a:gsLst>
                    <a:gs pos="0">
                      <a:srgbClr val="E30000"/>
                    </a:gs>
                    <a:gs pos="100000">
                      <a:srgbClr val="760303"/>
                    </a:gs>
                  </a:gsLst>
                  <a:lin scaled="0"/>
                </a:gradFill>
              </a:rPr>
              <a:t>node</a:t>
            </a:r>
            <a:endParaRPr b="1" dirty="0">
              <a:gradFill>
                <a:gsLst>
                  <a:gs pos="0">
                    <a:srgbClr val="E30000"/>
                  </a:gs>
                  <a:gs pos="100000">
                    <a:srgbClr val="760303"/>
                  </a:gs>
                </a:gsLst>
                <a:lin scaled="0"/>
              </a:gra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/>
          <p:nvPr/>
        </p:nvSpPr>
        <p:spPr>
          <a:xfrm>
            <a:off x="441325" y="1066798"/>
            <a:ext cx="8169275" cy="5514975"/>
          </a:xfrm>
          <a:custGeom>
            <a:avLst/>
            <a:gdLst/>
            <a:ahLst/>
            <a:cxnLst/>
            <a:rect l="l" t="t" r="r" b="b"/>
            <a:pathLst>
              <a:path w="8169275" h="5514975">
                <a:moveTo>
                  <a:pt x="0" y="5514976"/>
                </a:moveTo>
                <a:lnTo>
                  <a:pt x="8169275" y="5514976"/>
                </a:lnTo>
                <a:lnTo>
                  <a:pt x="8169275" y="0"/>
                </a:lnTo>
                <a:lnTo>
                  <a:pt x="0" y="0"/>
                </a:lnTo>
                <a:lnTo>
                  <a:pt x="0" y="5514976"/>
                </a:lnTo>
                <a:close/>
              </a:path>
            </a:pathLst>
          </a:custGeom>
          <a:solidFill>
            <a:srgbClr val="330066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 txBox="1"/>
          <p:nvPr/>
        </p:nvSpPr>
        <p:spPr>
          <a:xfrm>
            <a:off x="520090" y="1089405"/>
            <a:ext cx="5523230" cy="5130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927100" marR="5080" indent="-915035">
              <a:lnSpc>
                <a:spcPct val="100000"/>
              </a:lnSpc>
              <a:spcBef>
                <a:spcPts val="95"/>
              </a:spcBef>
            </a:pPr>
            <a:r>
              <a:rPr sz="16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Node* List::InsertNode(</a:t>
            </a:r>
            <a:r>
              <a:rPr sz="1600" spc="-5" dirty="0">
                <a:solidFill>
                  <a:srgbClr val="FFFF00"/>
                </a:solidFill>
                <a:latin typeface="Courier New" panose="02070309020205020404"/>
                <a:cs typeface="Courier New" panose="02070309020205020404"/>
              </a:rPr>
              <a:t>int </a:t>
            </a:r>
            <a:r>
              <a:rPr sz="16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index, </a:t>
            </a:r>
            <a:r>
              <a:rPr sz="1600" spc="-5" dirty="0">
                <a:solidFill>
                  <a:srgbClr val="FFFF00"/>
                </a:solidFill>
                <a:latin typeface="Courier New" panose="02070309020205020404"/>
                <a:cs typeface="Courier New" panose="02070309020205020404"/>
              </a:rPr>
              <a:t>double </a:t>
            </a:r>
            <a:r>
              <a:rPr sz="16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x) {  </a:t>
            </a:r>
            <a:r>
              <a:rPr sz="1600" spc="-5" dirty="0">
                <a:solidFill>
                  <a:srgbClr val="FFFF00"/>
                </a:solidFill>
                <a:latin typeface="Courier New" panose="02070309020205020404"/>
                <a:cs typeface="Courier New" panose="02070309020205020404"/>
              </a:rPr>
              <a:t>if </a:t>
            </a:r>
            <a:r>
              <a:rPr sz="16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(index &lt; 0) </a:t>
            </a:r>
            <a:r>
              <a:rPr sz="1600" spc="-5" dirty="0">
                <a:solidFill>
                  <a:srgbClr val="FFFF00"/>
                </a:solidFill>
                <a:latin typeface="Courier New" panose="02070309020205020404"/>
                <a:cs typeface="Courier New" panose="02070309020205020404"/>
              </a:rPr>
              <a:t>return</a:t>
            </a:r>
            <a:r>
              <a:rPr sz="1600" spc="30" dirty="0">
                <a:solidFill>
                  <a:srgbClr val="FFFF00"/>
                </a:solidFill>
                <a:latin typeface="Courier New" panose="02070309020205020404"/>
                <a:cs typeface="Courier New" panose="02070309020205020404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NULL;</a:t>
            </a:r>
            <a:endParaRPr sz="1600">
              <a:latin typeface="Courier New" panose="02070309020205020404"/>
              <a:cs typeface="Courier New" panose="02070309020205020404"/>
            </a:endParaRPr>
          </a:p>
        </p:txBody>
      </p:sp>
      <p:graphicFrame>
        <p:nvGraphicFramePr>
          <p:cNvPr id="5" name="object 5"/>
          <p:cNvGraphicFramePr>
            <a:graphicFrameLocks noGrp="1"/>
          </p:cNvGraphicFramePr>
          <p:nvPr/>
        </p:nvGraphicFramePr>
        <p:xfrm>
          <a:off x="1415796" y="1867954"/>
          <a:ext cx="5804535" cy="242442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800225"/>
                <a:gridCol w="578485"/>
                <a:gridCol w="794385"/>
                <a:gridCol w="336550"/>
                <a:gridCol w="2294890"/>
              </a:tblGrid>
              <a:tr h="236726">
                <a:tc>
                  <a:txBody>
                    <a:bodyPr/>
                    <a:lstStyle/>
                    <a:p>
                      <a:pPr marL="31750">
                        <a:lnSpc>
                          <a:spcPts val="1650"/>
                        </a:lnSpc>
                      </a:pPr>
                      <a:r>
                        <a:rPr sz="1600" spc="-5" dirty="0">
                          <a:solidFill>
                            <a:srgbClr val="FFFF00"/>
                          </a:solidFill>
                          <a:latin typeface="Courier New" panose="02070309020205020404"/>
                          <a:cs typeface="Courier New" panose="02070309020205020404"/>
                        </a:rPr>
                        <a:t>int</a:t>
                      </a:r>
                      <a:r>
                        <a:rPr sz="1600" spc="-30" dirty="0">
                          <a:solidFill>
                            <a:srgbClr val="FFFF00"/>
                          </a:solidFill>
                          <a:latin typeface="Courier New" panose="02070309020205020404"/>
                          <a:cs typeface="Courier New" panose="02070309020205020404"/>
                        </a:rPr>
                        <a:t> </a:t>
                      </a:r>
                      <a:r>
                        <a:rPr sz="1600" spc="-5" dirty="0">
                          <a:solidFill>
                            <a:srgbClr val="FFFFFF"/>
                          </a:solidFill>
                          <a:latin typeface="Courier New" panose="02070309020205020404"/>
                          <a:cs typeface="Courier New" panose="02070309020205020404"/>
                        </a:rPr>
                        <a:t>currIndex</a:t>
                      </a:r>
                      <a:endParaRPr sz="1600">
                        <a:latin typeface="Courier New" panose="02070309020205020404"/>
                        <a:cs typeface="Courier New" panose="02070309020205020404"/>
                      </a:endParaRPr>
                    </a:p>
                  </a:txBody>
                  <a:tcPr marL="0" marR="0" marT="0" marB="0">
                    <a:solidFill>
                      <a:srgbClr val="330066"/>
                    </a:solidFill>
                  </a:tcPr>
                </a:tc>
                <a:tc>
                  <a:txBody>
                    <a:bodyPr/>
                    <a:lstStyle/>
                    <a:p>
                      <a:pPr marL="60325">
                        <a:lnSpc>
                          <a:spcPts val="1650"/>
                        </a:lnSpc>
                      </a:pPr>
                      <a:r>
                        <a:rPr sz="1600" dirty="0">
                          <a:solidFill>
                            <a:srgbClr val="FFFFFF"/>
                          </a:solidFill>
                          <a:latin typeface="Courier New" panose="02070309020205020404"/>
                          <a:cs typeface="Courier New" panose="02070309020205020404"/>
                        </a:rPr>
                        <a:t>=</a:t>
                      </a:r>
                      <a:endParaRPr sz="1600">
                        <a:latin typeface="Courier New" panose="02070309020205020404"/>
                        <a:cs typeface="Courier New" panose="02070309020205020404"/>
                      </a:endParaRPr>
                    </a:p>
                  </a:txBody>
                  <a:tcPr marL="0" marR="0" marT="0" marB="0">
                    <a:solidFill>
                      <a:srgbClr val="330066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396240">
                        <a:lnSpc>
                          <a:spcPts val="1650"/>
                        </a:lnSpc>
                      </a:pPr>
                      <a:r>
                        <a:rPr sz="1600" spc="-5" dirty="0">
                          <a:solidFill>
                            <a:srgbClr val="FFFFFF"/>
                          </a:solidFill>
                          <a:latin typeface="Courier New" panose="02070309020205020404"/>
                          <a:cs typeface="Courier New" panose="02070309020205020404"/>
                        </a:rPr>
                        <a:t>1;</a:t>
                      </a:r>
                      <a:endParaRPr sz="1600">
                        <a:latin typeface="Courier New" panose="02070309020205020404"/>
                        <a:cs typeface="Courier New" panose="02070309020205020404"/>
                      </a:endParaRPr>
                    </a:p>
                  </a:txBody>
                  <a:tcPr marL="0" marR="0" marT="0" marB="0">
                    <a:solidFill>
                      <a:srgbClr val="330066"/>
                    </a:solidFill>
                  </a:tcPr>
                </a:tc>
                <a:tc hMerge="1">
                  <a:tcPr marL="0" marR="0" marT="0" marB="0"/>
                </a:tc>
                <a:tc hMerge="1">
                  <a:tcPr marL="0" marR="0" marT="0" marB="0"/>
                </a:tc>
              </a:tr>
              <a:tr h="236726">
                <a:tc>
                  <a:txBody>
                    <a:bodyPr/>
                    <a:lstStyle/>
                    <a:p>
                      <a:pPr marL="31750">
                        <a:lnSpc>
                          <a:spcPts val="1705"/>
                        </a:lnSpc>
                      </a:pPr>
                      <a:r>
                        <a:rPr sz="1600" spc="-5" dirty="0">
                          <a:solidFill>
                            <a:srgbClr val="FFFFFF"/>
                          </a:solidFill>
                          <a:latin typeface="Courier New" panose="02070309020205020404"/>
                          <a:cs typeface="Courier New" panose="02070309020205020404"/>
                        </a:rPr>
                        <a:t>Node*</a:t>
                      </a:r>
                      <a:r>
                        <a:rPr sz="1600" spc="-50" dirty="0">
                          <a:solidFill>
                            <a:srgbClr val="FFFFFF"/>
                          </a:solidFill>
                          <a:latin typeface="Courier New" panose="02070309020205020404"/>
                          <a:cs typeface="Courier New" panose="02070309020205020404"/>
                        </a:rPr>
                        <a:t> </a:t>
                      </a:r>
                      <a:r>
                        <a:rPr sz="1600" spc="-5" dirty="0">
                          <a:solidFill>
                            <a:srgbClr val="FFFFFF"/>
                          </a:solidFill>
                          <a:latin typeface="Courier New" panose="02070309020205020404"/>
                          <a:cs typeface="Courier New" panose="02070309020205020404"/>
                        </a:rPr>
                        <a:t>currNode</a:t>
                      </a:r>
                      <a:endParaRPr sz="1600">
                        <a:latin typeface="Courier New" panose="02070309020205020404"/>
                        <a:cs typeface="Courier New" panose="02070309020205020404"/>
                      </a:endParaRPr>
                    </a:p>
                  </a:txBody>
                  <a:tcPr marL="0" marR="0" marT="0" marB="0">
                    <a:solidFill>
                      <a:srgbClr val="330066"/>
                    </a:solidFill>
                  </a:tcPr>
                </a:tc>
                <a:tc>
                  <a:txBody>
                    <a:bodyPr/>
                    <a:lstStyle/>
                    <a:p>
                      <a:pPr marL="60325">
                        <a:lnSpc>
                          <a:spcPts val="1705"/>
                        </a:lnSpc>
                      </a:pPr>
                      <a:r>
                        <a:rPr sz="1600" dirty="0">
                          <a:solidFill>
                            <a:srgbClr val="FFFFFF"/>
                          </a:solidFill>
                          <a:latin typeface="Courier New" panose="02070309020205020404"/>
                          <a:cs typeface="Courier New" panose="02070309020205020404"/>
                        </a:rPr>
                        <a:t>=</a:t>
                      </a:r>
                      <a:endParaRPr sz="1600">
                        <a:latin typeface="Courier New" panose="02070309020205020404"/>
                        <a:cs typeface="Courier New" panose="02070309020205020404"/>
                      </a:endParaRPr>
                    </a:p>
                  </a:txBody>
                  <a:tcPr marL="0" marR="0" marT="0" marB="0">
                    <a:solidFill>
                      <a:srgbClr val="330066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396240">
                        <a:lnSpc>
                          <a:spcPts val="1705"/>
                        </a:lnSpc>
                      </a:pPr>
                      <a:r>
                        <a:rPr sz="1600" spc="-5" dirty="0">
                          <a:solidFill>
                            <a:srgbClr val="FFFFFF"/>
                          </a:solidFill>
                          <a:latin typeface="Courier New" panose="02070309020205020404"/>
                          <a:cs typeface="Courier New" panose="02070309020205020404"/>
                        </a:rPr>
                        <a:t>head;</a:t>
                      </a:r>
                      <a:endParaRPr sz="1600">
                        <a:latin typeface="Courier New" panose="02070309020205020404"/>
                        <a:cs typeface="Courier New" panose="02070309020205020404"/>
                      </a:endParaRPr>
                    </a:p>
                  </a:txBody>
                  <a:tcPr marL="0" marR="0" marT="0" marB="0">
                    <a:solidFill>
                      <a:srgbClr val="330066"/>
                    </a:solidFill>
                  </a:tcPr>
                </a:tc>
                <a:tc hMerge="1">
                  <a:tcPr marL="0" marR="0" marT="0" marB="0"/>
                </a:tc>
                <a:tc hMerge="1">
                  <a:tcPr marL="0" marR="0" marT="0" marB="0"/>
                </a:tc>
              </a:tr>
              <a:tr h="243839">
                <a:tc gridSpan="5">
                  <a:txBody>
                    <a:bodyPr/>
                    <a:lstStyle/>
                    <a:p>
                      <a:pPr marL="31750">
                        <a:lnSpc>
                          <a:spcPts val="1760"/>
                        </a:lnSpc>
                      </a:pPr>
                      <a:r>
                        <a:rPr sz="1600" spc="-5" dirty="0">
                          <a:solidFill>
                            <a:srgbClr val="FFFF00"/>
                          </a:solidFill>
                          <a:latin typeface="Courier New" panose="02070309020205020404"/>
                          <a:cs typeface="Courier New" panose="02070309020205020404"/>
                        </a:rPr>
                        <a:t>while </a:t>
                      </a:r>
                      <a:r>
                        <a:rPr sz="1600" spc="-5" dirty="0">
                          <a:solidFill>
                            <a:srgbClr val="FFFFFF"/>
                          </a:solidFill>
                          <a:latin typeface="Courier New" panose="02070309020205020404"/>
                          <a:cs typeface="Courier New" panose="02070309020205020404"/>
                        </a:rPr>
                        <a:t>(currNode &amp;&amp; index &gt; currIndex)</a:t>
                      </a:r>
                      <a:r>
                        <a:rPr sz="1600" spc="35" dirty="0">
                          <a:solidFill>
                            <a:srgbClr val="FFFFFF"/>
                          </a:solidFill>
                          <a:latin typeface="Courier New" panose="02070309020205020404"/>
                          <a:cs typeface="Courier New" panose="02070309020205020404"/>
                        </a:rPr>
                        <a:t> </a:t>
                      </a:r>
                      <a:r>
                        <a:rPr sz="1600" spc="-5" dirty="0">
                          <a:solidFill>
                            <a:srgbClr val="FFFFFF"/>
                          </a:solidFill>
                          <a:latin typeface="Courier New" panose="02070309020205020404"/>
                          <a:cs typeface="Courier New" panose="02070309020205020404"/>
                        </a:rPr>
                        <a:t>{</a:t>
                      </a:r>
                      <a:endParaRPr sz="1600">
                        <a:latin typeface="Courier New" panose="02070309020205020404"/>
                        <a:cs typeface="Courier New" panose="02070309020205020404"/>
                      </a:endParaRPr>
                    </a:p>
                  </a:txBody>
                  <a:tcPr marL="0" marR="0" marT="0" marB="0">
                    <a:solidFill>
                      <a:srgbClr val="330066"/>
                    </a:solidFill>
                  </a:tcPr>
                </a:tc>
                <a:tc hMerge="1">
                  <a:tcPr marL="0" marR="0" marT="0" marB="0"/>
                </a:tc>
                <a:tc hMerge="1">
                  <a:tcPr marL="0" marR="0" marT="0" marB="0"/>
                </a:tc>
                <a:tc hMerge="1">
                  <a:tcPr marL="0" marR="0" marT="0" marB="0"/>
                </a:tc>
                <a:tc hMerge="1">
                  <a:tcPr marL="0" marR="0" marT="0" marB="0"/>
                </a:tc>
              </a:tr>
              <a:tr h="975613">
                <a:tc gridSpan="3">
                  <a:txBody>
                    <a:bodyPr/>
                    <a:lstStyle/>
                    <a:p>
                      <a:pPr marL="945515">
                        <a:lnSpc>
                          <a:spcPts val="1760"/>
                        </a:lnSpc>
                        <a:tabLst>
                          <a:tab pos="2774950" algn="l"/>
                        </a:tabLst>
                      </a:pPr>
                      <a:r>
                        <a:rPr sz="1600" spc="-5" dirty="0">
                          <a:solidFill>
                            <a:srgbClr val="FFFFFF"/>
                          </a:solidFill>
                          <a:latin typeface="Courier New" panose="02070309020205020404"/>
                          <a:cs typeface="Courier New" panose="02070309020205020404"/>
                        </a:rPr>
                        <a:t>currNode	=</a:t>
                      </a:r>
                      <a:endParaRPr sz="1600">
                        <a:latin typeface="Courier New" panose="02070309020205020404"/>
                        <a:cs typeface="Courier New" panose="02070309020205020404"/>
                      </a:endParaRPr>
                    </a:p>
                    <a:p>
                      <a:pPr marL="945515">
                        <a:lnSpc>
                          <a:spcPct val="100000"/>
                        </a:lnSpc>
                      </a:pPr>
                      <a:r>
                        <a:rPr sz="1600" spc="-5" dirty="0">
                          <a:solidFill>
                            <a:srgbClr val="FFFFFF"/>
                          </a:solidFill>
                          <a:latin typeface="Courier New" panose="02070309020205020404"/>
                          <a:cs typeface="Courier New" panose="02070309020205020404"/>
                        </a:rPr>
                        <a:t>currIndex++;</a:t>
                      </a:r>
                      <a:endParaRPr sz="1600">
                        <a:latin typeface="Courier New" panose="02070309020205020404"/>
                        <a:cs typeface="Courier New" panose="02070309020205020404"/>
                      </a:endParaRPr>
                    </a:p>
                    <a:p>
                      <a:pPr marL="31750">
                        <a:lnSpc>
                          <a:spcPct val="100000"/>
                        </a:lnSpc>
                      </a:pPr>
                      <a:r>
                        <a:rPr sz="1600" dirty="0">
                          <a:solidFill>
                            <a:srgbClr val="FFFFFF"/>
                          </a:solidFill>
                          <a:latin typeface="Courier New" panose="02070309020205020404"/>
                          <a:cs typeface="Courier New" panose="02070309020205020404"/>
                        </a:rPr>
                        <a:t>}</a:t>
                      </a:r>
                      <a:endParaRPr sz="1600">
                        <a:latin typeface="Courier New" panose="02070309020205020404"/>
                        <a:cs typeface="Courier New" panose="02070309020205020404"/>
                      </a:endParaRPr>
                    </a:p>
                    <a:p>
                      <a:pPr marL="31750">
                        <a:lnSpc>
                          <a:spcPct val="100000"/>
                        </a:lnSpc>
                      </a:pPr>
                      <a:r>
                        <a:rPr sz="1600" spc="-5" dirty="0">
                          <a:solidFill>
                            <a:srgbClr val="FFFF00"/>
                          </a:solidFill>
                          <a:latin typeface="Courier New" panose="02070309020205020404"/>
                          <a:cs typeface="Courier New" panose="02070309020205020404"/>
                        </a:rPr>
                        <a:t>if </a:t>
                      </a:r>
                      <a:r>
                        <a:rPr sz="1600" spc="-5" dirty="0">
                          <a:solidFill>
                            <a:srgbClr val="FFFFFF"/>
                          </a:solidFill>
                          <a:latin typeface="Courier New" panose="02070309020205020404"/>
                          <a:cs typeface="Courier New" panose="02070309020205020404"/>
                        </a:rPr>
                        <a:t>(index &gt; 0 &amp;&amp;</a:t>
                      </a:r>
                      <a:r>
                        <a:rPr sz="1600" spc="-10" dirty="0">
                          <a:solidFill>
                            <a:srgbClr val="FFFFFF"/>
                          </a:solidFill>
                          <a:latin typeface="Courier New" panose="02070309020205020404"/>
                          <a:cs typeface="Courier New" panose="02070309020205020404"/>
                        </a:rPr>
                        <a:t> </a:t>
                      </a:r>
                      <a:r>
                        <a:rPr sz="1600" spc="-5" dirty="0">
                          <a:solidFill>
                            <a:srgbClr val="FFFFFF"/>
                          </a:solidFill>
                          <a:latin typeface="Courier New" panose="02070309020205020404"/>
                          <a:cs typeface="Courier New" panose="02070309020205020404"/>
                        </a:rPr>
                        <a:t>currNode</a:t>
                      </a:r>
                      <a:endParaRPr sz="1600">
                        <a:latin typeface="Courier New" panose="02070309020205020404"/>
                        <a:cs typeface="Courier New" panose="02070309020205020404"/>
                      </a:endParaRPr>
                    </a:p>
                  </a:txBody>
                  <a:tcPr marL="0" marR="0" marT="0" marB="0">
                    <a:solidFill>
                      <a:srgbClr val="330066"/>
                    </a:solidFill>
                  </a:tcPr>
                </a:tc>
                <a:tc hMerge="1">
                  <a:tcPr marL="0" marR="0" marT="0" marB="0"/>
                </a:tc>
                <a:tc hMerge="1"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 panose="02020603050405020304"/>
                        <a:cs typeface="Times New Roman" panose="02020603050405020304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 panose="02020603050405020304"/>
                        <a:cs typeface="Times New Roman" panose="02020603050405020304"/>
                      </a:endParaRPr>
                    </a:p>
                    <a:p>
                      <a:pPr marL="31750">
                        <a:lnSpc>
                          <a:spcPct val="100000"/>
                        </a:lnSpc>
                        <a:spcBef>
                          <a:spcPts val="1460"/>
                        </a:spcBef>
                      </a:pPr>
                      <a:r>
                        <a:rPr sz="1600" spc="-10" dirty="0">
                          <a:solidFill>
                            <a:srgbClr val="FFFFFF"/>
                          </a:solidFill>
                          <a:latin typeface="Courier New" panose="02070309020205020404"/>
                          <a:cs typeface="Courier New" panose="02070309020205020404"/>
                        </a:rPr>
                        <a:t>==</a:t>
                      </a:r>
                      <a:endParaRPr sz="1600">
                        <a:latin typeface="Courier New" panose="02070309020205020404"/>
                        <a:cs typeface="Courier New" panose="02070309020205020404"/>
                      </a:endParaRPr>
                    </a:p>
                  </a:txBody>
                  <a:tcPr marL="0" marR="0" marT="0" marB="0">
                    <a:solidFill>
                      <a:srgbClr val="330066"/>
                    </a:solidFill>
                  </a:tcPr>
                </a:tc>
                <a:tc>
                  <a:txBody>
                    <a:bodyPr/>
                    <a:lstStyle/>
                    <a:p>
                      <a:pPr marL="180340">
                        <a:lnSpc>
                          <a:spcPts val="1760"/>
                        </a:lnSpc>
                      </a:pPr>
                      <a:r>
                        <a:rPr sz="1600" spc="-5" dirty="0">
                          <a:solidFill>
                            <a:srgbClr val="FFFFFF"/>
                          </a:solidFill>
                          <a:latin typeface="Courier New" panose="02070309020205020404"/>
                          <a:cs typeface="Courier New" panose="02070309020205020404"/>
                        </a:rPr>
                        <a:t>currNode-&gt;next;</a:t>
                      </a:r>
                      <a:endParaRPr sz="1600">
                        <a:latin typeface="Courier New" panose="02070309020205020404"/>
                        <a:cs typeface="Courier New" panose="02070309020205020404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 panose="02020603050405020304"/>
                        <a:cs typeface="Times New Roman" panose="02020603050405020304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500">
                        <a:latin typeface="Times New Roman" panose="02020603050405020304"/>
                        <a:cs typeface="Times New Roman" panose="02020603050405020304"/>
                      </a:endParaRPr>
                    </a:p>
                    <a:p>
                      <a:pPr marL="60960">
                        <a:lnSpc>
                          <a:spcPct val="100000"/>
                        </a:lnSpc>
                      </a:pPr>
                      <a:r>
                        <a:rPr sz="1600" spc="-5" dirty="0">
                          <a:solidFill>
                            <a:srgbClr val="FFFFFF"/>
                          </a:solidFill>
                          <a:latin typeface="Courier New" panose="02070309020205020404"/>
                          <a:cs typeface="Courier New" panose="02070309020205020404"/>
                        </a:rPr>
                        <a:t>NULL) </a:t>
                      </a:r>
                      <a:r>
                        <a:rPr sz="1600" spc="-5" dirty="0">
                          <a:solidFill>
                            <a:srgbClr val="FFFF00"/>
                          </a:solidFill>
                          <a:latin typeface="Courier New" panose="02070309020205020404"/>
                          <a:cs typeface="Courier New" panose="02070309020205020404"/>
                        </a:rPr>
                        <a:t>return</a:t>
                      </a:r>
                      <a:r>
                        <a:rPr sz="1600" spc="-15" dirty="0">
                          <a:solidFill>
                            <a:srgbClr val="FFFF00"/>
                          </a:solidFill>
                          <a:latin typeface="Courier New" panose="02070309020205020404"/>
                          <a:cs typeface="Courier New" panose="02070309020205020404"/>
                        </a:rPr>
                        <a:t> </a:t>
                      </a:r>
                      <a:r>
                        <a:rPr sz="1600" spc="-5" dirty="0">
                          <a:solidFill>
                            <a:srgbClr val="FFFFFF"/>
                          </a:solidFill>
                          <a:latin typeface="Courier New" panose="02070309020205020404"/>
                          <a:cs typeface="Courier New" panose="02070309020205020404"/>
                        </a:rPr>
                        <a:t>NULL;</a:t>
                      </a:r>
                      <a:endParaRPr sz="1600">
                        <a:latin typeface="Courier New" panose="02070309020205020404"/>
                        <a:cs typeface="Courier New" panose="02070309020205020404"/>
                      </a:endParaRPr>
                    </a:p>
                  </a:txBody>
                  <a:tcPr marL="0" marR="0" marT="0" marB="0">
                    <a:solidFill>
                      <a:srgbClr val="330066"/>
                    </a:solidFill>
                  </a:tcPr>
                </a:tc>
              </a:tr>
              <a:tr h="7315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endParaRPr sz="1500">
                        <a:latin typeface="Times New Roman" panose="02020603050405020304"/>
                        <a:cs typeface="Times New Roman" panose="02020603050405020304"/>
                      </a:endParaRPr>
                    </a:p>
                    <a:p>
                      <a:pPr marL="31750" marR="173355">
                        <a:lnSpc>
                          <a:spcPct val="100000"/>
                        </a:lnSpc>
                      </a:pPr>
                      <a:r>
                        <a:rPr sz="1600" spc="-5" dirty="0">
                          <a:solidFill>
                            <a:srgbClr val="FFFFFF"/>
                          </a:solidFill>
                          <a:latin typeface="Courier New" panose="02070309020205020404"/>
                          <a:cs typeface="Courier New" panose="02070309020205020404"/>
                        </a:rPr>
                        <a:t>Node*</a:t>
                      </a:r>
                      <a:r>
                        <a:rPr sz="1600" spc="-65" dirty="0">
                          <a:solidFill>
                            <a:srgbClr val="FFFFFF"/>
                          </a:solidFill>
                          <a:latin typeface="Courier New" panose="02070309020205020404"/>
                          <a:cs typeface="Courier New" panose="02070309020205020404"/>
                        </a:rPr>
                        <a:t> </a:t>
                      </a:r>
                      <a:r>
                        <a:rPr sz="1600" spc="-5" dirty="0">
                          <a:solidFill>
                            <a:srgbClr val="FFFFFF"/>
                          </a:solidFill>
                          <a:latin typeface="Courier New" panose="02070309020205020404"/>
                          <a:cs typeface="Courier New" panose="02070309020205020404"/>
                        </a:rPr>
                        <a:t>newNode  </a:t>
                      </a:r>
                      <a:r>
                        <a:rPr sz="1600" dirty="0">
                          <a:solidFill>
                            <a:srgbClr val="FFFFFF"/>
                          </a:solidFill>
                          <a:latin typeface="Courier New" panose="02070309020205020404"/>
                          <a:cs typeface="Courier New" panose="02070309020205020404"/>
                        </a:rPr>
                        <a:t>newNod</a:t>
                      </a:r>
                      <a:r>
                        <a:rPr sz="1600" spc="10" dirty="0">
                          <a:solidFill>
                            <a:srgbClr val="FFFFFF"/>
                          </a:solidFill>
                          <a:latin typeface="Courier New" panose="02070309020205020404"/>
                          <a:cs typeface="Courier New" panose="02070309020205020404"/>
                        </a:rPr>
                        <a:t>e</a:t>
                      </a:r>
                      <a:r>
                        <a:rPr sz="1600" dirty="0">
                          <a:solidFill>
                            <a:srgbClr val="FFFFFF"/>
                          </a:solidFill>
                          <a:latin typeface="Courier New" panose="02070309020205020404"/>
                          <a:cs typeface="Courier New" panose="02070309020205020404"/>
                        </a:rPr>
                        <a:t>-</a:t>
                      </a:r>
                      <a:r>
                        <a:rPr sz="1600" spc="-5" dirty="0">
                          <a:solidFill>
                            <a:srgbClr val="FFFFFF"/>
                          </a:solidFill>
                          <a:latin typeface="Courier New" panose="02070309020205020404"/>
                          <a:cs typeface="Courier New" panose="02070309020205020404"/>
                        </a:rPr>
                        <a:t>&gt;</a:t>
                      </a:r>
                      <a:r>
                        <a:rPr sz="1600" dirty="0">
                          <a:solidFill>
                            <a:srgbClr val="FFFFFF"/>
                          </a:solidFill>
                          <a:latin typeface="Courier New" panose="02070309020205020404"/>
                          <a:cs typeface="Courier New" panose="02070309020205020404"/>
                        </a:rPr>
                        <a:t>d</a:t>
                      </a:r>
                      <a:r>
                        <a:rPr sz="1600" spc="-5" dirty="0">
                          <a:solidFill>
                            <a:srgbClr val="FFFFFF"/>
                          </a:solidFill>
                          <a:latin typeface="Courier New" panose="02070309020205020404"/>
                          <a:cs typeface="Courier New" panose="02070309020205020404"/>
                        </a:rPr>
                        <a:t>a</a:t>
                      </a:r>
                      <a:r>
                        <a:rPr sz="1600" spc="15" dirty="0">
                          <a:solidFill>
                            <a:srgbClr val="FFFFFF"/>
                          </a:solidFill>
                          <a:latin typeface="Courier New" panose="02070309020205020404"/>
                          <a:cs typeface="Courier New" panose="02070309020205020404"/>
                        </a:rPr>
                        <a:t>t</a:t>
                      </a:r>
                      <a:r>
                        <a:rPr sz="1600" dirty="0">
                          <a:solidFill>
                            <a:srgbClr val="FFFFFF"/>
                          </a:solidFill>
                          <a:latin typeface="Courier New" panose="02070309020205020404"/>
                          <a:cs typeface="Courier New" panose="02070309020205020404"/>
                        </a:rPr>
                        <a:t>a</a:t>
                      </a:r>
                      <a:endParaRPr sz="1600">
                        <a:latin typeface="Courier New" panose="02070309020205020404"/>
                        <a:cs typeface="Courier New" panose="02070309020205020404"/>
                      </a:endParaRPr>
                    </a:p>
                  </a:txBody>
                  <a:tcPr marL="0" marR="0" marT="4445" marB="0">
                    <a:solidFill>
                      <a:srgbClr val="33006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endParaRPr sz="1500">
                        <a:latin typeface="Times New Roman" panose="02020603050405020304"/>
                        <a:cs typeface="Times New Roman" panose="02020603050405020304"/>
                      </a:endParaRPr>
                    </a:p>
                    <a:p>
                      <a:pPr marL="60325">
                        <a:lnSpc>
                          <a:spcPct val="100000"/>
                        </a:lnSpc>
                      </a:pPr>
                      <a:r>
                        <a:rPr sz="1600" dirty="0">
                          <a:solidFill>
                            <a:srgbClr val="FFFFFF"/>
                          </a:solidFill>
                          <a:latin typeface="Courier New" panose="02070309020205020404"/>
                          <a:cs typeface="Courier New" panose="02070309020205020404"/>
                        </a:rPr>
                        <a:t>=</a:t>
                      </a:r>
                      <a:endParaRPr sz="1600">
                        <a:latin typeface="Courier New" panose="02070309020205020404"/>
                        <a:cs typeface="Courier New" panose="02070309020205020404"/>
                      </a:endParaRPr>
                    </a:p>
                    <a:p>
                      <a:pPr marL="60325">
                        <a:lnSpc>
                          <a:spcPct val="100000"/>
                        </a:lnSpc>
                      </a:pPr>
                      <a:r>
                        <a:rPr sz="1600" dirty="0">
                          <a:solidFill>
                            <a:srgbClr val="FFFFFF"/>
                          </a:solidFill>
                          <a:latin typeface="Courier New" panose="02070309020205020404"/>
                          <a:cs typeface="Courier New" panose="02070309020205020404"/>
                        </a:rPr>
                        <a:t>=</a:t>
                      </a:r>
                      <a:endParaRPr sz="1600">
                        <a:latin typeface="Courier New" panose="02070309020205020404"/>
                        <a:cs typeface="Courier New" panose="02070309020205020404"/>
                      </a:endParaRPr>
                    </a:p>
                  </a:txBody>
                  <a:tcPr marL="0" marR="0" marT="4445" marB="0">
                    <a:solidFill>
                      <a:srgbClr val="33006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endParaRPr sz="1500">
                        <a:latin typeface="Times New Roman" panose="02020603050405020304"/>
                        <a:cs typeface="Times New Roman" panose="02020603050405020304"/>
                      </a:endParaRPr>
                    </a:p>
                    <a:p>
                      <a:pPr marL="396240" marR="24130">
                        <a:lnSpc>
                          <a:spcPct val="100000"/>
                        </a:lnSpc>
                      </a:pPr>
                      <a:r>
                        <a:rPr sz="1600" dirty="0">
                          <a:solidFill>
                            <a:srgbClr val="FFFF00"/>
                          </a:solidFill>
                          <a:latin typeface="Courier New" panose="02070309020205020404"/>
                          <a:cs typeface="Courier New" panose="02070309020205020404"/>
                        </a:rPr>
                        <a:t>new  </a:t>
                      </a:r>
                      <a:r>
                        <a:rPr sz="1600" spc="-5" dirty="0">
                          <a:solidFill>
                            <a:srgbClr val="FFFFFF"/>
                          </a:solidFill>
                          <a:latin typeface="Courier New" panose="02070309020205020404"/>
                          <a:cs typeface="Courier New" panose="02070309020205020404"/>
                        </a:rPr>
                        <a:t>x;</a:t>
                      </a:r>
                      <a:endParaRPr sz="1600">
                        <a:latin typeface="Courier New" panose="02070309020205020404"/>
                        <a:cs typeface="Courier New" panose="02070309020205020404"/>
                      </a:endParaRPr>
                    </a:p>
                  </a:txBody>
                  <a:tcPr marL="0" marR="0" marT="4445" marB="0">
                    <a:solidFill>
                      <a:srgbClr val="330066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endParaRPr sz="1500">
                        <a:latin typeface="Times New Roman" panose="02020603050405020304"/>
                        <a:cs typeface="Times New Roman" panose="02020603050405020304"/>
                      </a:endParaRPr>
                    </a:p>
                    <a:p>
                      <a:pPr marL="516255">
                        <a:lnSpc>
                          <a:spcPct val="100000"/>
                        </a:lnSpc>
                      </a:pPr>
                      <a:r>
                        <a:rPr sz="1600" spc="-5" dirty="0">
                          <a:solidFill>
                            <a:srgbClr val="FFFFFF"/>
                          </a:solidFill>
                          <a:latin typeface="Courier New" panose="02070309020205020404"/>
                          <a:cs typeface="Courier New" panose="02070309020205020404"/>
                        </a:rPr>
                        <a:t>Node;</a:t>
                      </a:r>
                      <a:endParaRPr sz="1600">
                        <a:latin typeface="Courier New" panose="02070309020205020404"/>
                        <a:cs typeface="Courier New" panose="02070309020205020404"/>
                      </a:endParaRPr>
                    </a:p>
                  </a:txBody>
                  <a:tcPr marL="0" marR="0" marT="4445" marB="0">
                    <a:solidFill>
                      <a:srgbClr val="330066"/>
                    </a:solidFill>
                  </a:tcPr>
                </a:tc>
                <a:tc hMerge="1">
                  <a:tcPr marL="0" marR="0" marT="0" marB="0"/>
                </a:tc>
              </a:tr>
            </a:tbl>
          </a:graphicData>
        </a:graphic>
      </p:graphicFrame>
      <p:sp>
        <p:nvSpPr>
          <p:cNvPr id="6" name="object 6"/>
          <p:cNvSpPr txBox="1"/>
          <p:nvPr/>
        </p:nvSpPr>
        <p:spPr>
          <a:xfrm>
            <a:off x="5092953" y="4504182"/>
            <a:ext cx="1001394" cy="5130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5"/>
              </a:spcBef>
            </a:pPr>
            <a:r>
              <a:rPr sz="16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head;  </a:t>
            </a:r>
            <a:r>
              <a:rPr sz="1600" spc="-10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n</a:t>
            </a:r>
            <a:r>
              <a:rPr sz="16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e</a:t>
            </a:r>
            <a:r>
              <a:rPr sz="1600" spc="-10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w</a:t>
            </a:r>
            <a:r>
              <a:rPr sz="16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N</a:t>
            </a:r>
            <a:r>
              <a:rPr sz="1600" spc="-10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o</a:t>
            </a:r>
            <a:r>
              <a:rPr sz="16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d</a:t>
            </a:r>
            <a:r>
              <a:rPr sz="1600" spc="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e</a:t>
            </a:r>
            <a:r>
              <a:rPr sz="16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;</a:t>
            </a:r>
            <a:endParaRPr sz="1600">
              <a:latin typeface="Courier New" panose="02070309020205020404"/>
              <a:cs typeface="Courier New" panose="02070309020205020404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434846" y="4260037"/>
            <a:ext cx="2890520" cy="10007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spc="-5" dirty="0">
                <a:solidFill>
                  <a:srgbClr val="FFFF00"/>
                </a:solidFill>
                <a:latin typeface="Courier New" panose="02070309020205020404"/>
                <a:cs typeface="Courier New" panose="02070309020205020404"/>
              </a:rPr>
              <a:t>if </a:t>
            </a:r>
            <a:r>
              <a:rPr sz="16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(index == 0)</a:t>
            </a:r>
            <a:r>
              <a:rPr sz="1600" spc="-1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{</a:t>
            </a:r>
            <a:endParaRPr sz="1600">
              <a:latin typeface="Courier New" panose="02070309020205020404"/>
              <a:cs typeface="Courier New" panose="02070309020205020404"/>
            </a:endParaRPr>
          </a:p>
          <a:p>
            <a:pPr marL="926465" marR="5080">
              <a:lnSpc>
                <a:spcPct val="100000"/>
              </a:lnSpc>
              <a:tabLst>
                <a:tab pos="2755900" algn="l"/>
              </a:tabLst>
            </a:pPr>
            <a:r>
              <a:rPr sz="16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newNod</a:t>
            </a:r>
            <a:r>
              <a:rPr sz="1600" spc="10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e</a:t>
            </a:r>
            <a:r>
              <a:rPr sz="16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-</a:t>
            </a:r>
            <a:r>
              <a:rPr sz="1600" spc="-10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&gt;</a:t>
            </a:r>
            <a:r>
              <a:rPr sz="16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n</a:t>
            </a:r>
            <a:r>
              <a:rPr sz="1600" spc="-10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e</a:t>
            </a:r>
            <a:r>
              <a:rPr sz="1600" spc="10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x</a:t>
            </a:r>
            <a:r>
              <a:rPr sz="16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t</a:t>
            </a:r>
            <a:r>
              <a:rPr sz="1600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	</a:t>
            </a:r>
            <a:r>
              <a:rPr sz="16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=  head</a:t>
            </a:r>
            <a:r>
              <a:rPr sz="1600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	</a:t>
            </a:r>
            <a:r>
              <a:rPr sz="16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=</a:t>
            </a:r>
            <a:endParaRPr sz="1600">
              <a:latin typeface="Courier New" panose="02070309020205020404"/>
              <a:cs typeface="Courier New" panose="02070309020205020404"/>
            </a:endParaRPr>
          </a:p>
          <a:p>
            <a:pPr marL="12700">
              <a:lnSpc>
                <a:spcPct val="100000"/>
              </a:lnSpc>
            </a:pPr>
            <a:r>
              <a:rPr sz="16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}</a:t>
            </a:r>
            <a:endParaRPr sz="1600">
              <a:latin typeface="Courier New" panose="02070309020205020404"/>
              <a:cs typeface="Courier New" panose="02070309020205020404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447546" y="5235702"/>
            <a:ext cx="744220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95"/>
              </a:spcBef>
            </a:pPr>
            <a:r>
              <a:rPr sz="1600" spc="-5" dirty="0">
                <a:solidFill>
                  <a:srgbClr val="FFFF00"/>
                </a:solidFill>
                <a:latin typeface="Courier New" panose="02070309020205020404"/>
                <a:cs typeface="Courier New" panose="02070309020205020404"/>
              </a:rPr>
              <a:t>else</a:t>
            </a:r>
            <a:r>
              <a:rPr sz="1600" spc="-80" dirty="0">
                <a:solidFill>
                  <a:srgbClr val="FFFF00"/>
                </a:solidFill>
                <a:latin typeface="Courier New" panose="02070309020205020404"/>
                <a:cs typeface="Courier New" panose="02070309020205020404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{</a:t>
            </a:r>
            <a:endParaRPr sz="1600">
              <a:latin typeface="Courier New" panose="02070309020205020404"/>
              <a:cs typeface="Courier New" panose="02070309020205020404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2361945" y="5479491"/>
            <a:ext cx="1964055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95"/>
              </a:spcBef>
              <a:tabLst>
                <a:tab pos="1828800" algn="l"/>
              </a:tabLst>
            </a:pPr>
            <a:r>
              <a:rPr sz="16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newNod</a:t>
            </a:r>
            <a:r>
              <a:rPr sz="1600" spc="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e</a:t>
            </a:r>
            <a:r>
              <a:rPr sz="16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-</a:t>
            </a:r>
            <a:r>
              <a:rPr sz="1600" spc="-10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&gt;ne</a:t>
            </a:r>
            <a:r>
              <a:rPr sz="1600" spc="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x</a:t>
            </a:r>
            <a:r>
              <a:rPr sz="16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t</a:t>
            </a:r>
            <a:r>
              <a:rPr sz="1600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	</a:t>
            </a:r>
            <a:r>
              <a:rPr sz="16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=</a:t>
            </a:r>
            <a:endParaRPr sz="1600">
              <a:latin typeface="Courier New" panose="02070309020205020404"/>
              <a:cs typeface="Courier New" panose="02070309020205020404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5105653" y="5479491"/>
            <a:ext cx="1844039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95"/>
              </a:spcBef>
            </a:pPr>
            <a:r>
              <a:rPr sz="16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currNode-&gt;next;</a:t>
            </a:r>
            <a:endParaRPr sz="1600">
              <a:latin typeface="Courier New" panose="02070309020205020404"/>
              <a:cs typeface="Courier New" panose="02070309020205020404"/>
            </a:endParaRPr>
          </a:p>
        </p:txBody>
      </p:sp>
      <p:grpSp>
        <p:nvGrpSpPr>
          <p:cNvPr id="11" name="object 11"/>
          <p:cNvGrpSpPr/>
          <p:nvPr/>
        </p:nvGrpSpPr>
        <p:grpSpPr>
          <a:xfrm>
            <a:off x="1143000" y="4838700"/>
            <a:ext cx="7982331" cy="1609725"/>
            <a:chOff x="1143000" y="4838700"/>
            <a:chExt cx="7982331" cy="1609725"/>
          </a:xfrm>
        </p:grpSpPr>
        <p:sp>
          <p:nvSpPr>
            <p:cNvPr id="12" name="object 12"/>
            <p:cNvSpPr/>
            <p:nvPr/>
          </p:nvSpPr>
          <p:spPr>
            <a:xfrm>
              <a:off x="1143000" y="5283200"/>
              <a:ext cx="5867400" cy="990600"/>
            </a:xfrm>
            <a:custGeom>
              <a:avLst/>
              <a:gdLst/>
              <a:ahLst/>
              <a:cxnLst/>
              <a:rect l="l" t="t" r="r" b="b"/>
              <a:pathLst>
                <a:path w="5867400" h="990600">
                  <a:moveTo>
                    <a:pt x="0" y="990600"/>
                  </a:moveTo>
                  <a:lnTo>
                    <a:pt x="5867400" y="990600"/>
                  </a:lnTo>
                  <a:lnTo>
                    <a:pt x="5867400" y="0"/>
                  </a:lnTo>
                  <a:lnTo>
                    <a:pt x="0" y="0"/>
                  </a:lnTo>
                  <a:lnTo>
                    <a:pt x="0" y="990600"/>
                  </a:lnTo>
                  <a:close/>
                </a:path>
              </a:pathLst>
            </a:custGeom>
            <a:ln w="31750">
              <a:solidFill>
                <a:srgbClr val="FFCC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3" name="object 13"/>
            <p:cNvSpPr/>
            <p:nvPr/>
          </p:nvSpPr>
          <p:spPr>
            <a:xfrm>
              <a:off x="5890514" y="4838700"/>
              <a:ext cx="215265" cy="562610"/>
            </a:xfrm>
            <a:custGeom>
              <a:avLst/>
              <a:gdLst/>
              <a:ahLst/>
              <a:cxnLst/>
              <a:rect l="l" t="t" r="r" b="b"/>
              <a:pathLst>
                <a:path w="215264" h="562610">
                  <a:moveTo>
                    <a:pt x="169873" y="54898"/>
                  </a:moveTo>
                  <a:lnTo>
                    <a:pt x="0" y="552069"/>
                  </a:lnTo>
                  <a:lnTo>
                    <a:pt x="30099" y="562356"/>
                  </a:lnTo>
                  <a:lnTo>
                    <a:pt x="199966" y="65205"/>
                  </a:lnTo>
                  <a:lnTo>
                    <a:pt x="169873" y="54898"/>
                  </a:lnTo>
                  <a:close/>
                </a:path>
                <a:path w="215264" h="562610">
                  <a:moveTo>
                    <a:pt x="210884" y="39877"/>
                  </a:moveTo>
                  <a:lnTo>
                    <a:pt x="175006" y="39877"/>
                  </a:lnTo>
                  <a:lnTo>
                    <a:pt x="205105" y="50164"/>
                  </a:lnTo>
                  <a:lnTo>
                    <a:pt x="199966" y="65205"/>
                  </a:lnTo>
                  <a:lnTo>
                    <a:pt x="215011" y="70357"/>
                  </a:lnTo>
                  <a:lnTo>
                    <a:pt x="210884" y="39877"/>
                  </a:lnTo>
                  <a:close/>
                </a:path>
                <a:path w="215264" h="562610">
                  <a:moveTo>
                    <a:pt x="175006" y="39877"/>
                  </a:moveTo>
                  <a:lnTo>
                    <a:pt x="169873" y="54898"/>
                  </a:lnTo>
                  <a:lnTo>
                    <a:pt x="199966" y="65205"/>
                  </a:lnTo>
                  <a:lnTo>
                    <a:pt x="205105" y="50164"/>
                  </a:lnTo>
                  <a:lnTo>
                    <a:pt x="175006" y="39877"/>
                  </a:lnTo>
                  <a:close/>
                </a:path>
                <a:path w="215264" h="562610">
                  <a:moveTo>
                    <a:pt x="205486" y="0"/>
                  </a:moveTo>
                  <a:lnTo>
                    <a:pt x="154939" y="49783"/>
                  </a:lnTo>
                  <a:lnTo>
                    <a:pt x="169873" y="54898"/>
                  </a:lnTo>
                  <a:lnTo>
                    <a:pt x="175006" y="39877"/>
                  </a:lnTo>
                  <a:lnTo>
                    <a:pt x="210884" y="39877"/>
                  </a:lnTo>
                  <a:lnTo>
                    <a:pt x="205486" y="0"/>
                  </a:lnTo>
                  <a:close/>
                </a:path>
              </a:pathLst>
            </a:custGeom>
            <a:solidFill>
              <a:srgbClr val="7D9CE8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4" name="object 14"/>
            <p:cNvSpPr/>
            <p:nvPr/>
          </p:nvSpPr>
          <p:spPr>
            <a:xfrm>
              <a:off x="8534400" y="5414962"/>
              <a:ext cx="384175" cy="384175"/>
            </a:xfrm>
            <a:custGeom>
              <a:avLst/>
              <a:gdLst/>
              <a:ahLst/>
              <a:cxnLst/>
              <a:rect l="l" t="t" r="r" b="b"/>
              <a:pathLst>
                <a:path w="384175" h="384175">
                  <a:moveTo>
                    <a:pt x="384175" y="0"/>
                  </a:moveTo>
                  <a:lnTo>
                    <a:pt x="0" y="0"/>
                  </a:lnTo>
                  <a:lnTo>
                    <a:pt x="0" y="384175"/>
                  </a:lnTo>
                  <a:lnTo>
                    <a:pt x="384175" y="384175"/>
                  </a:lnTo>
                  <a:lnTo>
                    <a:pt x="384175" y="0"/>
                  </a:lnTo>
                  <a:close/>
                </a:path>
              </a:pathLst>
            </a:custGeom>
            <a:solidFill>
              <a:srgbClr val="CCCC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5" name="object 15"/>
            <p:cNvSpPr/>
            <p:nvPr/>
          </p:nvSpPr>
          <p:spPr>
            <a:xfrm>
              <a:off x="8534400" y="5414962"/>
              <a:ext cx="384175" cy="384175"/>
            </a:xfrm>
            <a:custGeom>
              <a:avLst/>
              <a:gdLst/>
              <a:ahLst/>
              <a:cxnLst/>
              <a:rect l="l" t="t" r="r" b="b"/>
              <a:pathLst>
                <a:path w="384175" h="384175">
                  <a:moveTo>
                    <a:pt x="0" y="384175"/>
                  </a:moveTo>
                  <a:lnTo>
                    <a:pt x="384175" y="384175"/>
                  </a:lnTo>
                  <a:lnTo>
                    <a:pt x="384175" y="0"/>
                  </a:lnTo>
                  <a:lnTo>
                    <a:pt x="0" y="0"/>
                  </a:lnTo>
                  <a:lnTo>
                    <a:pt x="0" y="384175"/>
                  </a:lnTo>
                  <a:close/>
                </a:path>
              </a:pathLst>
            </a:custGeom>
            <a:ln w="285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6" name="object 16"/>
            <p:cNvSpPr/>
            <p:nvPr/>
          </p:nvSpPr>
          <p:spPr>
            <a:xfrm>
              <a:off x="8153400" y="5416550"/>
              <a:ext cx="381000" cy="381000"/>
            </a:xfrm>
            <a:custGeom>
              <a:avLst/>
              <a:gdLst/>
              <a:ahLst/>
              <a:cxnLst/>
              <a:rect l="l" t="t" r="r" b="b"/>
              <a:pathLst>
                <a:path w="381000" h="381000">
                  <a:moveTo>
                    <a:pt x="381000" y="0"/>
                  </a:moveTo>
                  <a:lnTo>
                    <a:pt x="0" y="0"/>
                  </a:lnTo>
                  <a:lnTo>
                    <a:pt x="0" y="381000"/>
                  </a:lnTo>
                  <a:lnTo>
                    <a:pt x="381000" y="381000"/>
                  </a:lnTo>
                  <a:lnTo>
                    <a:pt x="381000" y="0"/>
                  </a:lnTo>
                  <a:close/>
                </a:path>
              </a:pathLst>
            </a:custGeom>
            <a:solidFill>
              <a:srgbClr val="D7D7EB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7" name="object 17"/>
            <p:cNvSpPr/>
            <p:nvPr/>
          </p:nvSpPr>
          <p:spPr>
            <a:xfrm>
              <a:off x="8153400" y="5416550"/>
              <a:ext cx="381000" cy="381000"/>
            </a:xfrm>
            <a:custGeom>
              <a:avLst/>
              <a:gdLst/>
              <a:ahLst/>
              <a:cxnLst/>
              <a:rect l="l" t="t" r="r" b="b"/>
              <a:pathLst>
                <a:path w="381000" h="381000">
                  <a:moveTo>
                    <a:pt x="0" y="381000"/>
                  </a:moveTo>
                  <a:lnTo>
                    <a:pt x="381000" y="381000"/>
                  </a:lnTo>
                  <a:lnTo>
                    <a:pt x="381000" y="0"/>
                  </a:lnTo>
                  <a:lnTo>
                    <a:pt x="0" y="0"/>
                  </a:lnTo>
                  <a:lnTo>
                    <a:pt x="0" y="381000"/>
                  </a:lnTo>
                  <a:close/>
                </a:path>
              </a:pathLst>
            </a:custGeom>
            <a:ln w="285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8" name="object 18"/>
            <p:cNvSpPr/>
            <p:nvPr/>
          </p:nvSpPr>
          <p:spPr>
            <a:xfrm>
              <a:off x="8086725" y="6061075"/>
              <a:ext cx="384175" cy="384175"/>
            </a:xfrm>
            <a:custGeom>
              <a:avLst/>
              <a:gdLst/>
              <a:ahLst/>
              <a:cxnLst/>
              <a:rect l="l" t="t" r="r" b="b"/>
              <a:pathLst>
                <a:path w="384175" h="384175">
                  <a:moveTo>
                    <a:pt x="384175" y="0"/>
                  </a:moveTo>
                  <a:lnTo>
                    <a:pt x="0" y="0"/>
                  </a:lnTo>
                  <a:lnTo>
                    <a:pt x="0" y="384175"/>
                  </a:lnTo>
                  <a:lnTo>
                    <a:pt x="384175" y="384175"/>
                  </a:lnTo>
                  <a:lnTo>
                    <a:pt x="384175" y="0"/>
                  </a:lnTo>
                  <a:close/>
                </a:path>
              </a:pathLst>
            </a:custGeom>
            <a:solidFill>
              <a:srgbClr val="CCCC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9" name="object 19"/>
            <p:cNvSpPr/>
            <p:nvPr/>
          </p:nvSpPr>
          <p:spPr>
            <a:xfrm>
              <a:off x="8086725" y="6061075"/>
              <a:ext cx="384175" cy="384175"/>
            </a:xfrm>
            <a:custGeom>
              <a:avLst/>
              <a:gdLst/>
              <a:ahLst/>
              <a:cxnLst/>
              <a:rect l="l" t="t" r="r" b="b"/>
              <a:pathLst>
                <a:path w="384175" h="384175">
                  <a:moveTo>
                    <a:pt x="0" y="384175"/>
                  </a:moveTo>
                  <a:lnTo>
                    <a:pt x="384175" y="384175"/>
                  </a:lnTo>
                  <a:lnTo>
                    <a:pt x="384175" y="0"/>
                  </a:lnTo>
                  <a:lnTo>
                    <a:pt x="0" y="0"/>
                  </a:lnTo>
                  <a:lnTo>
                    <a:pt x="0" y="384175"/>
                  </a:lnTo>
                  <a:close/>
                </a:path>
              </a:pathLst>
            </a:custGeom>
            <a:ln w="285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0" name="object 20"/>
            <p:cNvSpPr/>
            <p:nvPr/>
          </p:nvSpPr>
          <p:spPr>
            <a:xfrm>
              <a:off x="7705725" y="6067425"/>
              <a:ext cx="381000" cy="381000"/>
            </a:xfrm>
            <a:custGeom>
              <a:avLst/>
              <a:gdLst/>
              <a:ahLst/>
              <a:cxnLst/>
              <a:rect l="l" t="t" r="r" b="b"/>
              <a:pathLst>
                <a:path w="381000" h="381000">
                  <a:moveTo>
                    <a:pt x="381000" y="0"/>
                  </a:moveTo>
                  <a:lnTo>
                    <a:pt x="0" y="0"/>
                  </a:lnTo>
                  <a:lnTo>
                    <a:pt x="0" y="381000"/>
                  </a:lnTo>
                  <a:lnTo>
                    <a:pt x="381000" y="381000"/>
                  </a:lnTo>
                  <a:lnTo>
                    <a:pt x="381000" y="0"/>
                  </a:lnTo>
                  <a:close/>
                </a:path>
              </a:pathLst>
            </a:custGeom>
            <a:solidFill>
              <a:srgbClr val="D7D7EB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1" name="object 21"/>
            <p:cNvSpPr/>
            <p:nvPr/>
          </p:nvSpPr>
          <p:spPr>
            <a:xfrm>
              <a:off x="7705725" y="6067425"/>
              <a:ext cx="381000" cy="381000"/>
            </a:xfrm>
            <a:custGeom>
              <a:avLst/>
              <a:gdLst/>
              <a:ahLst/>
              <a:cxnLst/>
              <a:rect l="l" t="t" r="r" b="b"/>
              <a:pathLst>
                <a:path w="381000" h="381000">
                  <a:moveTo>
                    <a:pt x="0" y="381000"/>
                  </a:moveTo>
                  <a:lnTo>
                    <a:pt x="381000" y="381000"/>
                  </a:lnTo>
                  <a:lnTo>
                    <a:pt x="381000" y="0"/>
                  </a:lnTo>
                  <a:lnTo>
                    <a:pt x="0" y="0"/>
                  </a:lnTo>
                  <a:lnTo>
                    <a:pt x="0" y="381000"/>
                  </a:lnTo>
                  <a:close/>
                </a:path>
              </a:pathLst>
            </a:custGeom>
            <a:ln w="285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2" name="object 22"/>
            <p:cNvSpPr/>
            <p:nvPr/>
          </p:nvSpPr>
          <p:spPr>
            <a:xfrm>
              <a:off x="8710676" y="5550534"/>
              <a:ext cx="414655" cy="93345"/>
            </a:xfrm>
            <a:custGeom>
              <a:avLst/>
              <a:gdLst/>
              <a:ahLst/>
              <a:cxnLst/>
              <a:rect l="l" t="t" r="r" b="b"/>
              <a:pathLst>
                <a:path w="414654" h="93345">
                  <a:moveTo>
                    <a:pt x="41655" y="7365"/>
                  </a:moveTo>
                  <a:lnTo>
                    <a:pt x="25092" y="11105"/>
                  </a:lnTo>
                  <a:lnTo>
                    <a:pt x="11731" y="20616"/>
                  </a:lnTo>
                  <a:lnTo>
                    <a:pt x="2919" y="34478"/>
                  </a:lnTo>
                  <a:lnTo>
                    <a:pt x="0" y="51269"/>
                  </a:lnTo>
                  <a:lnTo>
                    <a:pt x="3740" y="67859"/>
                  </a:lnTo>
                  <a:lnTo>
                    <a:pt x="13255" y="81243"/>
                  </a:lnTo>
                  <a:lnTo>
                    <a:pt x="27128" y="90076"/>
                  </a:lnTo>
                  <a:lnTo>
                    <a:pt x="43942" y="93014"/>
                  </a:lnTo>
                  <a:lnTo>
                    <a:pt x="60505" y="89218"/>
                  </a:lnTo>
                  <a:lnTo>
                    <a:pt x="73866" y="79686"/>
                  </a:lnTo>
                  <a:lnTo>
                    <a:pt x="82678" y="65829"/>
                  </a:lnTo>
                  <a:lnTo>
                    <a:pt x="82918" y="64452"/>
                  </a:lnTo>
                  <a:lnTo>
                    <a:pt x="43179" y="64452"/>
                  </a:lnTo>
                  <a:lnTo>
                    <a:pt x="42418" y="35940"/>
                  </a:lnTo>
                  <a:lnTo>
                    <a:pt x="82406" y="34908"/>
                  </a:lnTo>
                  <a:lnTo>
                    <a:pt x="81857" y="32474"/>
                  </a:lnTo>
                  <a:lnTo>
                    <a:pt x="72342" y="19102"/>
                  </a:lnTo>
                  <a:lnTo>
                    <a:pt x="58469" y="10285"/>
                  </a:lnTo>
                  <a:lnTo>
                    <a:pt x="41655" y="7365"/>
                  </a:lnTo>
                  <a:close/>
                </a:path>
                <a:path w="414654" h="93345">
                  <a:moveTo>
                    <a:pt x="387709" y="28193"/>
                  </a:moveTo>
                  <a:lnTo>
                    <a:pt x="342519" y="28193"/>
                  </a:lnTo>
                  <a:lnTo>
                    <a:pt x="343280" y="56756"/>
                  </a:lnTo>
                  <a:lnTo>
                    <a:pt x="328972" y="57123"/>
                  </a:lnTo>
                  <a:lnTo>
                    <a:pt x="329692" y="85686"/>
                  </a:lnTo>
                  <a:lnTo>
                    <a:pt x="414274" y="40639"/>
                  </a:lnTo>
                  <a:lnTo>
                    <a:pt x="387709" y="28193"/>
                  </a:lnTo>
                  <a:close/>
                </a:path>
                <a:path w="414654" h="93345">
                  <a:moveTo>
                    <a:pt x="82406" y="34908"/>
                  </a:moveTo>
                  <a:lnTo>
                    <a:pt x="42418" y="35940"/>
                  </a:lnTo>
                  <a:lnTo>
                    <a:pt x="43179" y="64452"/>
                  </a:lnTo>
                  <a:lnTo>
                    <a:pt x="83096" y="63428"/>
                  </a:lnTo>
                  <a:lnTo>
                    <a:pt x="85598" y="49060"/>
                  </a:lnTo>
                  <a:lnTo>
                    <a:pt x="82406" y="34908"/>
                  </a:lnTo>
                  <a:close/>
                </a:path>
                <a:path w="414654" h="93345">
                  <a:moveTo>
                    <a:pt x="83096" y="63428"/>
                  </a:moveTo>
                  <a:lnTo>
                    <a:pt x="43179" y="64452"/>
                  </a:lnTo>
                  <a:lnTo>
                    <a:pt x="82918" y="64452"/>
                  </a:lnTo>
                  <a:lnTo>
                    <a:pt x="83096" y="63428"/>
                  </a:lnTo>
                  <a:close/>
                </a:path>
                <a:path w="414654" h="93345">
                  <a:moveTo>
                    <a:pt x="328252" y="28562"/>
                  </a:moveTo>
                  <a:lnTo>
                    <a:pt x="82406" y="34908"/>
                  </a:lnTo>
                  <a:lnTo>
                    <a:pt x="85598" y="49060"/>
                  </a:lnTo>
                  <a:lnTo>
                    <a:pt x="83096" y="63428"/>
                  </a:lnTo>
                  <a:lnTo>
                    <a:pt x="328972" y="57123"/>
                  </a:lnTo>
                  <a:lnTo>
                    <a:pt x="328252" y="28562"/>
                  </a:lnTo>
                  <a:close/>
                </a:path>
                <a:path w="414654" h="93345">
                  <a:moveTo>
                    <a:pt x="342519" y="28193"/>
                  </a:moveTo>
                  <a:lnTo>
                    <a:pt x="328252" y="28562"/>
                  </a:lnTo>
                  <a:lnTo>
                    <a:pt x="328972" y="57123"/>
                  </a:lnTo>
                  <a:lnTo>
                    <a:pt x="343280" y="56756"/>
                  </a:lnTo>
                  <a:lnTo>
                    <a:pt x="342519" y="28193"/>
                  </a:lnTo>
                  <a:close/>
                </a:path>
                <a:path w="414654" h="93345">
                  <a:moveTo>
                    <a:pt x="327532" y="0"/>
                  </a:moveTo>
                  <a:lnTo>
                    <a:pt x="328252" y="28562"/>
                  </a:lnTo>
                  <a:lnTo>
                    <a:pt x="342519" y="28193"/>
                  </a:lnTo>
                  <a:lnTo>
                    <a:pt x="387709" y="28193"/>
                  </a:lnTo>
                  <a:lnTo>
                    <a:pt x="327532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3" name="object 23"/>
            <p:cNvSpPr/>
            <p:nvPr/>
          </p:nvSpPr>
          <p:spPr>
            <a:xfrm>
              <a:off x="7518400" y="5414962"/>
              <a:ext cx="384175" cy="384175"/>
            </a:xfrm>
            <a:custGeom>
              <a:avLst/>
              <a:gdLst/>
              <a:ahLst/>
              <a:cxnLst/>
              <a:rect l="l" t="t" r="r" b="b"/>
              <a:pathLst>
                <a:path w="384175" h="384175">
                  <a:moveTo>
                    <a:pt x="384175" y="0"/>
                  </a:moveTo>
                  <a:lnTo>
                    <a:pt x="0" y="0"/>
                  </a:lnTo>
                  <a:lnTo>
                    <a:pt x="0" y="384175"/>
                  </a:lnTo>
                  <a:lnTo>
                    <a:pt x="384175" y="384175"/>
                  </a:lnTo>
                  <a:lnTo>
                    <a:pt x="384175" y="0"/>
                  </a:lnTo>
                  <a:close/>
                </a:path>
              </a:pathLst>
            </a:custGeom>
            <a:solidFill>
              <a:srgbClr val="CCCC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4" name="object 24"/>
            <p:cNvSpPr/>
            <p:nvPr/>
          </p:nvSpPr>
          <p:spPr>
            <a:xfrm>
              <a:off x="7518400" y="5414962"/>
              <a:ext cx="384175" cy="384175"/>
            </a:xfrm>
            <a:custGeom>
              <a:avLst/>
              <a:gdLst/>
              <a:ahLst/>
              <a:cxnLst/>
              <a:rect l="l" t="t" r="r" b="b"/>
              <a:pathLst>
                <a:path w="384175" h="384175">
                  <a:moveTo>
                    <a:pt x="0" y="384175"/>
                  </a:moveTo>
                  <a:lnTo>
                    <a:pt x="384175" y="384175"/>
                  </a:lnTo>
                  <a:lnTo>
                    <a:pt x="384175" y="0"/>
                  </a:lnTo>
                  <a:lnTo>
                    <a:pt x="0" y="0"/>
                  </a:lnTo>
                  <a:lnTo>
                    <a:pt x="0" y="384175"/>
                  </a:lnTo>
                  <a:close/>
                </a:path>
              </a:pathLst>
            </a:custGeom>
            <a:ln w="285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5" name="object 25"/>
            <p:cNvSpPr/>
            <p:nvPr/>
          </p:nvSpPr>
          <p:spPr>
            <a:xfrm>
              <a:off x="7137400" y="5416550"/>
              <a:ext cx="381000" cy="381000"/>
            </a:xfrm>
            <a:custGeom>
              <a:avLst/>
              <a:gdLst/>
              <a:ahLst/>
              <a:cxnLst/>
              <a:rect l="l" t="t" r="r" b="b"/>
              <a:pathLst>
                <a:path w="381000" h="381000">
                  <a:moveTo>
                    <a:pt x="381000" y="0"/>
                  </a:moveTo>
                  <a:lnTo>
                    <a:pt x="0" y="0"/>
                  </a:lnTo>
                  <a:lnTo>
                    <a:pt x="0" y="381000"/>
                  </a:lnTo>
                  <a:lnTo>
                    <a:pt x="381000" y="381000"/>
                  </a:lnTo>
                  <a:lnTo>
                    <a:pt x="381000" y="0"/>
                  </a:lnTo>
                  <a:close/>
                </a:path>
              </a:pathLst>
            </a:custGeom>
            <a:solidFill>
              <a:srgbClr val="D7D7EB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6" name="object 26"/>
            <p:cNvSpPr/>
            <p:nvPr/>
          </p:nvSpPr>
          <p:spPr>
            <a:xfrm>
              <a:off x="7137400" y="5416550"/>
              <a:ext cx="381000" cy="381000"/>
            </a:xfrm>
            <a:custGeom>
              <a:avLst/>
              <a:gdLst/>
              <a:ahLst/>
              <a:cxnLst/>
              <a:rect l="l" t="t" r="r" b="b"/>
              <a:pathLst>
                <a:path w="381000" h="381000">
                  <a:moveTo>
                    <a:pt x="0" y="381000"/>
                  </a:moveTo>
                  <a:lnTo>
                    <a:pt x="381000" y="381000"/>
                  </a:lnTo>
                  <a:lnTo>
                    <a:pt x="381000" y="0"/>
                  </a:lnTo>
                  <a:lnTo>
                    <a:pt x="0" y="0"/>
                  </a:lnTo>
                  <a:lnTo>
                    <a:pt x="0" y="381000"/>
                  </a:lnTo>
                  <a:close/>
                </a:path>
              </a:pathLst>
            </a:custGeom>
            <a:ln w="285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7" name="object 27"/>
            <p:cNvSpPr/>
            <p:nvPr/>
          </p:nvSpPr>
          <p:spPr>
            <a:xfrm>
              <a:off x="7694676" y="5550534"/>
              <a:ext cx="414655" cy="93345"/>
            </a:xfrm>
            <a:custGeom>
              <a:avLst/>
              <a:gdLst/>
              <a:ahLst/>
              <a:cxnLst/>
              <a:rect l="l" t="t" r="r" b="b"/>
              <a:pathLst>
                <a:path w="414654" h="93345">
                  <a:moveTo>
                    <a:pt x="41655" y="7365"/>
                  </a:moveTo>
                  <a:lnTo>
                    <a:pt x="25092" y="11105"/>
                  </a:lnTo>
                  <a:lnTo>
                    <a:pt x="11731" y="20616"/>
                  </a:lnTo>
                  <a:lnTo>
                    <a:pt x="2919" y="34478"/>
                  </a:lnTo>
                  <a:lnTo>
                    <a:pt x="0" y="51269"/>
                  </a:lnTo>
                  <a:lnTo>
                    <a:pt x="3740" y="67859"/>
                  </a:lnTo>
                  <a:lnTo>
                    <a:pt x="13255" y="81243"/>
                  </a:lnTo>
                  <a:lnTo>
                    <a:pt x="27128" y="90076"/>
                  </a:lnTo>
                  <a:lnTo>
                    <a:pt x="43942" y="93014"/>
                  </a:lnTo>
                  <a:lnTo>
                    <a:pt x="60505" y="89218"/>
                  </a:lnTo>
                  <a:lnTo>
                    <a:pt x="73866" y="79686"/>
                  </a:lnTo>
                  <a:lnTo>
                    <a:pt x="82678" y="65829"/>
                  </a:lnTo>
                  <a:lnTo>
                    <a:pt x="82883" y="64655"/>
                  </a:lnTo>
                  <a:lnTo>
                    <a:pt x="35305" y="64655"/>
                  </a:lnTo>
                  <a:lnTo>
                    <a:pt x="28701" y="58419"/>
                  </a:lnTo>
                  <a:lnTo>
                    <a:pt x="28575" y="50533"/>
                  </a:lnTo>
                  <a:lnTo>
                    <a:pt x="28321" y="42646"/>
                  </a:lnTo>
                  <a:lnTo>
                    <a:pt x="34544" y="36067"/>
                  </a:lnTo>
                  <a:lnTo>
                    <a:pt x="42418" y="35940"/>
                  </a:lnTo>
                  <a:lnTo>
                    <a:pt x="50292" y="35686"/>
                  </a:lnTo>
                  <a:lnTo>
                    <a:pt x="82581" y="35686"/>
                  </a:lnTo>
                  <a:lnTo>
                    <a:pt x="81857" y="32474"/>
                  </a:lnTo>
                  <a:lnTo>
                    <a:pt x="72342" y="19102"/>
                  </a:lnTo>
                  <a:lnTo>
                    <a:pt x="58469" y="10285"/>
                  </a:lnTo>
                  <a:lnTo>
                    <a:pt x="41655" y="7365"/>
                  </a:lnTo>
                  <a:close/>
                </a:path>
                <a:path w="414654" h="93345">
                  <a:moveTo>
                    <a:pt x="50292" y="35686"/>
                  </a:moveTo>
                  <a:lnTo>
                    <a:pt x="42418" y="35940"/>
                  </a:lnTo>
                  <a:lnTo>
                    <a:pt x="34544" y="36067"/>
                  </a:lnTo>
                  <a:lnTo>
                    <a:pt x="28321" y="42646"/>
                  </a:lnTo>
                  <a:lnTo>
                    <a:pt x="28575" y="50533"/>
                  </a:lnTo>
                  <a:lnTo>
                    <a:pt x="28701" y="58419"/>
                  </a:lnTo>
                  <a:lnTo>
                    <a:pt x="35305" y="64655"/>
                  </a:lnTo>
                  <a:lnTo>
                    <a:pt x="51053" y="64249"/>
                  </a:lnTo>
                  <a:lnTo>
                    <a:pt x="57276" y="57683"/>
                  </a:lnTo>
                  <a:lnTo>
                    <a:pt x="57150" y="49796"/>
                  </a:lnTo>
                  <a:lnTo>
                    <a:pt x="56896" y="41909"/>
                  </a:lnTo>
                  <a:lnTo>
                    <a:pt x="50292" y="35686"/>
                  </a:lnTo>
                  <a:close/>
                </a:path>
                <a:path w="414654" h="93345">
                  <a:moveTo>
                    <a:pt x="82581" y="35686"/>
                  </a:moveTo>
                  <a:lnTo>
                    <a:pt x="50292" y="35686"/>
                  </a:lnTo>
                  <a:lnTo>
                    <a:pt x="56896" y="41909"/>
                  </a:lnTo>
                  <a:lnTo>
                    <a:pt x="57150" y="49796"/>
                  </a:lnTo>
                  <a:lnTo>
                    <a:pt x="57276" y="57683"/>
                  </a:lnTo>
                  <a:lnTo>
                    <a:pt x="51053" y="64249"/>
                  </a:lnTo>
                  <a:lnTo>
                    <a:pt x="35305" y="64655"/>
                  </a:lnTo>
                  <a:lnTo>
                    <a:pt x="82883" y="64655"/>
                  </a:lnTo>
                  <a:lnTo>
                    <a:pt x="85598" y="49060"/>
                  </a:lnTo>
                  <a:lnTo>
                    <a:pt x="82581" y="35686"/>
                  </a:lnTo>
                  <a:close/>
                </a:path>
                <a:path w="414654" h="93345">
                  <a:moveTo>
                    <a:pt x="107569" y="34162"/>
                  </a:moveTo>
                  <a:lnTo>
                    <a:pt x="91694" y="34670"/>
                  </a:lnTo>
                  <a:lnTo>
                    <a:pt x="85471" y="41173"/>
                  </a:lnTo>
                  <a:lnTo>
                    <a:pt x="85725" y="49060"/>
                  </a:lnTo>
                  <a:lnTo>
                    <a:pt x="85851" y="56959"/>
                  </a:lnTo>
                  <a:lnTo>
                    <a:pt x="92455" y="63182"/>
                  </a:lnTo>
                  <a:lnTo>
                    <a:pt x="108203" y="62776"/>
                  </a:lnTo>
                  <a:lnTo>
                    <a:pt x="114426" y="56222"/>
                  </a:lnTo>
                  <a:lnTo>
                    <a:pt x="114300" y="48336"/>
                  </a:lnTo>
                  <a:lnTo>
                    <a:pt x="114046" y="40449"/>
                  </a:lnTo>
                  <a:lnTo>
                    <a:pt x="107569" y="34162"/>
                  </a:lnTo>
                  <a:close/>
                </a:path>
                <a:path w="414654" h="93345">
                  <a:moveTo>
                    <a:pt x="164719" y="32765"/>
                  </a:moveTo>
                  <a:lnTo>
                    <a:pt x="156718" y="32892"/>
                  </a:lnTo>
                  <a:lnTo>
                    <a:pt x="148844" y="33146"/>
                  </a:lnTo>
                  <a:lnTo>
                    <a:pt x="142621" y="39712"/>
                  </a:lnTo>
                  <a:lnTo>
                    <a:pt x="142875" y="47599"/>
                  </a:lnTo>
                  <a:lnTo>
                    <a:pt x="143001" y="55486"/>
                  </a:lnTo>
                  <a:lnTo>
                    <a:pt x="149605" y="61721"/>
                  </a:lnTo>
                  <a:lnTo>
                    <a:pt x="165353" y="61315"/>
                  </a:lnTo>
                  <a:lnTo>
                    <a:pt x="171576" y="54749"/>
                  </a:lnTo>
                  <a:lnTo>
                    <a:pt x="171450" y="46862"/>
                  </a:lnTo>
                  <a:lnTo>
                    <a:pt x="171196" y="38976"/>
                  </a:lnTo>
                  <a:lnTo>
                    <a:pt x="164719" y="32765"/>
                  </a:lnTo>
                  <a:close/>
                </a:path>
                <a:path w="414654" h="93345">
                  <a:moveTo>
                    <a:pt x="221869" y="31241"/>
                  </a:moveTo>
                  <a:lnTo>
                    <a:pt x="205994" y="31749"/>
                  </a:lnTo>
                  <a:lnTo>
                    <a:pt x="199771" y="38252"/>
                  </a:lnTo>
                  <a:lnTo>
                    <a:pt x="200025" y="46139"/>
                  </a:lnTo>
                  <a:lnTo>
                    <a:pt x="200151" y="54025"/>
                  </a:lnTo>
                  <a:lnTo>
                    <a:pt x="206755" y="60248"/>
                  </a:lnTo>
                  <a:lnTo>
                    <a:pt x="222503" y="59842"/>
                  </a:lnTo>
                  <a:lnTo>
                    <a:pt x="228726" y="53289"/>
                  </a:lnTo>
                  <a:lnTo>
                    <a:pt x="228600" y="45402"/>
                  </a:lnTo>
                  <a:lnTo>
                    <a:pt x="228346" y="37515"/>
                  </a:lnTo>
                  <a:lnTo>
                    <a:pt x="221869" y="31241"/>
                  </a:lnTo>
                  <a:close/>
                </a:path>
                <a:path w="414654" h="93345">
                  <a:moveTo>
                    <a:pt x="279019" y="29844"/>
                  </a:moveTo>
                  <a:lnTo>
                    <a:pt x="271145" y="29971"/>
                  </a:lnTo>
                  <a:lnTo>
                    <a:pt x="263144" y="30225"/>
                  </a:lnTo>
                  <a:lnTo>
                    <a:pt x="256921" y="36829"/>
                  </a:lnTo>
                  <a:lnTo>
                    <a:pt x="257175" y="44665"/>
                  </a:lnTo>
                  <a:lnTo>
                    <a:pt x="257301" y="52552"/>
                  </a:lnTo>
                  <a:lnTo>
                    <a:pt x="263905" y="58788"/>
                  </a:lnTo>
                  <a:lnTo>
                    <a:pt x="279780" y="58381"/>
                  </a:lnTo>
                  <a:lnTo>
                    <a:pt x="286003" y="51828"/>
                  </a:lnTo>
                  <a:lnTo>
                    <a:pt x="285496" y="36067"/>
                  </a:lnTo>
                  <a:lnTo>
                    <a:pt x="279019" y="29844"/>
                  </a:lnTo>
                  <a:close/>
                </a:path>
                <a:path w="414654" h="93345">
                  <a:moveTo>
                    <a:pt x="387980" y="28320"/>
                  </a:moveTo>
                  <a:lnTo>
                    <a:pt x="336169" y="28320"/>
                  </a:lnTo>
                  <a:lnTo>
                    <a:pt x="342646" y="34543"/>
                  </a:lnTo>
                  <a:lnTo>
                    <a:pt x="343153" y="50355"/>
                  </a:lnTo>
                  <a:lnTo>
                    <a:pt x="336930" y="56921"/>
                  </a:lnTo>
                  <a:lnTo>
                    <a:pt x="328972" y="57123"/>
                  </a:lnTo>
                  <a:lnTo>
                    <a:pt x="329692" y="85686"/>
                  </a:lnTo>
                  <a:lnTo>
                    <a:pt x="414274" y="40639"/>
                  </a:lnTo>
                  <a:lnTo>
                    <a:pt x="387980" y="28320"/>
                  </a:lnTo>
                  <a:close/>
                </a:path>
                <a:path w="414654" h="93345">
                  <a:moveTo>
                    <a:pt x="328253" y="28575"/>
                  </a:moveTo>
                  <a:lnTo>
                    <a:pt x="320294" y="28701"/>
                  </a:lnTo>
                  <a:lnTo>
                    <a:pt x="314071" y="35305"/>
                  </a:lnTo>
                  <a:lnTo>
                    <a:pt x="314325" y="43205"/>
                  </a:lnTo>
                  <a:lnTo>
                    <a:pt x="314451" y="51092"/>
                  </a:lnTo>
                  <a:lnTo>
                    <a:pt x="321055" y="57327"/>
                  </a:lnTo>
                  <a:lnTo>
                    <a:pt x="328929" y="57124"/>
                  </a:lnTo>
                  <a:lnTo>
                    <a:pt x="328967" y="56921"/>
                  </a:lnTo>
                  <a:lnTo>
                    <a:pt x="328253" y="28575"/>
                  </a:lnTo>
                  <a:close/>
                </a:path>
                <a:path w="414654" h="93345">
                  <a:moveTo>
                    <a:pt x="336169" y="28320"/>
                  </a:moveTo>
                  <a:lnTo>
                    <a:pt x="328295" y="28574"/>
                  </a:lnTo>
                  <a:lnTo>
                    <a:pt x="328256" y="28701"/>
                  </a:lnTo>
                  <a:lnTo>
                    <a:pt x="328972" y="57123"/>
                  </a:lnTo>
                  <a:lnTo>
                    <a:pt x="336930" y="56921"/>
                  </a:lnTo>
                  <a:lnTo>
                    <a:pt x="343153" y="50355"/>
                  </a:lnTo>
                  <a:lnTo>
                    <a:pt x="342646" y="34543"/>
                  </a:lnTo>
                  <a:lnTo>
                    <a:pt x="336169" y="28320"/>
                  </a:lnTo>
                  <a:close/>
                </a:path>
                <a:path w="414654" h="93345">
                  <a:moveTo>
                    <a:pt x="327532" y="0"/>
                  </a:moveTo>
                  <a:lnTo>
                    <a:pt x="328253" y="28575"/>
                  </a:lnTo>
                  <a:lnTo>
                    <a:pt x="336169" y="28320"/>
                  </a:lnTo>
                  <a:lnTo>
                    <a:pt x="387980" y="28320"/>
                  </a:lnTo>
                  <a:lnTo>
                    <a:pt x="327532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8" name="object 28"/>
            <p:cNvSpPr/>
            <p:nvPr/>
          </p:nvSpPr>
          <p:spPr>
            <a:xfrm>
              <a:off x="7729473" y="5672137"/>
              <a:ext cx="85725" cy="367030"/>
            </a:xfrm>
            <a:custGeom>
              <a:avLst/>
              <a:gdLst/>
              <a:ahLst/>
              <a:cxnLst/>
              <a:rect l="l" t="t" r="r" b="b"/>
              <a:pathLst>
                <a:path w="85725" h="367029">
                  <a:moveTo>
                    <a:pt x="28575" y="280987"/>
                  </a:moveTo>
                  <a:lnTo>
                    <a:pt x="0" y="280987"/>
                  </a:lnTo>
                  <a:lnTo>
                    <a:pt x="42925" y="366712"/>
                  </a:lnTo>
                  <a:lnTo>
                    <a:pt x="78591" y="295275"/>
                  </a:lnTo>
                  <a:lnTo>
                    <a:pt x="28575" y="295275"/>
                  </a:lnTo>
                  <a:lnTo>
                    <a:pt x="28575" y="280987"/>
                  </a:lnTo>
                  <a:close/>
                </a:path>
                <a:path w="85725" h="367029">
                  <a:moveTo>
                    <a:pt x="28575" y="82825"/>
                  </a:moveTo>
                  <a:lnTo>
                    <a:pt x="28575" y="295275"/>
                  </a:lnTo>
                  <a:lnTo>
                    <a:pt x="57150" y="295275"/>
                  </a:lnTo>
                  <a:lnTo>
                    <a:pt x="57150" y="85725"/>
                  </a:lnTo>
                  <a:lnTo>
                    <a:pt x="42925" y="85725"/>
                  </a:lnTo>
                  <a:lnTo>
                    <a:pt x="28575" y="82825"/>
                  </a:lnTo>
                  <a:close/>
                </a:path>
                <a:path w="85725" h="367029">
                  <a:moveTo>
                    <a:pt x="85725" y="280987"/>
                  </a:moveTo>
                  <a:lnTo>
                    <a:pt x="57150" y="280987"/>
                  </a:lnTo>
                  <a:lnTo>
                    <a:pt x="57150" y="295275"/>
                  </a:lnTo>
                  <a:lnTo>
                    <a:pt x="78591" y="295275"/>
                  </a:lnTo>
                  <a:lnTo>
                    <a:pt x="85725" y="280987"/>
                  </a:lnTo>
                  <a:close/>
                </a:path>
                <a:path w="85725" h="367029">
                  <a:moveTo>
                    <a:pt x="57150" y="42862"/>
                  </a:moveTo>
                  <a:lnTo>
                    <a:pt x="28575" y="42862"/>
                  </a:lnTo>
                  <a:lnTo>
                    <a:pt x="28685" y="82847"/>
                  </a:lnTo>
                  <a:lnTo>
                    <a:pt x="42925" y="85725"/>
                  </a:lnTo>
                  <a:lnTo>
                    <a:pt x="57149" y="82847"/>
                  </a:lnTo>
                  <a:lnTo>
                    <a:pt x="57150" y="42862"/>
                  </a:lnTo>
                  <a:close/>
                </a:path>
                <a:path w="85725" h="367029">
                  <a:moveTo>
                    <a:pt x="57150" y="82847"/>
                  </a:moveTo>
                  <a:lnTo>
                    <a:pt x="42925" y="85725"/>
                  </a:lnTo>
                  <a:lnTo>
                    <a:pt x="57150" y="85725"/>
                  </a:lnTo>
                  <a:lnTo>
                    <a:pt x="57150" y="82847"/>
                  </a:lnTo>
                  <a:close/>
                </a:path>
                <a:path w="85725" h="367029">
                  <a:moveTo>
                    <a:pt x="85725" y="42862"/>
                  </a:moveTo>
                  <a:lnTo>
                    <a:pt x="57150" y="42862"/>
                  </a:lnTo>
                  <a:lnTo>
                    <a:pt x="57150" y="82847"/>
                  </a:lnTo>
                  <a:lnTo>
                    <a:pt x="59578" y="82356"/>
                  </a:lnTo>
                  <a:lnTo>
                    <a:pt x="73183" y="73171"/>
                  </a:lnTo>
                  <a:lnTo>
                    <a:pt x="82359" y="59546"/>
                  </a:lnTo>
                  <a:lnTo>
                    <a:pt x="85725" y="42862"/>
                  </a:lnTo>
                  <a:close/>
                </a:path>
                <a:path w="85725" h="367029">
                  <a:moveTo>
                    <a:pt x="42925" y="0"/>
                  </a:moveTo>
                  <a:lnTo>
                    <a:pt x="26253" y="3368"/>
                  </a:lnTo>
                  <a:lnTo>
                    <a:pt x="12604" y="12553"/>
                  </a:lnTo>
                  <a:lnTo>
                    <a:pt x="3385" y="26178"/>
                  </a:lnTo>
                  <a:lnTo>
                    <a:pt x="0" y="42862"/>
                  </a:lnTo>
                  <a:lnTo>
                    <a:pt x="3385" y="59546"/>
                  </a:lnTo>
                  <a:lnTo>
                    <a:pt x="12604" y="73171"/>
                  </a:lnTo>
                  <a:lnTo>
                    <a:pt x="26253" y="82356"/>
                  </a:lnTo>
                  <a:lnTo>
                    <a:pt x="28575" y="82825"/>
                  </a:lnTo>
                  <a:lnTo>
                    <a:pt x="28575" y="42862"/>
                  </a:lnTo>
                  <a:lnTo>
                    <a:pt x="85725" y="42862"/>
                  </a:lnTo>
                  <a:lnTo>
                    <a:pt x="82359" y="26178"/>
                  </a:lnTo>
                  <a:lnTo>
                    <a:pt x="73183" y="12553"/>
                  </a:lnTo>
                  <a:lnTo>
                    <a:pt x="59578" y="3368"/>
                  </a:lnTo>
                  <a:lnTo>
                    <a:pt x="42925" y="0"/>
                  </a:lnTo>
                  <a:close/>
                </a:path>
              </a:pathLst>
            </a:custGeom>
            <a:solidFill>
              <a:srgbClr val="669999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30" name="object 30"/>
          <p:cNvSpPr txBox="1"/>
          <p:nvPr/>
        </p:nvSpPr>
        <p:spPr>
          <a:xfrm>
            <a:off x="6172200" y="4724400"/>
            <a:ext cx="2971800" cy="381000"/>
          </a:xfrm>
          <a:prstGeom prst="rect">
            <a:avLst/>
          </a:prstGeom>
          <a:solidFill>
            <a:srgbClr val="D7D7EB"/>
          </a:solidFill>
          <a:ln w="31750">
            <a:solidFill>
              <a:srgbClr val="7D9CE8"/>
            </a:solidFill>
          </a:ln>
        </p:spPr>
        <p:txBody>
          <a:bodyPr vert="horz" wrap="square" lIns="0" tIns="22860" rIns="0" bIns="0" rtlCol="0">
            <a:spAutoFit/>
          </a:bodyPr>
          <a:lstStyle/>
          <a:p>
            <a:pPr marL="92075">
              <a:lnSpc>
                <a:spcPct val="100000"/>
              </a:lnSpc>
              <a:spcBef>
                <a:spcPts val="180"/>
              </a:spcBef>
            </a:pPr>
            <a:r>
              <a:rPr sz="2000" b="1" dirty="0">
                <a:solidFill>
                  <a:srgbClr val="808080"/>
                </a:solidFill>
                <a:latin typeface="Arial" panose="020B0604020202020204"/>
                <a:cs typeface="Arial" panose="020B0604020202020204"/>
              </a:rPr>
              <a:t>Insert after</a:t>
            </a:r>
            <a:r>
              <a:rPr sz="2000" b="1" spc="-85" dirty="0">
                <a:solidFill>
                  <a:srgbClr val="808080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2000" b="1" spc="-5" dirty="0">
                <a:solidFill>
                  <a:srgbClr val="808080"/>
                </a:solidFill>
                <a:latin typeface="Courier New" panose="02070309020205020404"/>
                <a:cs typeface="Courier New" panose="02070309020205020404"/>
              </a:rPr>
              <a:t>currNode</a:t>
            </a:r>
            <a:endParaRPr sz="2000">
              <a:latin typeface="Courier New" panose="02070309020205020404"/>
              <a:cs typeface="Courier New" panose="02070309020205020404"/>
            </a:endParaRPr>
          </a:p>
        </p:txBody>
      </p:sp>
      <p:sp>
        <p:nvSpPr>
          <p:cNvPr id="31" name="object 31"/>
          <p:cNvSpPr/>
          <p:nvPr/>
        </p:nvSpPr>
        <p:spPr>
          <a:xfrm>
            <a:off x="8262873" y="5791200"/>
            <a:ext cx="85725" cy="500380"/>
          </a:xfrm>
          <a:custGeom>
            <a:avLst/>
            <a:gdLst/>
            <a:ahLst/>
            <a:cxnLst/>
            <a:rect l="l" t="t" r="r" b="b"/>
            <a:pathLst>
              <a:path w="85725" h="500379">
                <a:moveTo>
                  <a:pt x="28575" y="417236"/>
                </a:moveTo>
                <a:lnTo>
                  <a:pt x="26253" y="417705"/>
                </a:lnTo>
                <a:lnTo>
                  <a:pt x="12604" y="426891"/>
                </a:lnTo>
                <a:lnTo>
                  <a:pt x="3385" y="440515"/>
                </a:lnTo>
                <a:lnTo>
                  <a:pt x="0" y="457200"/>
                </a:lnTo>
                <a:lnTo>
                  <a:pt x="3385" y="473884"/>
                </a:lnTo>
                <a:lnTo>
                  <a:pt x="12604" y="487508"/>
                </a:lnTo>
                <a:lnTo>
                  <a:pt x="26253" y="496694"/>
                </a:lnTo>
                <a:lnTo>
                  <a:pt x="42925" y="500062"/>
                </a:lnTo>
                <a:lnTo>
                  <a:pt x="59578" y="496694"/>
                </a:lnTo>
                <a:lnTo>
                  <a:pt x="73183" y="487508"/>
                </a:lnTo>
                <a:lnTo>
                  <a:pt x="82359" y="473884"/>
                </a:lnTo>
                <a:lnTo>
                  <a:pt x="85725" y="457200"/>
                </a:lnTo>
                <a:lnTo>
                  <a:pt x="28575" y="457200"/>
                </a:lnTo>
                <a:lnTo>
                  <a:pt x="28575" y="417236"/>
                </a:lnTo>
                <a:close/>
              </a:path>
              <a:path w="85725" h="500379">
                <a:moveTo>
                  <a:pt x="42925" y="414337"/>
                </a:moveTo>
                <a:lnTo>
                  <a:pt x="28685" y="417214"/>
                </a:lnTo>
                <a:lnTo>
                  <a:pt x="28575" y="457200"/>
                </a:lnTo>
                <a:lnTo>
                  <a:pt x="57150" y="457200"/>
                </a:lnTo>
                <a:lnTo>
                  <a:pt x="57150" y="417214"/>
                </a:lnTo>
                <a:lnTo>
                  <a:pt x="42925" y="414337"/>
                </a:lnTo>
                <a:close/>
              </a:path>
              <a:path w="85725" h="500379">
                <a:moveTo>
                  <a:pt x="57150" y="417214"/>
                </a:moveTo>
                <a:lnTo>
                  <a:pt x="57150" y="457200"/>
                </a:lnTo>
                <a:lnTo>
                  <a:pt x="85725" y="457200"/>
                </a:lnTo>
                <a:lnTo>
                  <a:pt x="82359" y="440515"/>
                </a:lnTo>
                <a:lnTo>
                  <a:pt x="73183" y="426891"/>
                </a:lnTo>
                <a:lnTo>
                  <a:pt x="59578" y="417705"/>
                </a:lnTo>
                <a:lnTo>
                  <a:pt x="57150" y="417214"/>
                </a:lnTo>
                <a:close/>
              </a:path>
              <a:path w="85725" h="500379">
                <a:moveTo>
                  <a:pt x="57150" y="71437"/>
                </a:moveTo>
                <a:lnTo>
                  <a:pt x="28575" y="71437"/>
                </a:lnTo>
                <a:lnTo>
                  <a:pt x="28575" y="417236"/>
                </a:lnTo>
                <a:lnTo>
                  <a:pt x="42925" y="414337"/>
                </a:lnTo>
                <a:lnTo>
                  <a:pt x="57150" y="414337"/>
                </a:lnTo>
                <a:lnTo>
                  <a:pt x="57150" y="71437"/>
                </a:lnTo>
                <a:close/>
              </a:path>
              <a:path w="85725" h="500379">
                <a:moveTo>
                  <a:pt x="57150" y="414337"/>
                </a:moveTo>
                <a:lnTo>
                  <a:pt x="42925" y="414337"/>
                </a:lnTo>
                <a:lnTo>
                  <a:pt x="57150" y="417214"/>
                </a:lnTo>
                <a:lnTo>
                  <a:pt x="57150" y="414337"/>
                </a:lnTo>
                <a:close/>
              </a:path>
              <a:path w="85725" h="500379">
                <a:moveTo>
                  <a:pt x="42925" y="0"/>
                </a:moveTo>
                <a:lnTo>
                  <a:pt x="0" y="85725"/>
                </a:lnTo>
                <a:lnTo>
                  <a:pt x="28575" y="85725"/>
                </a:lnTo>
                <a:lnTo>
                  <a:pt x="28575" y="71437"/>
                </a:lnTo>
                <a:lnTo>
                  <a:pt x="78591" y="71437"/>
                </a:lnTo>
                <a:lnTo>
                  <a:pt x="42925" y="0"/>
                </a:lnTo>
                <a:close/>
              </a:path>
              <a:path w="85725" h="500379">
                <a:moveTo>
                  <a:pt x="78591" y="71437"/>
                </a:moveTo>
                <a:lnTo>
                  <a:pt x="57150" y="71437"/>
                </a:lnTo>
                <a:lnTo>
                  <a:pt x="57150" y="85725"/>
                </a:lnTo>
                <a:lnTo>
                  <a:pt x="85725" y="85725"/>
                </a:lnTo>
                <a:lnTo>
                  <a:pt x="78591" y="71437"/>
                </a:lnTo>
                <a:close/>
              </a:path>
            </a:pathLst>
          </a:custGeom>
          <a:solidFill>
            <a:srgbClr val="669999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2" name="object 32"/>
          <p:cNvSpPr txBox="1"/>
          <p:nvPr/>
        </p:nvSpPr>
        <p:spPr>
          <a:xfrm>
            <a:off x="7110730" y="5118353"/>
            <a:ext cx="878205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spc="-5" dirty="0">
                <a:solidFill>
                  <a:srgbClr val="D7D7EB"/>
                </a:solidFill>
                <a:latin typeface="Courier New" panose="02070309020205020404"/>
                <a:cs typeface="Courier New" panose="02070309020205020404"/>
              </a:rPr>
              <a:t>currNo</a:t>
            </a:r>
            <a:r>
              <a:rPr sz="1400" spc="-15" dirty="0">
                <a:solidFill>
                  <a:srgbClr val="D7D7EB"/>
                </a:solidFill>
                <a:latin typeface="Courier New" panose="02070309020205020404"/>
                <a:cs typeface="Courier New" panose="02070309020205020404"/>
              </a:rPr>
              <a:t>d</a:t>
            </a:r>
            <a:r>
              <a:rPr sz="1400" dirty="0">
                <a:solidFill>
                  <a:srgbClr val="D7D7EB"/>
                </a:solidFill>
                <a:latin typeface="Courier New" panose="02070309020205020404"/>
                <a:cs typeface="Courier New" panose="02070309020205020404"/>
              </a:rPr>
              <a:t>e</a:t>
            </a:r>
            <a:endParaRPr sz="1400">
              <a:latin typeface="Courier New" panose="02070309020205020404"/>
              <a:cs typeface="Courier New" panose="02070309020205020404"/>
            </a:endParaRPr>
          </a:p>
        </p:txBody>
      </p:sp>
      <p:sp>
        <p:nvSpPr>
          <p:cNvPr id="34" name="object 34"/>
          <p:cNvSpPr txBox="1"/>
          <p:nvPr/>
        </p:nvSpPr>
        <p:spPr>
          <a:xfrm>
            <a:off x="2349245" y="5757583"/>
            <a:ext cx="1976120" cy="25527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750"/>
              </a:lnSpc>
            </a:pPr>
            <a:r>
              <a:rPr sz="16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currNode-&gt;next</a:t>
            </a:r>
            <a:r>
              <a:rPr sz="1600" spc="-70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=</a:t>
            </a:r>
            <a:endParaRPr sz="1600">
              <a:latin typeface="Courier New" panose="02070309020205020404"/>
              <a:cs typeface="Courier New" panose="02070309020205020404"/>
            </a:endParaRPr>
          </a:p>
        </p:txBody>
      </p:sp>
      <p:sp>
        <p:nvSpPr>
          <p:cNvPr id="35" name="object 35"/>
          <p:cNvSpPr txBox="1"/>
          <p:nvPr/>
        </p:nvSpPr>
        <p:spPr>
          <a:xfrm>
            <a:off x="5092953" y="5757583"/>
            <a:ext cx="1001394" cy="25527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750"/>
              </a:lnSpc>
            </a:pPr>
            <a:r>
              <a:rPr sz="16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newNode;</a:t>
            </a:r>
            <a:endParaRPr sz="1600">
              <a:latin typeface="Courier New" panose="02070309020205020404"/>
              <a:cs typeface="Courier New" panose="02070309020205020404"/>
            </a:endParaRPr>
          </a:p>
        </p:txBody>
      </p:sp>
      <p:sp>
        <p:nvSpPr>
          <p:cNvPr id="36" name="object 36"/>
          <p:cNvSpPr txBox="1"/>
          <p:nvPr/>
        </p:nvSpPr>
        <p:spPr>
          <a:xfrm>
            <a:off x="1434846" y="6001422"/>
            <a:ext cx="756920" cy="49910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750"/>
              </a:lnSpc>
            </a:pPr>
            <a:r>
              <a:rPr sz="16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}</a:t>
            </a:r>
            <a:endParaRPr sz="1600">
              <a:latin typeface="Courier New" panose="02070309020205020404"/>
              <a:cs typeface="Courier New" panose="02070309020205020404"/>
            </a:endParaRPr>
          </a:p>
          <a:p>
            <a:pPr marL="12700">
              <a:lnSpc>
                <a:spcPct val="100000"/>
              </a:lnSpc>
            </a:pPr>
            <a:r>
              <a:rPr sz="1600" spc="-5" dirty="0">
                <a:solidFill>
                  <a:srgbClr val="FFFF00"/>
                </a:solidFill>
                <a:latin typeface="Courier New" panose="02070309020205020404"/>
                <a:cs typeface="Courier New" panose="02070309020205020404"/>
              </a:rPr>
              <a:t>return</a:t>
            </a:r>
            <a:endParaRPr sz="1600">
              <a:latin typeface="Courier New" panose="02070309020205020404"/>
              <a:cs typeface="Courier New" panose="02070309020205020404"/>
            </a:endParaRPr>
          </a:p>
        </p:txBody>
      </p:sp>
      <p:sp>
        <p:nvSpPr>
          <p:cNvPr id="37" name="object 37"/>
          <p:cNvSpPr txBox="1"/>
          <p:nvPr/>
        </p:nvSpPr>
        <p:spPr>
          <a:xfrm>
            <a:off x="6772147" y="6204298"/>
            <a:ext cx="772160" cy="2279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550"/>
              </a:lnSpc>
            </a:pPr>
            <a:r>
              <a:rPr sz="1400" spc="-5" dirty="0">
                <a:solidFill>
                  <a:srgbClr val="D7D7EB"/>
                </a:solidFill>
                <a:latin typeface="Courier New" panose="02070309020205020404"/>
                <a:cs typeface="Courier New" panose="02070309020205020404"/>
              </a:rPr>
              <a:t>newNode</a:t>
            </a:r>
            <a:endParaRPr sz="1400">
              <a:latin typeface="Courier New" panose="02070309020205020404"/>
              <a:cs typeface="Courier New" panose="02070309020205020404"/>
            </a:endParaRPr>
          </a:p>
        </p:txBody>
      </p:sp>
      <p:sp>
        <p:nvSpPr>
          <p:cNvPr id="38" name="object 38"/>
          <p:cNvSpPr txBox="1"/>
          <p:nvPr/>
        </p:nvSpPr>
        <p:spPr>
          <a:xfrm>
            <a:off x="2289810" y="6245262"/>
            <a:ext cx="1001394" cy="25527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750"/>
              </a:lnSpc>
            </a:pPr>
            <a:r>
              <a:rPr sz="16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newNode;</a:t>
            </a:r>
            <a:endParaRPr sz="1600">
              <a:latin typeface="Courier New" panose="02070309020205020404"/>
              <a:cs typeface="Courier New" panose="02070309020205020404"/>
            </a:endParaRPr>
          </a:p>
        </p:txBody>
      </p:sp>
      <p:sp>
        <p:nvSpPr>
          <p:cNvPr id="39" name="object 39"/>
          <p:cNvSpPr txBox="1"/>
          <p:nvPr/>
        </p:nvSpPr>
        <p:spPr>
          <a:xfrm>
            <a:off x="8442197" y="6291877"/>
            <a:ext cx="165735" cy="16700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spc="-10" dirty="0">
                <a:latin typeface="Arial" panose="020B0604020202020204"/>
                <a:cs typeface="Arial" panose="020B0604020202020204"/>
              </a:rPr>
              <a:t>36</a:t>
            </a:r>
            <a:endParaRPr sz="1000">
              <a:latin typeface="Arial" panose="020B0604020202020204"/>
              <a:cs typeface="Arial" panose="020B0604020202020204"/>
            </a:endParaRPr>
          </a:p>
        </p:txBody>
      </p:sp>
      <p:sp>
        <p:nvSpPr>
          <p:cNvPr id="44" name="object 2"/>
          <p:cNvSpPr txBox="1">
            <a:spLocks noGrp="1"/>
          </p:cNvSpPr>
          <p:nvPr>
            <p:ph type="title"/>
          </p:nvPr>
        </p:nvSpPr>
        <p:spPr>
          <a:xfrm>
            <a:off x="3114040" y="284607"/>
            <a:ext cx="4959985" cy="68961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b="1" spc="-5" dirty="0">
                <a:gradFill>
                  <a:gsLst>
                    <a:gs pos="0">
                      <a:srgbClr val="E30000"/>
                    </a:gs>
                    <a:gs pos="100000">
                      <a:srgbClr val="760303"/>
                    </a:gs>
                  </a:gsLst>
                  <a:lin scaled="0"/>
                </a:gradFill>
              </a:rPr>
              <a:t>Inserting a </a:t>
            </a:r>
            <a:r>
              <a:rPr b="1" dirty="0">
                <a:gradFill>
                  <a:gsLst>
                    <a:gs pos="0">
                      <a:srgbClr val="E30000"/>
                    </a:gs>
                    <a:gs pos="100000">
                      <a:srgbClr val="760303"/>
                    </a:gs>
                  </a:gsLst>
                  <a:lin scaled="0"/>
                </a:gradFill>
              </a:rPr>
              <a:t>new</a:t>
            </a:r>
            <a:r>
              <a:rPr b="1" spc="10" dirty="0">
                <a:gradFill>
                  <a:gsLst>
                    <a:gs pos="0">
                      <a:srgbClr val="E30000"/>
                    </a:gs>
                    <a:gs pos="100000">
                      <a:srgbClr val="760303"/>
                    </a:gs>
                  </a:gsLst>
                  <a:lin scaled="0"/>
                </a:gradFill>
              </a:rPr>
              <a:t> </a:t>
            </a:r>
            <a:r>
              <a:rPr b="1" dirty="0">
                <a:gradFill>
                  <a:gsLst>
                    <a:gs pos="0">
                      <a:srgbClr val="E30000"/>
                    </a:gs>
                    <a:gs pos="100000">
                      <a:srgbClr val="760303"/>
                    </a:gs>
                  </a:gsLst>
                  <a:lin scaled="0"/>
                </a:gradFill>
              </a:rPr>
              <a:t>node</a:t>
            </a:r>
            <a:endParaRPr b="1" dirty="0">
              <a:gradFill>
                <a:gsLst>
                  <a:gs pos="0">
                    <a:srgbClr val="E30000"/>
                  </a:gs>
                  <a:gs pos="100000">
                    <a:srgbClr val="760303"/>
                  </a:gs>
                </a:gsLst>
                <a:lin scaled="0"/>
              </a:gra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783840" y="716534"/>
            <a:ext cx="3552825" cy="68961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b="1" dirty="0">
                <a:gradFill>
                  <a:gsLst>
                    <a:gs pos="0">
                      <a:srgbClr val="E30000"/>
                    </a:gs>
                    <a:gs pos="100000">
                      <a:srgbClr val="760303"/>
                    </a:gs>
                  </a:gsLst>
                  <a:lin scaled="0"/>
                </a:gradFill>
              </a:rPr>
              <a:t>Finding </a:t>
            </a:r>
            <a:r>
              <a:rPr b="1" spc="-5" dirty="0">
                <a:gradFill>
                  <a:gsLst>
                    <a:gs pos="0">
                      <a:srgbClr val="E30000"/>
                    </a:gs>
                    <a:gs pos="100000">
                      <a:srgbClr val="760303"/>
                    </a:gs>
                  </a:gsLst>
                  <a:lin scaled="0"/>
                </a:gradFill>
              </a:rPr>
              <a:t>a</a:t>
            </a:r>
            <a:r>
              <a:rPr b="1" spc="-60" dirty="0">
                <a:gradFill>
                  <a:gsLst>
                    <a:gs pos="0">
                      <a:srgbClr val="E30000"/>
                    </a:gs>
                    <a:gs pos="100000">
                      <a:srgbClr val="760303"/>
                    </a:gs>
                  </a:gsLst>
                  <a:lin scaled="0"/>
                </a:gradFill>
              </a:rPr>
              <a:t> </a:t>
            </a:r>
            <a:r>
              <a:rPr b="1" dirty="0">
                <a:gradFill>
                  <a:gsLst>
                    <a:gs pos="0">
                      <a:srgbClr val="E30000"/>
                    </a:gs>
                    <a:gs pos="100000">
                      <a:srgbClr val="760303"/>
                    </a:gs>
                  </a:gsLst>
                  <a:lin scaled="0"/>
                </a:gradFill>
              </a:rPr>
              <a:t>node</a:t>
            </a:r>
            <a:endParaRPr b="1" dirty="0">
              <a:gradFill>
                <a:gsLst>
                  <a:gs pos="0">
                    <a:srgbClr val="E30000"/>
                  </a:gs>
                  <a:gs pos="100000">
                    <a:srgbClr val="760303"/>
                  </a:gs>
                </a:gsLst>
                <a:lin scaled="0"/>
              </a:gradFill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234440" y="1421822"/>
            <a:ext cx="7360284" cy="1689735"/>
          </a:xfrm>
          <a:prstGeom prst="rect">
            <a:avLst/>
          </a:prstGeom>
        </p:spPr>
        <p:txBody>
          <a:bodyPr vert="horz" wrap="square" lIns="0" tIns="10858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855"/>
              </a:spcBef>
            </a:pPr>
            <a:r>
              <a:rPr sz="1800" b="0" spc="20" dirty="0">
                <a:solidFill>
                  <a:srgbClr val="330066"/>
                </a:solidFill>
                <a:latin typeface="Marlett"/>
                <a:cs typeface="Marlett"/>
              </a:rPr>
              <a:t></a:t>
            </a:r>
            <a:r>
              <a:rPr sz="1800" b="0" spc="20" dirty="0">
                <a:solidFill>
                  <a:srgbClr val="330066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600" dirty="0">
                <a:solidFill>
                  <a:srgbClr val="669999"/>
                </a:solidFill>
                <a:latin typeface="Courier New" panose="02070309020205020404"/>
                <a:cs typeface="Courier New" panose="02070309020205020404"/>
              </a:rPr>
              <a:t>int </a:t>
            </a:r>
            <a:r>
              <a:rPr sz="2600" spc="-5" dirty="0">
                <a:latin typeface="Courier New" panose="02070309020205020404"/>
                <a:cs typeface="Courier New" panose="02070309020205020404"/>
              </a:rPr>
              <a:t>FindNode(</a:t>
            </a:r>
            <a:r>
              <a:rPr sz="2600" spc="-5" dirty="0">
                <a:solidFill>
                  <a:srgbClr val="669999"/>
                </a:solidFill>
                <a:latin typeface="Courier New" panose="02070309020205020404"/>
                <a:cs typeface="Courier New" panose="02070309020205020404"/>
              </a:rPr>
              <a:t>double</a:t>
            </a:r>
            <a:r>
              <a:rPr sz="2600" spc="-85" dirty="0">
                <a:solidFill>
                  <a:srgbClr val="669999"/>
                </a:solidFill>
                <a:latin typeface="Courier New" panose="02070309020205020404"/>
                <a:cs typeface="Courier New" panose="02070309020205020404"/>
              </a:rPr>
              <a:t> </a:t>
            </a:r>
            <a:r>
              <a:rPr sz="2600" spc="5" dirty="0">
                <a:latin typeface="Courier New" panose="02070309020205020404"/>
                <a:cs typeface="Courier New" panose="02070309020205020404"/>
              </a:rPr>
              <a:t>x)</a:t>
            </a:r>
            <a:endParaRPr sz="2600">
              <a:latin typeface="Courier New" panose="02070309020205020404"/>
              <a:cs typeface="Courier New" panose="02070309020205020404"/>
            </a:endParaRPr>
          </a:p>
          <a:p>
            <a:pPr marL="469900">
              <a:lnSpc>
                <a:spcPct val="100000"/>
              </a:lnSpc>
              <a:spcBef>
                <a:spcPts val="635"/>
              </a:spcBef>
            </a:pPr>
            <a:r>
              <a:rPr sz="1500" b="0" spc="35" dirty="0">
                <a:solidFill>
                  <a:srgbClr val="669999"/>
                </a:solidFill>
                <a:latin typeface="Marlett"/>
                <a:cs typeface="Marlett"/>
              </a:rPr>
              <a:t></a:t>
            </a:r>
            <a:r>
              <a:rPr sz="1500" b="0" spc="35" dirty="0">
                <a:solidFill>
                  <a:srgbClr val="669999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200" spc="-5" dirty="0">
                <a:latin typeface="Arial" panose="020B0604020202020204"/>
                <a:cs typeface="Arial" panose="020B0604020202020204"/>
              </a:rPr>
              <a:t>Search </a:t>
            </a:r>
            <a:r>
              <a:rPr sz="2200" dirty="0">
                <a:latin typeface="Arial" panose="020B0604020202020204"/>
                <a:cs typeface="Arial" panose="020B0604020202020204"/>
              </a:rPr>
              <a:t>for </a:t>
            </a:r>
            <a:r>
              <a:rPr sz="2200" spc="-5" dirty="0">
                <a:latin typeface="Arial" panose="020B0604020202020204"/>
                <a:cs typeface="Arial" panose="020B0604020202020204"/>
              </a:rPr>
              <a:t>a node with the value equal to </a:t>
            </a:r>
            <a:r>
              <a:rPr sz="2200" spc="-5" dirty="0">
                <a:latin typeface="Courier New" panose="02070309020205020404"/>
                <a:cs typeface="Courier New" panose="02070309020205020404"/>
              </a:rPr>
              <a:t>x </a:t>
            </a:r>
            <a:r>
              <a:rPr sz="2200" spc="-5" dirty="0">
                <a:latin typeface="Arial" panose="020B0604020202020204"/>
                <a:cs typeface="Arial" panose="020B0604020202020204"/>
              </a:rPr>
              <a:t>in the</a:t>
            </a:r>
            <a:r>
              <a:rPr sz="2200" spc="-235" dirty="0">
                <a:latin typeface="Arial" panose="020B0604020202020204"/>
                <a:cs typeface="Arial" panose="020B0604020202020204"/>
              </a:rPr>
              <a:t> </a:t>
            </a:r>
            <a:r>
              <a:rPr sz="2200" spc="-5" dirty="0">
                <a:latin typeface="Arial" panose="020B0604020202020204"/>
                <a:cs typeface="Arial" panose="020B0604020202020204"/>
              </a:rPr>
              <a:t>list.</a:t>
            </a:r>
            <a:endParaRPr sz="2200">
              <a:latin typeface="Arial" panose="020B0604020202020204"/>
              <a:cs typeface="Arial" panose="020B0604020202020204"/>
            </a:endParaRPr>
          </a:p>
          <a:p>
            <a:pPr marL="756285" marR="10795" indent="-287020">
              <a:lnSpc>
                <a:spcPct val="100000"/>
              </a:lnSpc>
              <a:spcBef>
                <a:spcPts val="670"/>
              </a:spcBef>
            </a:pPr>
            <a:r>
              <a:rPr sz="1500" b="0" spc="35" dirty="0">
                <a:solidFill>
                  <a:srgbClr val="669999"/>
                </a:solidFill>
                <a:latin typeface="Marlett"/>
                <a:cs typeface="Marlett"/>
              </a:rPr>
              <a:t></a:t>
            </a:r>
            <a:r>
              <a:rPr sz="1500" b="0" spc="35" dirty="0">
                <a:solidFill>
                  <a:srgbClr val="669999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200" spc="-5" dirty="0">
                <a:latin typeface="Arial" panose="020B0604020202020204"/>
                <a:cs typeface="Arial" panose="020B0604020202020204"/>
              </a:rPr>
              <a:t>If </a:t>
            </a:r>
            <a:r>
              <a:rPr sz="2200" dirty="0">
                <a:latin typeface="Arial" panose="020B0604020202020204"/>
                <a:cs typeface="Arial" panose="020B0604020202020204"/>
              </a:rPr>
              <a:t>such </a:t>
            </a:r>
            <a:r>
              <a:rPr sz="2200" spc="-5" dirty="0">
                <a:latin typeface="Arial" panose="020B0604020202020204"/>
                <a:cs typeface="Arial" panose="020B0604020202020204"/>
              </a:rPr>
              <a:t>a node is found, return its position. Otherwise,  return</a:t>
            </a:r>
            <a:r>
              <a:rPr sz="2200" spc="5" dirty="0">
                <a:latin typeface="Arial" panose="020B0604020202020204"/>
                <a:cs typeface="Arial" panose="020B0604020202020204"/>
              </a:rPr>
              <a:t> </a:t>
            </a:r>
            <a:r>
              <a:rPr sz="2200" spc="-5" dirty="0">
                <a:latin typeface="Arial" panose="020B0604020202020204"/>
                <a:cs typeface="Arial" panose="020B0604020202020204"/>
              </a:rPr>
              <a:t>0.</a:t>
            </a:r>
            <a:endParaRPr sz="2200">
              <a:latin typeface="Arial" panose="020B0604020202020204"/>
              <a:cs typeface="Arial" panose="020B0604020202020204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685800" y="3071812"/>
            <a:ext cx="7416800" cy="3416300"/>
          </a:xfrm>
          <a:custGeom>
            <a:avLst/>
            <a:gdLst/>
            <a:ahLst/>
            <a:cxnLst/>
            <a:rect l="l" t="t" r="r" b="b"/>
            <a:pathLst>
              <a:path w="7416800" h="3416300">
                <a:moveTo>
                  <a:pt x="7416800" y="0"/>
                </a:moveTo>
                <a:lnTo>
                  <a:pt x="0" y="0"/>
                </a:lnTo>
                <a:lnTo>
                  <a:pt x="0" y="3416300"/>
                </a:lnTo>
                <a:lnTo>
                  <a:pt x="7416800" y="3416300"/>
                </a:lnTo>
                <a:lnTo>
                  <a:pt x="7416800" y="0"/>
                </a:lnTo>
                <a:close/>
              </a:path>
            </a:pathLst>
          </a:custGeom>
          <a:solidFill>
            <a:srgbClr val="006FC0"/>
          </a:solidFill>
        </p:spPr>
        <p:txBody>
          <a:bodyPr wrap="square" lIns="0" tIns="0" rIns="0" bIns="0" rtlCol="0"/>
          <a:lstStyle/>
          <a:p/>
        </p:txBody>
      </p:sp>
      <p:graphicFrame>
        <p:nvGraphicFramePr>
          <p:cNvPr id="5" name="object 5"/>
          <p:cNvGraphicFramePr>
            <a:graphicFrameLocks noGrp="1"/>
          </p:cNvGraphicFramePr>
          <p:nvPr/>
        </p:nvGraphicFramePr>
        <p:xfrm>
          <a:off x="745490" y="3151818"/>
          <a:ext cx="5320665" cy="8077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11175"/>
                <a:gridCol w="3002915"/>
                <a:gridCol w="852805"/>
                <a:gridCol w="953770"/>
              </a:tblGrid>
              <a:tr h="266640">
                <a:tc>
                  <a:txBody>
                    <a:bodyPr/>
                    <a:lstStyle/>
                    <a:p>
                      <a:pPr marL="31750">
                        <a:lnSpc>
                          <a:spcPts val="1860"/>
                        </a:lnSpc>
                      </a:pPr>
                      <a:r>
                        <a:rPr sz="1800" b="1" spc="-5" dirty="0">
                          <a:solidFill>
                            <a:srgbClr val="FFFF00"/>
                          </a:solidFill>
                          <a:latin typeface="Courier New" panose="02070309020205020404"/>
                          <a:cs typeface="Courier New" panose="02070309020205020404"/>
                        </a:rPr>
                        <a:t>int</a:t>
                      </a:r>
                      <a:endParaRPr sz="1800">
                        <a:latin typeface="Courier New" panose="02070309020205020404"/>
                        <a:cs typeface="Courier New" panose="02070309020205020404"/>
                      </a:endParaRPr>
                    </a:p>
                  </a:txBody>
                  <a:tcPr marL="0" marR="0" marT="0" marB="0">
                    <a:solidFill>
                      <a:srgbClr val="006FC0"/>
                    </a:solidFill>
                  </a:tcPr>
                </a:tc>
                <a:tc>
                  <a:txBody>
                    <a:bodyPr/>
                    <a:lstStyle/>
                    <a:p>
                      <a:pPr marL="67310">
                        <a:lnSpc>
                          <a:spcPts val="1860"/>
                        </a:lnSpc>
                      </a:pPr>
                      <a:r>
                        <a:rPr sz="1800" b="1" spc="-10" dirty="0">
                          <a:solidFill>
                            <a:srgbClr val="FFFFFF"/>
                          </a:solidFill>
                          <a:latin typeface="Courier New" panose="02070309020205020404"/>
                          <a:cs typeface="Courier New" panose="02070309020205020404"/>
                        </a:rPr>
                        <a:t>List::FindNode(</a:t>
                      </a:r>
                      <a:r>
                        <a:rPr sz="1800" b="1" spc="-10" dirty="0">
                          <a:solidFill>
                            <a:srgbClr val="FFFF00"/>
                          </a:solidFill>
                          <a:latin typeface="Courier New" panose="02070309020205020404"/>
                          <a:cs typeface="Courier New" panose="02070309020205020404"/>
                        </a:rPr>
                        <a:t>double</a:t>
                      </a:r>
                      <a:endParaRPr sz="1800">
                        <a:latin typeface="Courier New" panose="02070309020205020404"/>
                        <a:cs typeface="Courier New" panose="02070309020205020404"/>
                      </a:endParaRPr>
                    </a:p>
                  </a:txBody>
                  <a:tcPr marL="0" marR="0" marT="0" marB="0">
                    <a:solidFill>
                      <a:srgbClr val="006FC0"/>
                    </a:solidFill>
                  </a:tcPr>
                </a:tc>
                <a:tc>
                  <a:txBody>
                    <a:bodyPr/>
                    <a:lstStyle/>
                    <a:p>
                      <a:pPr marL="67310">
                        <a:lnSpc>
                          <a:spcPts val="1860"/>
                        </a:lnSpc>
                      </a:pPr>
                      <a:r>
                        <a:rPr sz="1800" b="1" spc="-10" dirty="0">
                          <a:solidFill>
                            <a:srgbClr val="FFFFFF"/>
                          </a:solidFill>
                          <a:latin typeface="Courier New" panose="02070309020205020404"/>
                          <a:cs typeface="Courier New" panose="02070309020205020404"/>
                        </a:rPr>
                        <a:t>x)</a:t>
                      </a:r>
                      <a:r>
                        <a:rPr sz="1800" b="1" spc="-40" dirty="0">
                          <a:solidFill>
                            <a:srgbClr val="FFFFFF"/>
                          </a:solidFill>
                          <a:latin typeface="Courier New" panose="02070309020205020404"/>
                          <a:cs typeface="Courier New" panose="02070309020205020404"/>
                        </a:rPr>
                        <a:t> </a:t>
                      </a:r>
                      <a:r>
                        <a:rPr sz="1800" b="1" dirty="0">
                          <a:solidFill>
                            <a:srgbClr val="FFFFFF"/>
                          </a:solidFill>
                          <a:latin typeface="Courier New" panose="02070309020205020404"/>
                          <a:cs typeface="Courier New" panose="02070309020205020404"/>
                        </a:rPr>
                        <a:t>{</a:t>
                      </a:r>
                      <a:endParaRPr sz="1800">
                        <a:latin typeface="Courier New" panose="02070309020205020404"/>
                        <a:cs typeface="Courier New" panose="02070309020205020404"/>
                      </a:endParaRPr>
                    </a:p>
                  </a:txBody>
                  <a:tcPr marL="0" marR="0" marT="0" marB="0">
                    <a:solidFill>
                      <a:srgbClr val="006FC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0" marB="0">
                    <a:solidFill>
                      <a:srgbClr val="006FC0"/>
                    </a:solidFill>
                  </a:tcPr>
                </a:tc>
              </a:tr>
              <a:tr h="27431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70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0" marB="0">
                    <a:solidFill>
                      <a:srgbClr val="006FC0"/>
                    </a:solidFill>
                  </a:tcPr>
                </a:tc>
                <a:tc>
                  <a:txBody>
                    <a:bodyPr/>
                    <a:lstStyle/>
                    <a:p>
                      <a:pPr marL="434975">
                        <a:lnSpc>
                          <a:spcPts val="1920"/>
                        </a:lnSpc>
                      </a:pPr>
                      <a:r>
                        <a:rPr sz="1800" b="1" spc="-10" dirty="0">
                          <a:solidFill>
                            <a:srgbClr val="FFFFFF"/>
                          </a:solidFill>
                          <a:latin typeface="Courier New" panose="02070309020205020404"/>
                          <a:cs typeface="Courier New" panose="02070309020205020404"/>
                        </a:rPr>
                        <a:t>Node*</a:t>
                      </a:r>
                      <a:r>
                        <a:rPr sz="1800" b="1" spc="-30" dirty="0">
                          <a:solidFill>
                            <a:srgbClr val="FFFFFF"/>
                          </a:solidFill>
                          <a:latin typeface="Courier New" panose="02070309020205020404"/>
                          <a:cs typeface="Courier New" panose="02070309020205020404"/>
                        </a:rPr>
                        <a:t> </a:t>
                      </a:r>
                      <a:r>
                        <a:rPr sz="1800" b="1" spc="-10" dirty="0">
                          <a:solidFill>
                            <a:srgbClr val="FFFFFF"/>
                          </a:solidFill>
                          <a:latin typeface="Courier New" panose="02070309020205020404"/>
                          <a:cs typeface="Courier New" panose="02070309020205020404"/>
                        </a:rPr>
                        <a:t>currNode</a:t>
                      </a:r>
                      <a:endParaRPr sz="1800">
                        <a:latin typeface="Courier New" panose="02070309020205020404"/>
                        <a:cs typeface="Courier New" panose="02070309020205020404"/>
                      </a:endParaRPr>
                    </a:p>
                  </a:txBody>
                  <a:tcPr marL="0" marR="0" marT="0" marB="0">
                    <a:solidFill>
                      <a:srgbClr val="006FC0"/>
                    </a:solidFill>
                  </a:tcPr>
                </a:tc>
                <a:tc>
                  <a:txBody>
                    <a:bodyPr/>
                    <a:lstStyle/>
                    <a:p>
                      <a:pPr marL="175895">
                        <a:lnSpc>
                          <a:spcPts val="1920"/>
                        </a:lnSpc>
                      </a:pPr>
                      <a:r>
                        <a:rPr sz="1800" b="1" dirty="0">
                          <a:solidFill>
                            <a:srgbClr val="FFFFFF"/>
                          </a:solidFill>
                          <a:latin typeface="Courier New" panose="02070309020205020404"/>
                          <a:cs typeface="Courier New" panose="02070309020205020404"/>
                        </a:rPr>
                        <a:t>=</a:t>
                      </a:r>
                      <a:endParaRPr sz="1800">
                        <a:latin typeface="Courier New" panose="02070309020205020404"/>
                        <a:cs typeface="Courier New" panose="02070309020205020404"/>
                      </a:endParaRPr>
                    </a:p>
                  </a:txBody>
                  <a:tcPr marL="0" marR="0" marT="0" marB="0">
                    <a:solidFill>
                      <a:srgbClr val="006FC0"/>
                    </a:solidFill>
                  </a:tcPr>
                </a:tc>
                <a:tc>
                  <a:txBody>
                    <a:bodyPr/>
                    <a:lstStyle/>
                    <a:p>
                      <a:pPr marL="237490">
                        <a:lnSpc>
                          <a:spcPts val="1920"/>
                        </a:lnSpc>
                      </a:pPr>
                      <a:r>
                        <a:rPr sz="1800" b="1" spc="-10" dirty="0">
                          <a:solidFill>
                            <a:srgbClr val="FFFFFF"/>
                          </a:solidFill>
                          <a:latin typeface="Courier New" panose="02070309020205020404"/>
                          <a:cs typeface="Courier New" panose="02070309020205020404"/>
                        </a:rPr>
                        <a:t>head;</a:t>
                      </a:r>
                      <a:endParaRPr sz="1800">
                        <a:latin typeface="Courier New" panose="02070309020205020404"/>
                        <a:cs typeface="Courier New" panose="02070309020205020404"/>
                      </a:endParaRPr>
                    </a:p>
                  </a:txBody>
                  <a:tcPr marL="0" marR="0" marT="0" marB="0">
                    <a:solidFill>
                      <a:srgbClr val="006FC0"/>
                    </a:solidFill>
                  </a:tcPr>
                </a:tc>
              </a:tr>
              <a:tr h="2666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0" marB="0">
                    <a:solidFill>
                      <a:srgbClr val="006FC0"/>
                    </a:solidFill>
                  </a:tcPr>
                </a:tc>
                <a:tc>
                  <a:txBody>
                    <a:bodyPr/>
                    <a:lstStyle/>
                    <a:p>
                      <a:pPr marL="434975">
                        <a:lnSpc>
                          <a:spcPts val="1920"/>
                        </a:lnSpc>
                      </a:pPr>
                      <a:r>
                        <a:rPr sz="1800" b="1" spc="-5" dirty="0">
                          <a:solidFill>
                            <a:srgbClr val="FFFF00"/>
                          </a:solidFill>
                          <a:latin typeface="Courier New" panose="02070309020205020404"/>
                          <a:cs typeface="Courier New" panose="02070309020205020404"/>
                        </a:rPr>
                        <a:t>int </a:t>
                      </a:r>
                      <a:r>
                        <a:rPr sz="1800" b="1" spc="-10" dirty="0">
                          <a:solidFill>
                            <a:srgbClr val="FFFFFF"/>
                          </a:solidFill>
                          <a:latin typeface="Courier New" panose="02070309020205020404"/>
                          <a:cs typeface="Courier New" panose="02070309020205020404"/>
                        </a:rPr>
                        <a:t>currIndex</a:t>
                      </a:r>
                      <a:r>
                        <a:rPr sz="1800" b="1" spc="-690" dirty="0">
                          <a:solidFill>
                            <a:srgbClr val="FFFFFF"/>
                          </a:solidFill>
                          <a:latin typeface="Courier New" panose="02070309020205020404"/>
                          <a:cs typeface="Courier New" panose="02070309020205020404"/>
                        </a:rPr>
                        <a:t> </a:t>
                      </a:r>
                      <a:r>
                        <a:rPr sz="1800" b="1" dirty="0">
                          <a:solidFill>
                            <a:srgbClr val="FFFFFF"/>
                          </a:solidFill>
                          <a:latin typeface="Courier New" panose="02070309020205020404"/>
                          <a:cs typeface="Courier New" panose="02070309020205020404"/>
                        </a:rPr>
                        <a:t>=</a:t>
                      </a:r>
                      <a:endParaRPr sz="1800">
                        <a:latin typeface="Courier New" panose="02070309020205020404"/>
                        <a:cs typeface="Courier New" panose="02070309020205020404"/>
                      </a:endParaRPr>
                    </a:p>
                  </a:txBody>
                  <a:tcPr marL="0" marR="0" marT="0" marB="0">
                    <a:solidFill>
                      <a:srgbClr val="006FC0"/>
                    </a:solidFill>
                  </a:tcPr>
                </a:tc>
                <a:tc>
                  <a:txBody>
                    <a:bodyPr/>
                    <a:lstStyle/>
                    <a:p>
                      <a:pPr marL="175895">
                        <a:lnSpc>
                          <a:spcPts val="1920"/>
                        </a:lnSpc>
                      </a:pPr>
                      <a:r>
                        <a:rPr sz="1800" b="1" spc="-5" dirty="0">
                          <a:solidFill>
                            <a:srgbClr val="FFFFFF"/>
                          </a:solidFill>
                          <a:latin typeface="Courier New" panose="02070309020205020404"/>
                          <a:cs typeface="Courier New" panose="02070309020205020404"/>
                        </a:rPr>
                        <a:t>1;</a:t>
                      </a:r>
                      <a:endParaRPr sz="1800">
                        <a:latin typeface="Courier New" panose="02070309020205020404"/>
                        <a:cs typeface="Courier New" panose="02070309020205020404"/>
                      </a:endParaRPr>
                    </a:p>
                  </a:txBody>
                  <a:tcPr marL="0" marR="0" marT="0" marB="0">
                    <a:solidFill>
                      <a:srgbClr val="006FC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0" marB="0">
                    <a:solidFill>
                      <a:srgbClr val="006FC0"/>
                    </a:solidFill>
                  </a:tcPr>
                </a:tc>
              </a:tr>
            </a:tbl>
          </a:graphicData>
        </a:graphic>
      </p:graphicFrame>
      <p:sp>
        <p:nvSpPr>
          <p:cNvPr id="6" name="object 6"/>
          <p:cNvSpPr txBox="1"/>
          <p:nvPr/>
        </p:nvSpPr>
        <p:spPr>
          <a:xfrm>
            <a:off x="1679194" y="3924045"/>
            <a:ext cx="562356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10" dirty="0">
                <a:solidFill>
                  <a:srgbClr val="FFFF00"/>
                </a:solidFill>
                <a:latin typeface="Courier New" panose="02070309020205020404"/>
                <a:cs typeface="Courier New" panose="02070309020205020404"/>
              </a:rPr>
              <a:t>while </a:t>
            </a:r>
            <a:r>
              <a:rPr sz="1800" b="1" spc="-10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(currNode </a:t>
            </a:r>
            <a:r>
              <a:rPr sz="1800" b="1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&amp;&amp; </a:t>
            </a:r>
            <a:r>
              <a:rPr sz="1800" b="1" spc="-10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currNode-&gt;data </a:t>
            </a:r>
            <a:r>
              <a:rPr sz="1800" b="1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!= </a:t>
            </a:r>
            <a:r>
              <a:rPr sz="1800" b="1" spc="-10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x)</a:t>
            </a:r>
            <a:r>
              <a:rPr sz="1800" b="1" spc="-70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 </a:t>
            </a:r>
            <a:r>
              <a:rPr sz="1800" b="1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{</a:t>
            </a:r>
            <a:endParaRPr sz="1800">
              <a:latin typeface="Courier New" panose="02070309020205020404"/>
              <a:cs typeface="Courier New" panose="02070309020205020404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5337428" y="4198366"/>
            <a:ext cx="207391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10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currNode-&gt;next;</a:t>
            </a:r>
            <a:endParaRPr sz="1800">
              <a:latin typeface="Courier New" panose="02070309020205020404"/>
              <a:cs typeface="Courier New" panose="02070309020205020404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679194" y="4198366"/>
            <a:ext cx="3261360" cy="19462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927100" marR="359410">
              <a:lnSpc>
                <a:spcPct val="100000"/>
              </a:lnSpc>
              <a:spcBef>
                <a:spcPts val="100"/>
              </a:spcBef>
              <a:tabLst>
                <a:tab pos="2755900" algn="l"/>
              </a:tabLst>
            </a:pPr>
            <a:r>
              <a:rPr sz="1800" b="1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cu</a:t>
            </a:r>
            <a:r>
              <a:rPr sz="1800" b="1" spc="-1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r</a:t>
            </a:r>
            <a:r>
              <a:rPr sz="1800" b="1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r</a:t>
            </a:r>
            <a:r>
              <a:rPr sz="1800" b="1" spc="-1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N</a:t>
            </a:r>
            <a:r>
              <a:rPr sz="1800" b="1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od</a:t>
            </a:r>
            <a:r>
              <a:rPr sz="1800" b="1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e	=  </a:t>
            </a:r>
            <a:r>
              <a:rPr sz="1800" b="1" spc="-10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currIndex++;</a:t>
            </a:r>
            <a:endParaRPr sz="1800">
              <a:latin typeface="Courier New" panose="02070309020205020404"/>
              <a:cs typeface="Courier New" panose="02070309020205020404"/>
            </a:endParaRPr>
          </a:p>
          <a:p>
            <a:pPr marL="12700">
              <a:lnSpc>
                <a:spcPts val="2135"/>
              </a:lnSpc>
            </a:pPr>
            <a:r>
              <a:rPr sz="1800" b="1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}</a:t>
            </a:r>
            <a:endParaRPr sz="1800">
              <a:latin typeface="Courier New" panose="02070309020205020404"/>
              <a:cs typeface="Courier New" panose="02070309020205020404"/>
            </a:endParaRPr>
          </a:p>
          <a:p>
            <a:pPr marL="12700">
              <a:lnSpc>
                <a:spcPts val="2135"/>
              </a:lnSpc>
            </a:pPr>
            <a:r>
              <a:rPr sz="1800" b="1" spc="-5" dirty="0">
                <a:solidFill>
                  <a:srgbClr val="FFFF00"/>
                </a:solidFill>
                <a:latin typeface="Courier New" panose="02070309020205020404"/>
                <a:cs typeface="Courier New" panose="02070309020205020404"/>
              </a:rPr>
              <a:t>if</a:t>
            </a:r>
            <a:r>
              <a:rPr sz="1800" b="1" spc="-25" dirty="0">
                <a:solidFill>
                  <a:srgbClr val="FFFF00"/>
                </a:solidFill>
                <a:latin typeface="Courier New" panose="02070309020205020404"/>
                <a:cs typeface="Courier New" panose="02070309020205020404"/>
              </a:rPr>
              <a:t> </a:t>
            </a:r>
            <a:r>
              <a:rPr sz="1800" b="1" spc="-10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(currNode)</a:t>
            </a:r>
            <a:endParaRPr sz="1800">
              <a:latin typeface="Courier New" panose="02070309020205020404"/>
              <a:cs typeface="Courier New" panose="02070309020205020404"/>
            </a:endParaRPr>
          </a:p>
          <a:p>
            <a:pPr marL="927100">
              <a:lnSpc>
                <a:spcPct val="100000"/>
              </a:lnSpc>
            </a:pPr>
            <a:r>
              <a:rPr sz="1800" b="1" spc="-10" dirty="0">
                <a:solidFill>
                  <a:srgbClr val="FFFF00"/>
                </a:solidFill>
                <a:latin typeface="Courier New" panose="02070309020205020404"/>
                <a:cs typeface="Courier New" panose="02070309020205020404"/>
              </a:rPr>
              <a:t>return</a:t>
            </a:r>
            <a:r>
              <a:rPr sz="1800" b="1" spc="-70" dirty="0">
                <a:solidFill>
                  <a:srgbClr val="FFFF00"/>
                </a:solidFill>
                <a:latin typeface="Courier New" panose="02070309020205020404"/>
                <a:cs typeface="Courier New" panose="02070309020205020404"/>
              </a:rPr>
              <a:t> </a:t>
            </a:r>
            <a:r>
              <a:rPr sz="1800" b="1" spc="-10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currIndex;</a:t>
            </a:r>
            <a:endParaRPr sz="1800">
              <a:latin typeface="Courier New" panose="02070309020205020404"/>
              <a:cs typeface="Courier New" panose="02070309020205020404"/>
            </a:endParaRPr>
          </a:p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sz="1800" b="1" spc="-10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else</a:t>
            </a:r>
            <a:endParaRPr sz="1800">
              <a:latin typeface="Courier New" panose="02070309020205020404"/>
              <a:cs typeface="Courier New" panose="02070309020205020404"/>
            </a:endParaRPr>
          </a:p>
          <a:p>
            <a:pPr marL="927100">
              <a:lnSpc>
                <a:spcPct val="100000"/>
              </a:lnSpc>
            </a:pPr>
            <a:r>
              <a:rPr sz="1800" b="1" spc="-10" dirty="0">
                <a:solidFill>
                  <a:srgbClr val="FFFF00"/>
                </a:solidFill>
                <a:latin typeface="Courier New" panose="02070309020205020404"/>
                <a:cs typeface="Courier New" panose="02070309020205020404"/>
              </a:rPr>
              <a:t>return </a:t>
            </a:r>
            <a:r>
              <a:rPr sz="1800" b="1" spc="-1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0;</a:t>
            </a:r>
            <a:endParaRPr sz="1800">
              <a:latin typeface="Courier New" panose="02070309020205020404"/>
              <a:cs typeface="Courier New" panose="02070309020205020404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764540" y="6151151"/>
            <a:ext cx="163195" cy="2844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960"/>
              </a:lnSpc>
            </a:pPr>
            <a:r>
              <a:rPr sz="1800" b="1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}</a:t>
            </a:r>
            <a:endParaRPr sz="1800">
              <a:latin typeface="Courier New" panose="02070309020205020404"/>
              <a:cs typeface="Courier New" panose="02070309020205020404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8442197" y="6291877"/>
            <a:ext cx="165735" cy="16700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spc="-10" dirty="0">
                <a:latin typeface="Arial" panose="020B0604020202020204"/>
                <a:cs typeface="Arial" panose="020B0604020202020204"/>
              </a:rPr>
              <a:t>37</a:t>
            </a:r>
            <a:endParaRPr sz="1000">
              <a:latin typeface="Arial" panose="020B0604020202020204"/>
              <a:cs typeface="Arial" panose="020B0604020202020204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126740" y="284607"/>
            <a:ext cx="3718560" cy="68961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b="1" spc="-5" dirty="0">
                <a:gradFill>
                  <a:gsLst>
                    <a:gs pos="0">
                      <a:srgbClr val="E30000"/>
                    </a:gs>
                    <a:gs pos="100000">
                      <a:srgbClr val="760303"/>
                    </a:gs>
                  </a:gsLst>
                  <a:lin scaled="0"/>
                </a:gradFill>
              </a:rPr>
              <a:t>Deleting a</a:t>
            </a:r>
            <a:r>
              <a:rPr b="1" spc="-20" dirty="0">
                <a:gradFill>
                  <a:gsLst>
                    <a:gs pos="0">
                      <a:srgbClr val="E30000"/>
                    </a:gs>
                    <a:gs pos="100000">
                      <a:srgbClr val="760303"/>
                    </a:gs>
                  </a:gsLst>
                  <a:lin scaled="0"/>
                </a:gradFill>
              </a:rPr>
              <a:t> </a:t>
            </a:r>
            <a:r>
              <a:rPr b="1" dirty="0">
                <a:gradFill>
                  <a:gsLst>
                    <a:gs pos="0">
                      <a:srgbClr val="E30000"/>
                    </a:gs>
                    <a:gs pos="100000">
                      <a:srgbClr val="760303"/>
                    </a:gs>
                  </a:gsLst>
                  <a:lin scaled="0"/>
                </a:gradFill>
              </a:rPr>
              <a:t>node</a:t>
            </a:r>
            <a:endParaRPr b="1" dirty="0">
              <a:gradFill>
                <a:gsLst>
                  <a:gs pos="0">
                    <a:srgbClr val="E30000"/>
                  </a:gs>
                  <a:gs pos="100000">
                    <a:srgbClr val="760303"/>
                  </a:gs>
                </a:gsLst>
                <a:lin scaled="0"/>
              </a:gradFill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297940" y="1442251"/>
            <a:ext cx="7544434" cy="4878705"/>
          </a:xfrm>
          <a:prstGeom prst="rect">
            <a:avLst/>
          </a:prstGeom>
        </p:spPr>
        <p:txBody>
          <a:bodyPr vert="horz" wrap="square" lIns="0" tIns="8255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50"/>
              </a:spcBef>
              <a:tabLst>
                <a:tab pos="355600" algn="l"/>
              </a:tabLst>
            </a:pPr>
            <a:r>
              <a:rPr sz="1450" b="0" spc="25" dirty="0">
                <a:solidFill>
                  <a:srgbClr val="330066"/>
                </a:solidFill>
                <a:latin typeface="Marlett"/>
                <a:cs typeface="Marlett"/>
              </a:rPr>
              <a:t></a:t>
            </a:r>
            <a:r>
              <a:rPr sz="1450" spc="25" dirty="0">
                <a:solidFill>
                  <a:srgbClr val="330066"/>
                </a:solidFill>
                <a:latin typeface="Times New Roman" panose="02020603050405020304"/>
                <a:cs typeface="Times New Roman" panose="02020603050405020304"/>
              </a:rPr>
              <a:t>	</a:t>
            </a:r>
            <a:r>
              <a:rPr sz="2100" b="1" spc="-5" dirty="0">
                <a:solidFill>
                  <a:srgbClr val="330066"/>
                </a:solidFill>
                <a:latin typeface="Courier New" panose="02070309020205020404"/>
                <a:cs typeface="Courier New" panose="02070309020205020404"/>
              </a:rPr>
              <a:t>int DeleteNode(double</a:t>
            </a:r>
            <a:r>
              <a:rPr sz="2100" b="1" spc="-10" dirty="0">
                <a:solidFill>
                  <a:srgbClr val="330066"/>
                </a:solidFill>
                <a:latin typeface="Courier New" panose="02070309020205020404"/>
                <a:cs typeface="Courier New" panose="02070309020205020404"/>
              </a:rPr>
              <a:t> </a:t>
            </a:r>
            <a:r>
              <a:rPr sz="2100" b="1" spc="-5" dirty="0">
                <a:solidFill>
                  <a:srgbClr val="330066"/>
                </a:solidFill>
                <a:latin typeface="Courier New" panose="02070309020205020404"/>
                <a:cs typeface="Courier New" panose="02070309020205020404"/>
              </a:rPr>
              <a:t>x)</a:t>
            </a:r>
            <a:endParaRPr sz="2100">
              <a:latin typeface="Courier New" panose="02070309020205020404"/>
              <a:cs typeface="Courier New" panose="02070309020205020404"/>
            </a:endParaRPr>
          </a:p>
          <a:p>
            <a:pPr marL="469900">
              <a:lnSpc>
                <a:spcPct val="100000"/>
              </a:lnSpc>
              <a:spcBef>
                <a:spcPts val="575"/>
              </a:spcBef>
            </a:pPr>
            <a:r>
              <a:rPr sz="1500" b="0" spc="35" dirty="0">
                <a:solidFill>
                  <a:srgbClr val="669999"/>
                </a:solidFill>
                <a:latin typeface="Marlett"/>
                <a:cs typeface="Marlett"/>
              </a:rPr>
              <a:t></a:t>
            </a:r>
            <a:r>
              <a:rPr sz="1500" b="0" spc="35" dirty="0">
                <a:solidFill>
                  <a:srgbClr val="669999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200" spc="-5" dirty="0">
                <a:latin typeface="Arial" panose="020B0604020202020204"/>
                <a:cs typeface="Arial" panose="020B0604020202020204"/>
              </a:rPr>
              <a:t>Delete a node with the value equal to </a:t>
            </a:r>
            <a:r>
              <a:rPr sz="2200" spc="-5" dirty="0">
                <a:latin typeface="Courier New" panose="02070309020205020404"/>
                <a:cs typeface="Courier New" panose="02070309020205020404"/>
              </a:rPr>
              <a:t>x </a:t>
            </a:r>
            <a:r>
              <a:rPr sz="2200" spc="-5" dirty="0">
                <a:latin typeface="Arial" panose="020B0604020202020204"/>
                <a:cs typeface="Arial" panose="020B0604020202020204"/>
              </a:rPr>
              <a:t>from the</a:t>
            </a:r>
            <a:r>
              <a:rPr sz="2200" spc="-235" dirty="0">
                <a:latin typeface="Arial" panose="020B0604020202020204"/>
                <a:cs typeface="Arial" panose="020B0604020202020204"/>
              </a:rPr>
              <a:t> </a:t>
            </a:r>
            <a:r>
              <a:rPr sz="2200" spc="-5" dirty="0">
                <a:latin typeface="Arial" panose="020B0604020202020204"/>
                <a:cs typeface="Arial" panose="020B0604020202020204"/>
              </a:rPr>
              <a:t>list.</a:t>
            </a:r>
            <a:endParaRPr sz="2200">
              <a:latin typeface="Arial" panose="020B0604020202020204"/>
              <a:cs typeface="Arial" panose="020B0604020202020204"/>
            </a:endParaRPr>
          </a:p>
          <a:p>
            <a:pPr marL="756285" marR="194310" indent="-287020">
              <a:lnSpc>
                <a:spcPct val="100000"/>
              </a:lnSpc>
              <a:spcBef>
                <a:spcPts val="675"/>
              </a:spcBef>
            </a:pPr>
            <a:r>
              <a:rPr sz="1500" b="0" spc="35" dirty="0">
                <a:solidFill>
                  <a:srgbClr val="669999"/>
                </a:solidFill>
                <a:latin typeface="Marlett"/>
                <a:cs typeface="Marlett"/>
              </a:rPr>
              <a:t></a:t>
            </a:r>
            <a:r>
              <a:rPr sz="1500" b="0" spc="35" dirty="0">
                <a:solidFill>
                  <a:srgbClr val="669999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200" spc="-5" dirty="0">
                <a:latin typeface="Arial" panose="020B0604020202020204"/>
                <a:cs typeface="Arial" panose="020B0604020202020204"/>
              </a:rPr>
              <a:t>If </a:t>
            </a:r>
            <a:r>
              <a:rPr sz="2200" dirty="0">
                <a:latin typeface="Arial" panose="020B0604020202020204"/>
                <a:cs typeface="Arial" panose="020B0604020202020204"/>
              </a:rPr>
              <a:t>such </a:t>
            </a:r>
            <a:r>
              <a:rPr sz="2200" spc="-5" dirty="0">
                <a:latin typeface="Arial" panose="020B0604020202020204"/>
                <a:cs typeface="Arial" panose="020B0604020202020204"/>
              </a:rPr>
              <a:t>a node is found, return its position. Otherwise,  return</a:t>
            </a:r>
            <a:r>
              <a:rPr sz="2200" spc="5" dirty="0">
                <a:latin typeface="Arial" panose="020B0604020202020204"/>
                <a:cs typeface="Arial" panose="020B0604020202020204"/>
              </a:rPr>
              <a:t> </a:t>
            </a:r>
            <a:r>
              <a:rPr sz="2200" spc="-5" dirty="0">
                <a:latin typeface="Arial" panose="020B0604020202020204"/>
                <a:cs typeface="Arial" panose="020B0604020202020204"/>
              </a:rPr>
              <a:t>0.</a:t>
            </a:r>
            <a:endParaRPr sz="2200">
              <a:latin typeface="Arial" panose="020B0604020202020204"/>
              <a:cs typeface="Arial" panose="020B0604020202020204"/>
            </a:endParaRPr>
          </a:p>
          <a:p>
            <a:pPr marL="12700">
              <a:lnSpc>
                <a:spcPct val="100000"/>
              </a:lnSpc>
              <a:spcBef>
                <a:spcPts val="620"/>
              </a:spcBef>
            </a:pPr>
            <a:r>
              <a:rPr sz="1800" b="0" spc="25" dirty="0">
                <a:solidFill>
                  <a:srgbClr val="330066"/>
                </a:solidFill>
                <a:latin typeface="Marlett"/>
                <a:cs typeface="Marlett"/>
              </a:rPr>
              <a:t></a:t>
            </a:r>
            <a:r>
              <a:rPr sz="1800" b="0" spc="420" dirty="0">
                <a:solidFill>
                  <a:srgbClr val="330066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600" dirty="0">
                <a:latin typeface="Arial" panose="020B0604020202020204"/>
                <a:cs typeface="Arial" panose="020B0604020202020204"/>
              </a:rPr>
              <a:t>Steps</a:t>
            </a:r>
            <a:endParaRPr sz="2600">
              <a:latin typeface="Arial" panose="020B0604020202020204"/>
              <a:cs typeface="Arial" panose="020B0604020202020204"/>
            </a:endParaRPr>
          </a:p>
          <a:p>
            <a:pPr marL="469900">
              <a:lnSpc>
                <a:spcPct val="100000"/>
              </a:lnSpc>
              <a:spcBef>
                <a:spcPts val="390"/>
              </a:spcBef>
            </a:pPr>
            <a:r>
              <a:rPr sz="1500" b="0" spc="35" dirty="0">
                <a:solidFill>
                  <a:srgbClr val="669999"/>
                </a:solidFill>
                <a:latin typeface="Marlett"/>
                <a:cs typeface="Marlett"/>
              </a:rPr>
              <a:t></a:t>
            </a:r>
            <a:r>
              <a:rPr sz="1500" b="0" spc="35" dirty="0">
                <a:solidFill>
                  <a:srgbClr val="669999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200" spc="-5" dirty="0">
                <a:latin typeface="Arial" panose="020B0604020202020204"/>
                <a:cs typeface="Arial" panose="020B0604020202020204"/>
              </a:rPr>
              <a:t>Find the desirable node (similar to</a:t>
            </a:r>
            <a:r>
              <a:rPr sz="2200" spc="-15" dirty="0">
                <a:latin typeface="Arial" panose="020B0604020202020204"/>
                <a:cs typeface="Arial" panose="020B0604020202020204"/>
              </a:rPr>
              <a:t> </a:t>
            </a:r>
            <a:r>
              <a:rPr sz="2200" spc="-5" dirty="0">
                <a:latin typeface="Courier New" panose="02070309020205020404"/>
                <a:cs typeface="Courier New" panose="02070309020205020404"/>
              </a:rPr>
              <a:t>FindNode</a:t>
            </a:r>
            <a:r>
              <a:rPr sz="2200" spc="-5" dirty="0">
                <a:latin typeface="Arial" panose="020B0604020202020204"/>
                <a:cs typeface="Arial" panose="020B0604020202020204"/>
              </a:rPr>
              <a:t>)</a:t>
            </a:r>
            <a:endParaRPr sz="2200">
              <a:latin typeface="Arial" panose="020B0604020202020204"/>
              <a:cs typeface="Arial" panose="020B0604020202020204"/>
            </a:endParaRPr>
          </a:p>
          <a:p>
            <a:pPr marL="469900">
              <a:lnSpc>
                <a:spcPct val="100000"/>
              </a:lnSpc>
              <a:spcBef>
                <a:spcPts val="670"/>
              </a:spcBef>
            </a:pPr>
            <a:r>
              <a:rPr sz="1500" b="0" spc="35" dirty="0">
                <a:solidFill>
                  <a:srgbClr val="669999"/>
                </a:solidFill>
                <a:latin typeface="Marlett"/>
                <a:cs typeface="Marlett"/>
              </a:rPr>
              <a:t></a:t>
            </a:r>
            <a:r>
              <a:rPr sz="1500" b="0" spc="35" dirty="0">
                <a:solidFill>
                  <a:srgbClr val="669999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200" spc="-5" dirty="0">
                <a:latin typeface="Arial" panose="020B0604020202020204"/>
                <a:cs typeface="Arial" panose="020B0604020202020204"/>
              </a:rPr>
              <a:t>Release the memory occupied by the found</a:t>
            </a:r>
            <a:r>
              <a:rPr sz="2200" spc="-20" dirty="0">
                <a:latin typeface="Arial" panose="020B0604020202020204"/>
                <a:cs typeface="Arial" panose="020B0604020202020204"/>
              </a:rPr>
              <a:t> </a:t>
            </a:r>
            <a:r>
              <a:rPr sz="2200" spc="-5" dirty="0">
                <a:latin typeface="Arial" panose="020B0604020202020204"/>
                <a:cs typeface="Arial" panose="020B0604020202020204"/>
              </a:rPr>
              <a:t>node</a:t>
            </a:r>
            <a:endParaRPr sz="2200">
              <a:latin typeface="Arial" panose="020B0604020202020204"/>
              <a:cs typeface="Arial" panose="020B0604020202020204"/>
            </a:endParaRPr>
          </a:p>
          <a:p>
            <a:pPr marL="756285" marR="5080" indent="-287020">
              <a:lnSpc>
                <a:spcPct val="100000"/>
              </a:lnSpc>
              <a:spcBef>
                <a:spcPts val="530"/>
              </a:spcBef>
            </a:pPr>
            <a:r>
              <a:rPr sz="1500" b="0" spc="35" dirty="0">
                <a:solidFill>
                  <a:srgbClr val="669999"/>
                </a:solidFill>
                <a:latin typeface="Marlett"/>
                <a:cs typeface="Marlett"/>
              </a:rPr>
              <a:t></a:t>
            </a:r>
            <a:r>
              <a:rPr sz="1500" b="0" spc="35" dirty="0">
                <a:solidFill>
                  <a:srgbClr val="669999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200" spc="-5" dirty="0">
                <a:latin typeface="Arial" panose="020B0604020202020204"/>
                <a:cs typeface="Arial" panose="020B0604020202020204"/>
              </a:rPr>
              <a:t>Set the pointer of the predecessor of the found node to  the successor of the found</a:t>
            </a:r>
            <a:r>
              <a:rPr sz="2200" spc="20" dirty="0">
                <a:latin typeface="Arial" panose="020B0604020202020204"/>
                <a:cs typeface="Arial" panose="020B0604020202020204"/>
              </a:rPr>
              <a:t> </a:t>
            </a:r>
            <a:r>
              <a:rPr sz="2200" spc="-5" dirty="0">
                <a:latin typeface="Arial" panose="020B0604020202020204"/>
                <a:cs typeface="Arial" panose="020B0604020202020204"/>
              </a:rPr>
              <a:t>node</a:t>
            </a:r>
            <a:endParaRPr sz="2200">
              <a:latin typeface="Arial" panose="020B0604020202020204"/>
              <a:cs typeface="Arial" panose="020B0604020202020204"/>
            </a:endParaRPr>
          </a:p>
          <a:p>
            <a:pPr marL="12700">
              <a:lnSpc>
                <a:spcPct val="100000"/>
              </a:lnSpc>
              <a:spcBef>
                <a:spcPts val="440"/>
              </a:spcBef>
            </a:pPr>
            <a:r>
              <a:rPr sz="1800" b="0" spc="20" dirty="0">
                <a:solidFill>
                  <a:srgbClr val="330066"/>
                </a:solidFill>
                <a:latin typeface="Marlett"/>
                <a:cs typeface="Marlett"/>
              </a:rPr>
              <a:t></a:t>
            </a:r>
            <a:r>
              <a:rPr sz="1800" b="0" spc="20" dirty="0">
                <a:solidFill>
                  <a:srgbClr val="330066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600" dirty="0">
                <a:latin typeface="Arial" panose="020B0604020202020204"/>
                <a:cs typeface="Arial" panose="020B0604020202020204"/>
              </a:rPr>
              <a:t>Like </a:t>
            </a:r>
            <a:r>
              <a:rPr sz="2600" spc="-5" dirty="0">
                <a:latin typeface="Courier New" panose="02070309020205020404"/>
                <a:cs typeface="Courier New" panose="02070309020205020404"/>
              </a:rPr>
              <a:t>InsertNode</a:t>
            </a:r>
            <a:r>
              <a:rPr sz="2600" spc="-5" dirty="0">
                <a:latin typeface="Arial" panose="020B0604020202020204"/>
                <a:cs typeface="Arial" panose="020B0604020202020204"/>
              </a:rPr>
              <a:t>, </a:t>
            </a:r>
            <a:r>
              <a:rPr sz="2600" dirty="0">
                <a:latin typeface="Arial" panose="020B0604020202020204"/>
                <a:cs typeface="Arial" panose="020B0604020202020204"/>
              </a:rPr>
              <a:t>there are two special</a:t>
            </a:r>
            <a:r>
              <a:rPr sz="2600" spc="-55" dirty="0">
                <a:latin typeface="Arial" panose="020B0604020202020204"/>
                <a:cs typeface="Arial" panose="020B0604020202020204"/>
              </a:rPr>
              <a:t> </a:t>
            </a:r>
            <a:r>
              <a:rPr sz="2600" dirty="0">
                <a:latin typeface="Arial" panose="020B0604020202020204"/>
                <a:cs typeface="Arial" panose="020B0604020202020204"/>
              </a:rPr>
              <a:t>cases</a:t>
            </a:r>
            <a:endParaRPr sz="2600">
              <a:latin typeface="Arial" panose="020B0604020202020204"/>
              <a:cs typeface="Arial" panose="020B0604020202020204"/>
            </a:endParaRPr>
          </a:p>
          <a:p>
            <a:pPr marL="469900">
              <a:lnSpc>
                <a:spcPct val="100000"/>
              </a:lnSpc>
              <a:spcBef>
                <a:spcPts val="715"/>
              </a:spcBef>
            </a:pPr>
            <a:r>
              <a:rPr sz="1500" b="0" spc="35" dirty="0">
                <a:solidFill>
                  <a:srgbClr val="669999"/>
                </a:solidFill>
                <a:latin typeface="Marlett"/>
                <a:cs typeface="Marlett"/>
              </a:rPr>
              <a:t></a:t>
            </a:r>
            <a:r>
              <a:rPr sz="1500" b="0" spc="35" dirty="0">
                <a:solidFill>
                  <a:srgbClr val="669999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200" spc="-5" dirty="0">
                <a:latin typeface="Arial" panose="020B0604020202020204"/>
                <a:cs typeface="Arial" panose="020B0604020202020204"/>
              </a:rPr>
              <a:t>Delete </a:t>
            </a:r>
            <a:r>
              <a:rPr sz="2200" dirty="0">
                <a:latin typeface="Arial" panose="020B0604020202020204"/>
                <a:cs typeface="Arial" panose="020B0604020202020204"/>
              </a:rPr>
              <a:t>first</a:t>
            </a:r>
            <a:r>
              <a:rPr sz="2200" spc="-110" dirty="0">
                <a:latin typeface="Arial" panose="020B0604020202020204"/>
                <a:cs typeface="Arial" panose="020B0604020202020204"/>
              </a:rPr>
              <a:t> </a:t>
            </a:r>
            <a:r>
              <a:rPr sz="2200" spc="-5" dirty="0">
                <a:latin typeface="Arial" panose="020B0604020202020204"/>
                <a:cs typeface="Arial" panose="020B0604020202020204"/>
              </a:rPr>
              <a:t>node</a:t>
            </a:r>
            <a:endParaRPr sz="2200">
              <a:latin typeface="Arial" panose="020B0604020202020204"/>
              <a:cs typeface="Arial" panose="020B0604020202020204"/>
            </a:endParaRPr>
          </a:p>
          <a:p>
            <a:pPr marL="469900">
              <a:lnSpc>
                <a:spcPct val="100000"/>
              </a:lnSpc>
              <a:spcBef>
                <a:spcPts val="530"/>
              </a:spcBef>
            </a:pPr>
            <a:r>
              <a:rPr sz="1500" b="0" spc="35" dirty="0">
                <a:solidFill>
                  <a:srgbClr val="669999"/>
                </a:solidFill>
                <a:latin typeface="Marlett"/>
                <a:cs typeface="Marlett"/>
              </a:rPr>
              <a:t></a:t>
            </a:r>
            <a:r>
              <a:rPr sz="1500" b="0" spc="35" dirty="0">
                <a:solidFill>
                  <a:srgbClr val="669999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200" spc="-5" dirty="0">
                <a:latin typeface="Arial" panose="020B0604020202020204"/>
                <a:cs typeface="Arial" panose="020B0604020202020204"/>
              </a:rPr>
              <a:t>Delete the node in middle or at the end of the</a:t>
            </a:r>
            <a:r>
              <a:rPr sz="2200" spc="-15" dirty="0">
                <a:latin typeface="Arial" panose="020B0604020202020204"/>
                <a:cs typeface="Arial" panose="020B0604020202020204"/>
              </a:rPr>
              <a:t> </a:t>
            </a:r>
            <a:r>
              <a:rPr sz="2200" spc="-5" dirty="0">
                <a:latin typeface="Arial" panose="020B0604020202020204"/>
                <a:cs typeface="Arial" panose="020B0604020202020204"/>
              </a:rPr>
              <a:t>list</a:t>
            </a:r>
            <a:endParaRPr sz="2200">
              <a:latin typeface="Arial" panose="020B0604020202020204"/>
              <a:cs typeface="Arial" panose="020B0604020202020204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8442197" y="6291877"/>
            <a:ext cx="165735" cy="16700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spc="-10" dirty="0">
                <a:latin typeface="Arial" panose="020B0604020202020204"/>
                <a:cs typeface="Arial" panose="020B0604020202020204"/>
              </a:rPr>
              <a:t>38</a:t>
            </a:r>
            <a:endParaRPr sz="1000">
              <a:latin typeface="Arial" panose="020B0604020202020204"/>
              <a:cs typeface="Arial" panose="020B0604020202020204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725487" y="1143000"/>
            <a:ext cx="7504430" cy="5438775"/>
          </a:xfrm>
          <a:custGeom>
            <a:avLst/>
            <a:gdLst/>
            <a:ahLst/>
            <a:cxnLst/>
            <a:rect l="l" t="t" r="r" b="b"/>
            <a:pathLst>
              <a:path w="7504430" h="5438775">
                <a:moveTo>
                  <a:pt x="0" y="5438774"/>
                </a:moveTo>
                <a:lnTo>
                  <a:pt x="7504049" y="5438774"/>
                </a:lnTo>
                <a:lnTo>
                  <a:pt x="7504049" y="0"/>
                </a:lnTo>
                <a:lnTo>
                  <a:pt x="0" y="0"/>
                </a:lnTo>
                <a:lnTo>
                  <a:pt x="0" y="5438774"/>
                </a:lnTo>
                <a:close/>
              </a:path>
            </a:pathLst>
          </a:custGeom>
          <a:solidFill>
            <a:srgbClr val="006FC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 txBox="1"/>
          <p:nvPr/>
        </p:nvSpPr>
        <p:spPr>
          <a:xfrm>
            <a:off x="804468" y="1165352"/>
            <a:ext cx="3934460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spc="-5" dirty="0">
                <a:solidFill>
                  <a:srgbClr val="FFFF00"/>
                </a:solidFill>
                <a:latin typeface="Courier New" panose="02070309020205020404"/>
                <a:cs typeface="Courier New" panose="02070309020205020404"/>
              </a:rPr>
              <a:t>int </a:t>
            </a:r>
            <a:r>
              <a:rPr sz="16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List::DeleteNode(</a:t>
            </a:r>
            <a:r>
              <a:rPr sz="1600" spc="-5" dirty="0">
                <a:solidFill>
                  <a:srgbClr val="FFFF00"/>
                </a:solidFill>
                <a:latin typeface="Courier New" panose="02070309020205020404"/>
                <a:cs typeface="Courier New" panose="02070309020205020404"/>
              </a:rPr>
              <a:t>double </a:t>
            </a:r>
            <a:r>
              <a:rPr sz="16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x)</a:t>
            </a:r>
            <a:r>
              <a:rPr sz="1600" spc="10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{</a:t>
            </a:r>
            <a:endParaRPr sz="1600">
              <a:latin typeface="Courier New" panose="02070309020205020404"/>
              <a:cs typeface="Courier New" panose="02070309020205020404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718817" y="1409192"/>
            <a:ext cx="1976755" cy="7569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algn="just">
              <a:lnSpc>
                <a:spcPct val="100000"/>
              </a:lnSpc>
              <a:spcBef>
                <a:spcPts val="95"/>
              </a:spcBef>
            </a:pPr>
            <a:r>
              <a:rPr sz="16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Node* prevNode</a:t>
            </a:r>
            <a:r>
              <a:rPr sz="1600" spc="-7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=  Node* currNode</a:t>
            </a:r>
            <a:r>
              <a:rPr sz="1600" spc="-7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=  </a:t>
            </a:r>
            <a:r>
              <a:rPr sz="1600" spc="-5" dirty="0">
                <a:solidFill>
                  <a:srgbClr val="FFFF00"/>
                </a:solidFill>
                <a:latin typeface="Courier New" panose="02070309020205020404"/>
                <a:cs typeface="Courier New" panose="02070309020205020404"/>
              </a:rPr>
              <a:t>int </a:t>
            </a:r>
            <a:r>
              <a:rPr sz="16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currIndex</a:t>
            </a:r>
            <a:r>
              <a:rPr sz="1600" spc="890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=</a:t>
            </a:r>
            <a:endParaRPr sz="1600">
              <a:latin typeface="Courier New" panose="02070309020205020404"/>
              <a:cs typeface="Courier New" panose="02070309020205020404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4462398" y="1409192"/>
            <a:ext cx="635000" cy="7569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NULL;</a:t>
            </a:r>
            <a:endParaRPr sz="1600">
              <a:latin typeface="Courier New" panose="02070309020205020404"/>
              <a:cs typeface="Courier New" panose="02070309020205020404"/>
            </a:endParaRPr>
          </a:p>
          <a:p>
            <a:pPr marL="12700" marR="5080">
              <a:lnSpc>
                <a:spcPct val="100000"/>
              </a:lnSpc>
            </a:pPr>
            <a:r>
              <a:rPr sz="16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head;  </a:t>
            </a:r>
            <a:r>
              <a:rPr sz="16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1;</a:t>
            </a:r>
            <a:endParaRPr sz="1600">
              <a:latin typeface="Courier New" panose="02070309020205020404"/>
              <a:cs typeface="Courier New" panose="02070309020205020404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718817" y="2140966"/>
            <a:ext cx="5032375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spc="-5" dirty="0">
                <a:solidFill>
                  <a:srgbClr val="FFFF00"/>
                </a:solidFill>
                <a:latin typeface="Courier New" panose="02070309020205020404"/>
                <a:cs typeface="Courier New" panose="02070309020205020404"/>
              </a:rPr>
              <a:t>while </a:t>
            </a:r>
            <a:r>
              <a:rPr sz="16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(currNode &amp;&amp; currNode-&gt;data != x)</a:t>
            </a:r>
            <a:r>
              <a:rPr sz="1600" spc="5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{</a:t>
            </a:r>
            <a:endParaRPr sz="1600">
              <a:latin typeface="Courier New" panose="02070309020205020404"/>
              <a:cs typeface="Courier New" panose="02070309020205020404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4462398" y="2384805"/>
            <a:ext cx="147320" cy="5130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=</a:t>
            </a:r>
            <a:endParaRPr sz="1600">
              <a:latin typeface="Courier New" panose="02070309020205020404"/>
              <a:cs typeface="Courier New" panose="02070309020205020404"/>
            </a:endParaRPr>
          </a:p>
          <a:p>
            <a:pPr marL="12700">
              <a:lnSpc>
                <a:spcPct val="100000"/>
              </a:lnSpc>
            </a:pPr>
            <a:r>
              <a:rPr sz="16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=</a:t>
            </a:r>
            <a:endParaRPr sz="1600">
              <a:latin typeface="Courier New" panose="02070309020205020404"/>
              <a:cs typeface="Courier New" panose="02070309020205020404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5377053" y="2384805"/>
            <a:ext cx="1856739" cy="5130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5"/>
              </a:spcBef>
            </a:pPr>
            <a:r>
              <a:rPr sz="16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currNode;  </a:t>
            </a:r>
            <a:r>
              <a:rPr sz="1600" spc="-10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c</a:t>
            </a:r>
            <a:r>
              <a:rPr sz="16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u</a:t>
            </a:r>
            <a:r>
              <a:rPr sz="1600" spc="-10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r</a:t>
            </a:r>
            <a:r>
              <a:rPr sz="16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r</a:t>
            </a:r>
            <a:r>
              <a:rPr sz="1600" spc="-10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N</a:t>
            </a:r>
            <a:r>
              <a:rPr sz="16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o</a:t>
            </a:r>
            <a:r>
              <a:rPr sz="1600" spc="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d</a:t>
            </a:r>
            <a:r>
              <a:rPr sz="1600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e-</a:t>
            </a:r>
            <a:r>
              <a:rPr sz="1600" spc="-10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&gt;</a:t>
            </a:r>
            <a:r>
              <a:rPr sz="16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n</a:t>
            </a:r>
            <a:r>
              <a:rPr sz="1600" spc="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e</a:t>
            </a:r>
            <a:r>
              <a:rPr sz="1600" spc="-10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x</a:t>
            </a:r>
            <a:r>
              <a:rPr sz="16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t;</a:t>
            </a:r>
            <a:endParaRPr sz="1600">
              <a:latin typeface="Courier New" panose="02070309020205020404"/>
              <a:cs typeface="Courier New" panose="02070309020205020404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2633598" y="2384805"/>
            <a:ext cx="1489075" cy="7569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5"/>
              </a:spcBef>
            </a:pPr>
            <a:r>
              <a:rPr sz="16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prevNode  currNode  </a:t>
            </a:r>
            <a:r>
              <a:rPr sz="1600" spc="-10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c</a:t>
            </a:r>
            <a:r>
              <a:rPr sz="16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u</a:t>
            </a:r>
            <a:r>
              <a:rPr sz="1600" spc="-10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r</a:t>
            </a:r>
            <a:r>
              <a:rPr sz="16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r</a:t>
            </a:r>
            <a:r>
              <a:rPr sz="1600" spc="-10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I</a:t>
            </a:r>
            <a:r>
              <a:rPr sz="16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n</a:t>
            </a:r>
            <a:r>
              <a:rPr sz="1600" spc="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d</a:t>
            </a:r>
            <a:r>
              <a:rPr sz="1600" spc="-10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e</a:t>
            </a:r>
            <a:r>
              <a:rPr sz="16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x</a:t>
            </a:r>
            <a:r>
              <a:rPr sz="1600" spc="-10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+</a:t>
            </a:r>
            <a:r>
              <a:rPr sz="16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+;</a:t>
            </a:r>
            <a:endParaRPr sz="1600">
              <a:latin typeface="Courier New" panose="02070309020205020404"/>
              <a:cs typeface="Courier New" panose="02070309020205020404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1718817" y="3116706"/>
            <a:ext cx="147320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}</a:t>
            </a:r>
            <a:endParaRPr sz="1600">
              <a:latin typeface="Courier New" panose="02070309020205020404"/>
              <a:cs typeface="Courier New" panose="02070309020205020404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6291453" y="3848227"/>
            <a:ext cx="1856739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b="1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currNode-&gt;next;</a:t>
            </a:r>
            <a:endParaRPr sz="1600">
              <a:latin typeface="Courier New" panose="02070309020205020404"/>
              <a:cs typeface="Courier New" panose="02070309020205020404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6291453" y="4823840"/>
            <a:ext cx="1856739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b="1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currNode-&gt;next;</a:t>
            </a:r>
            <a:endParaRPr sz="1600">
              <a:latin typeface="Courier New" panose="02070309020205020404"/>
              <a:cs typeface="Courier New" panose="02070309020205020404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1718817" y="3360547"/>
            <a:ext cx="3806190" cy="1976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b="1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if (currNode) {</a:t>
            </a:r>
            <a:endParaRPr sz="1600">
              <a:latin typeface="Courier New" panose="02070309020205020404"/>
              <a:cs typeface="Courier New" panose="02070309020205020404"/>
            </a:endParaRPr>
          </a:p>
          <a:p>
            <a:pPr marL="927100">
              <a:lnSpc>
                <a:spcPct val="100000"/>
              </a:lnSpc>
            </a:pPr>
            <a:r>
              <a:rPr sz="1600" b="1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if (prevNode)</a:t>
            </a:r>
            <a:r>
              <a:rPr sz="1600" b="1" spc="-10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 </a:t>
            </a:r>
            <a:r>
              <a:rPr sz="1600" b="1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{</a:t>
            </a:r>
            <a:endParaRPr sz="1600">
              <a:latin typeface="Courier New" panose="02070309020205020404"/>
              <a:cs typeface="Courier New" panose="02070309020205020404"/>
            </a:endParaRPr>
          </a:p>
          <a:p>
            <a:pPr marL="1841500" marR="5080">
              <a:lnSpc>
                <a:spcPct val="100000"/>
              </a:lnSpc>
            </a:pPr>
            <a:r>
              <a:rPr sz="1600" b="1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prevNode-&gt;next</a:t>
            </a:r>
            <a:r>
              <a:rPr sz="1600" b="1" spc="-7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 </a:t>
            </a:r>
            <a:r>
              <a:rPr sz="1600" b="1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=  delete</a:t>
            </a:r>
            <a:r>
              <a:rPr sz="1600" b="1" spc="-7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 </a:t>
            </a:r>
            <a:r>
              <a:rPr sz="1600" b="1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currNode;</a:t>
            </a:r>
            <a:endParaRPr sz="1600">
              <a:latin typeface="Courier New" panose="02070309020205020404"/>
              <a:cs typeface="Courier New" panose="02070309020205020404"/>
            </a:endParaRPr>
          </a:p>
          <a:p>
            <a:pPr marL="927100">
              <a:lnSpc>
                <a:spcPct val="100000"/>
              </a:lnSpc>
            </a:pPr>
            <a:r>
              <a:rPr sz="1600" b="1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}</a:t>
            </a:r>
            <a:endParaRPr sz="1600">
              <a:latin typeface="Courier New" panose="02070309020205020404"/>
              <a:cs typeface="Courier New" panose="02070309020205020404"/>
            </a:endParaRPr>
          </a:p>
          <a:p>
            <a:pPr marL="927100">
              <a:lnSpc>
                <a:spcPct val="100000"/>
              </a:lnSpc>
            </a:pPr>
            <a:r>
              <a:rPr sz="1600" b="1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else {</a:t>
            </a:r>
            <a:endParaRPr sz="1600">
              <a:latin typeface="Courier New" panose="02070309020205020404"/>
              <a:cs typeface="Courier New" panose="02070309020205020404"/>
            </a:endParaRPr>
          </a:p>
          <a:p>
            <a:pPr marL="1841500">
              <a:lnSpc>
                <a:spcPct val="100000"/>
              </a:lnSpc>
              <a:tabLst>
                <a:tab pos="3670300" algn="l"/>
              </a:tabLst>
            </a:pPr>
            <a:r>
              <a:rPr sz="1600" b="1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head</a:t>
            </a:r>
            <a:r>
              <a:rPr sz="1600" b="1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	</a:t>
            </a:r>
            <a:r>
              <a:rPr sz="1600" b="1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=</a:t>
            </a:r>
            <a:endParaRPr sz="1600">
              <a:latin typeface="Courier New" panose="02070309020205020404"/>
              <a:cs typeface="Courier New" panose="02070309020205020404"/>
            </a:endParaRPr>
          </a:p>
          <a:p>
            <a:pPr marL="1841500">
              <a:lnSpc>
                <a:spcPct val="100000"/>
              </a:lnSpc>
            </a:pPr>
            <a:r>
              <a:rPr sz="1600" b="1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delete</a:t>
            </a:r>
            <a:r>
              <a:rPr sz="1600" b="1" spc="-8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 </a:t>
            </a:r>
            <a:r>
              <a:rPr sz="1600" b="1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currNode;</a:t>
            </a:r>
            <a:endParaRPr sz="1600">
              <a:latin typeface="Courier New" panose="02070309020205020404"/>
              <a:cs typeface="Courier New" panose="02070309020205020404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1718817" y="5311521"/>
            <a:ext cx="3014980" cy="10007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927100">
              <a:lnSpc>
                <a:spcPct val="100000"/>
              </a:lnSpc>
              <a:spcBef>
                <a:spcPts val="95"/>
              </a:spcBef>
            </a:pPr>
            <a:r>
              <a:rPr sz="1600" b="1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}</a:t>
            </a:r>
            <a:endParaRPr sz="1600">
              <a:latin typeface="Courier New" panose="02070309020205020404"/>
              <a:cs typeface="Courier New" panose="02070309020205020404"/>
            </a:endParaRPr>
          </a:p>
          <a:p>
            <a:pPr marL="927100">
              <a:lnSpc>
                <a:spcPct val="100000"/>
              </a:lnSpc>
            </a:pPr>
            <a:r>
              <a:rPr sz="1600" b="1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return</a:t>
            </a:r>
            <a:r>
              <a:rPr sz="1600" b="1" spc="-6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 </a:t>
            </a:r>
            <a:r>
              <a:rPr sz="1600" b="1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currIndex;</a:t>
            </a:r>
            <a:endParaRPr sz="1600">
              <a:latin typeface="Courier New" panose="02070309020205020404"/>
              <a:cs typeface="Courier New" panose="02070309020205020404"/>
            </a:endParaRPr>
          </a:p>
          <a:p>
            <a:pPr marL="12700">
              <a:lnSpc>
                <a:spcPct val="100000"/>
              </a:lnSpc>
            </a:pPr>
            <a:r>
              <a:rPr sz="1600" b="1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}</a:t>
            </a:r>
            <a:endParaRPr sz="1600">
              <a:latin typeface="Courier New" panose="02070309020205020404"/>
              <a:cs typeface="Courier New" panose="02070309020205020404"/>
            </a:endParaRPr>
          </a:p>
          <a:p>
            <a:pPr marL="12700">
              <a:lnSpc>
                <a:spcPct val="100000"/>
              </a:lnSpc>
            </a:pPr>
            <a:r>
              <a:rPr sz="1600" b="1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return</a:t>
            </a:r>
            <a:r>
              <a:rPr sz="1600" b="1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 </a:t>
            </a:r>
            <a:r>
              <a:rPr sz="1600" b="1" spc="-10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0;</a:t>
            </a:r>
            <a:endParaRPr sz="1600">
              <a:latin typeface="Courier New" panose="02070309020205020404"/>
              <a:cs typeface="Courier New" panose="02070309020205020404"/>
            </a:endParaRPr>
          </a:p>
        </p:txBody>
      </p:sp>
      <p:grpSp>
        <p:nvGrpSpPr>
          <p:cNvPr id="16" name="object 16"/>
          <p:cNvGrpSpPr/>
          <p:nvPr/>
        </p:nvGrpSpPr>
        <p:grpSpPr>
          <a:xfrm>
            <a:off x="1127125" y="1203325"/>
            <a:ext cx="7880350" cy="2222500"/>
            <a:chOff x="1127125" y="1203325"/>
            <a:chExt cx="7880350" cy="2222500"/>
          </a:xfrm>
        </p:grpSpPr>
        <p:sp>
          <p:nvSpPr>
            <p:cNvPr id="17" name="object 17"/>
            <p:cNvSpPr/>
            <p:nvPr/>
          </p:nvSpPr>
          <p:spPr>
            <a:xfrm>
              <a:off x="1143000" y="1447800"/>
              <a:ext cx="6175375" cy="1962150"/>
            </a:xfrm>
            <a:custGeom>
              <a:avLst/>
              <a:gdLst/>
              <a:ahLst/>
              <a:cxnLst/>
              <a:rect l="l" t="t" r="r" b="b"/>
              <a:pathLst>
                <a:path w="6175375" h="1962150">
                  <a:moveTo>
                    <a:pt x="0" y="1962150"/>
                  </a:moveTo>
                  <a:lnTo>
                    <a:pt x="6175375" y="1962150"/>
                  </a:lnTo>
                  <a:lnTo>
                    <a:pt x="6175375" y="0"/>
                  </a:lnTo>
                  <a:lnTo>
                    <a:pt x="0" y="0"/>
                  </a:lnTo>
                  <a:lnTo>
                    <a:pt x="0" y="1962150"/>
                  </a:lnTo>
                  <a:close/>
                </a:path>
              </a:pathLst>
            </a:custGeom>
            <a:ln w="31750">
              <a:solidFill>
                <a:srgbClr val="FFCC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8" name="object 18"/>
            <p:cNvSpPr/>
            <p:nvPr/>
          </p:nvSpPr>
          <p:spPr>
            <a:xfrm>
              <a:off x="5791200" y="1219200"/>
              <a:ext cx="3200400" cy="838200"/>
            </a:xfrm>
            <a:custGeom>
              <a:avLst/>
              <a:gdLst/>
              <a:ahLst/>
              <a:cxnLst/>
              <a:rect l="l" t="t" r="r" b="b"/>
              <a:pathLst>
                <a:path w="3200400" h="838200">
                  <a:moveTo>
                    <a:pt x="3200400" y="0"/>
                  </a:moveTo>
                  <a:lnTo>
                    <a:pt x="0" y="0"/>
                  </a:lnTo>
                  <a:lnTo>
                    <a:pt x="0" y="838200"/>
                  </a:lnTo>
                  <a:lnTo>
                    <a:pt x="3200400" y="838200"/>
                  </a:lnTo>
                  <a:lnTo>
                    <a:pt x="3200400" y="0"/>
                  </a:lnTo>
                  <a:close/>
                </a:path>
              </a:pathLst>
            </a:custGeom>
            <a:solidFill>
              <a:srgbClr val="D7D7EB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9" name="object 19"/>
            <p:cNvSpPr/>
            <p:nvPr/>
          </p:nvSpPr>
          <p:spPr>
            <a:xfrm>
              <a:off x="5791200" y="1219200"/>
              <a:ext cx="3200400" cy="838200"/>
            </a:xfrm>
            <a:custGeom>
              <a:avLst/>
              <a:gdLst/>
              <a:ahLst/>
              <a:cxnLst/>
              <a:rect l="l" t="t" r="r" b="b"/>
              <a:pathLst>
                <a:path w="3200400" h="838200">
                  <a:moveTo>
                    <a:pt x="0" y="838200"/>
                  </a:moveTo>
                  <a:lnTo>
                    <a:pt x="3200400" y="838200"/>
                  </a:lnTo>
                  <a:lnTo>
                    <a:pt x="3200400" y="0"/>
                  </a:lnTo>
                  <a:lnTo>
                    <a:pt x="0" y="0"/>
                  </a:lnTo>
                  <a:lnTo>
                    <a:pt x="0" y="838200"/>
                  </a:lnTo>
                  <a:close/>
                </a:path>
              </a:pathLst>
            </a:custGeom>
            <a:ln w="31750">
              <a:solidFill>
                <a:srgbClr val="7D9CE8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0" name="object 20"/>
            <p:cNvSpPr/>
            <p:nvPr/>
          </p:nvSpPr>
          <p:spPr>
            <a:xfrm>
              <a:off x="5509514" y="1333500"/>
              <a:ext cx="215265" cy="562610"/>
            </a:xfrm>
            <a:custGeom>
              <a:avLst/>
              <a:gdLst/>
              <a:ahLst/>
              <a:cxnLst/>
              <a:rect l="l" t="t" r="r" b="b"/>
              <a:pathLst>
                <a:path w="215264" h="562610">
                  <a:moveTo>
                    <a:pt x="169984" y="54936"/>
                  </a:moveTo>
                  <a:lnTo>
                    <a:pt x="0" y="552069"/>
                  </a:lnTo>
                  <a:lnTo>
                    <a:pt x="29972" y="562355"/>
                  </a:lnTo>
                  <a:lnTo>
                    <a:pt x="199962" y="65204"/>
                  </a:lnTo>
                  <a:lnTo>
                    <a:pt x="169984" y="54936"/>
                  </a:lnTo>
                  <a:close/>
                </a:path>
                <a:path w="215264" h="562610">
                  <a:moveTo>
                    <a:pt x="210884" y="39877"/>
                  </a:moveTo>
                  <a:lnTo>
                    <a:pt x="175133" y="39877"/>
                  </a:lnTo>
                  <a:lnTo>
                    <a:pt x="205105" y="50164"/>
                  </a:lnTo>
                  <a:lnTo>
                    <a:pt x="199962" y="65204"/>
                  </a:lnTo>
                  <a:lnTo>
                    <a:pt x="215011" y="70358"/>
                  </a:lnTo>
                  <a:lnTo>
                    <a:pt x="210884" y="39877"/>
                  </a:lnTo>
                  <a:close/>
                </a:path>
                <a:path w="215264" h="562610">
                  <a:moveTo>
                    <a:pt x="175133" y="39877"/>
                  </a:moveTo>
                  <a:lnTo>
                    <a:pt x="169984" y="54936"/>
                  </a:lnTo>
                  <a:lnTo>
                    <a:pt x="199962" y="65204"/>
                  </a:lnTo>
                  <a:lnTo>
                    <a:pt x="205105" y="50164"/>
                  </a:lnTo>
                  <a:lnTo>
                    <a:pt x="175133" y="39877"/>
                  </a:lnTo>
                  <a:close/>
                </a:path>
                <a:path w="215264" h="562610">
                  <a:moveTo>
                    <a:pt x="205486" y="0"/>
                  </a:moveTo>
                  <a:lnTo>
                    <a:pt x="154939" y="49784"/>
                  </a:lnTo>
                  <a:lnTo>
                    <a:pt x="169984" y="54936"/>
                  </a:lnTo>
                  <a:lnTo>
                    <a:pt x="175133" y="39877"/>
                  </a:lnTo>
                  <a:lnTo>
                    <a:pt x="210884" y="39877"/>
                  </a:lnTo>
                  <a:lnTo>
                    <a:pt x="205486" y="0"/>
                  </a:lnTo>
                  <a:close/>
                </a:path>
              </a:pathLst>
            </a:custGeom>
            <a:solidFill>
              <a:srgbClr val="7D9CE8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21" name="object 21"/>
          <p:cNvSpPr txBox="1"/>
          <p:nvPr/>
        </p:nvSpPr>
        <p:spPr>
          <a:xfrm>
            <a:off x="5870828" y="1244853"/>
            <a:ext cx="2960370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b="1" spc="-35" dirty="0">
                <a:solidFill>
                  <a:srgbClr val="808080"/>
                </a:solidFill>
                <a:latin typeface="Arial" panose="020B0604020202020204"/>
                <a:cs typeface="Arial" panose="020B0604020202020204"/>
              </a:rPr>
              <a:t>Try </a:t>
            </a:r>
            <a:r>
              <a:rPr sz="2000" b="1" dirty="0">
                <a:solidFill>
                  <a:srgbClr val="808080"/>
                </a:solidFill>
                <a:latin typeface="Arial" panose="020B0604020202020204"/>
                <a:cs typeface="Arial" panose="020B0604020202020204"/>
              </a:rPr>
              <a:t>to find the node</a:t>
            </a:r>
            <a:r>
              <a:rPr sz="2000" b="1" spc="-120" dirty="0">
                <a:solidFill>
                  <a:srgbClr val="808080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2000" b="1" spc="5" dirty="0">
                <a:solidFill>
                  <a:srgbClr val="808080"/>
                </a:solidFill>
                <a:latin typeface="Arial" panose="020B0604020202020204"/>
                <a:cs typeface="Arial" panose="020B0604020202020204"/>
              </a:rPr>
              <a:t>with</a:t>
            </a:r>
            <a:endParaRPr sz="2000">
              <a:latin typeface="Arial" panose="020B0604020202020204"/>
              <a:cs typeface="Arial" panose="020B0604020202020204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5870828" y="1532889"/>
            <a:ext cx="2306320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b="1" dirty="0">
                <a:solidFill>
                  <a:srgbClr val="808080"/>
                </a:solidFill>
                <a:latin typeface="Arial" panose="020B0604020202020204"/>
                <a:cs typeface="Arial" panose="020B0604020202020204"/>
              </a:rPr>
              <a:t>its </a:t>
            </a:r>
            <a:r>
              <a:rPr sz="2000" b="1" spc="-5" dirty="0">
                <a:solidFill>
                  <a:srgbClr val="808080"/>
                </a:solidFill>
                <a:latin typeface="Arial" panose="020B0604020202020204"/>
                <a:cs typeface="Arial" panose="020B0604020202020204"/>
              </a:rPr>
              <a:t>value </a:t>
            </a:r>
            <a:r>
              <a:rPr sz="2000" b="1" dirty="0">
                <a:solidFill>
                  <a:srgbClr val="808080"/>
                </a:solidFill>
                <a:latin typeface="Arial" panose="020B0604020202020204"/>
                <a:cs typeface="Arial" panose="020B0604020202020204"/>
              </a:rPr>
              <a:t>equal to</a:t>
            </a:r>
            <a:r>
              <a:rPr sz="2000" b="1" spc="-110" dirty="0">
                <a:solidFill>
                  <a:srgbClr val="808080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2000" b="1" dirty="0">
                <a:solidFill>
                  <a:srgbClr val="808080"/>
                </a:solidFill>
                <a:latin typeface="Courier New" panose="02070309020205020404"/>
                <a:cs typeface="Courier New" panose="02070309020205020404"/>
              </a:rPr>
              <a:t>x</a:t>
            </a:r>
            <a:endParaRPr sz="2000">
              <a:latin typeface="Courier New" panose="02070309020205020404"/>
              <a:cs typeface="Courier New" panose="02070309020205020404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8442197" y="6291877"/>
            <a:ext cx="165735" cy="16700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spc="-10" dirty="0">
                <a:latin typeface="Arial" panose="020B0604020202020204"/>
                <a:cs typeface="Arial" panose="020B0604020202020204"/>
              </a:rPr>
              <a:t>39</a:t>
            </a:r>
            <a:endParaRPr sz="1000">
              <a:latin typeface="Arial" panose="020B0604020202020204"/>
              <a:cs typeface="Arial" panose="020B0604020202020204"/>
            </a:endParaRPr>
          </a:p>
        </p:txBody>
      </p:sp>
      <p:sp>
        <p:nvSpPr>
          <p:cNvPr id="28" name="object 2"/>
          <p:cNvSpPr txBox="1">
            <a:spLocks noGrp="1"/>
          </p:cNvSpPr>
          <p:nvPr>
            <p:ph type="title"/>
          </p:nvPr>
        </p:nvSpPr>
        <p:spPr>
          <a:xfrm>
            <a:off x="3126740" y="284607"/>
            <a:ext cx="3718560" cy="68961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b="1" spc="-5" dirty="0">
                <a:gradFill>
                  <a:gsLst>
                    <a:gs pos="0">
                      <a:srgbClr val="E30000"/>
                    </a:gs>
                    <a:gs pos="100000">
                      <a:srgbClr val="760303"/>
                    </a:gs>
                  </a:gsLst>
                  <a:lin scaled="0"/>
                </a:gradFill>
              </a:rPr>
              <a:t>Deleting a</a:t>
            </a:r>
            <a:r>
              <a:rPr b="1" spc="-20" dirty="0">
                <a:gradFill>
                  <a:gsLst>
                    <a:gs pos="0">
                      <a:srgbClr val="E30000"/>
                    </a:gs>
                    <a:gs pos="100000">
                      <a:srgbClr val="760303"/>
                    </a:gs>
                  </a:gsLst>
                  <a:lin scaled="0"/>
                </a:gradFill>
              </a:rPr>
              <a:t> </a:t>
            </a:r>
            <a:r>
              <a:rPr b="1" dirty="0">
                <a:gradFill>
                  <a:gsLst>
                    <a:gs pos="0">
                      <a:srgbClr val="E30000"/>
                    </a:gs>
                    <a:gs pos="100000">
                      <a:srgbClr val="760303"/>
                    </a:gs>
                  </a:gsLst>
                  <a:lin scaled="0"/>
                </a:gradFill>
              </a:rPr>
              <a:t>node</a:t>
            </a:r>
            <a:endParaRPr b="1" dirty="0">
              <a:gradFill>
                <a:gsLst>
                  <a:gs pos="0">
                    <a:srgbClr val="E30000"/>
                  </a:gs>
                  <a:gs pos="100000">
                    <a:srgbClr val="760303"/>
                  </a:gs>
                </a:gsLst>
                <a:lin scaled="0"/>
              </a:gra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263140" y="747332"/>
            <a:ext cx="6170295" cy="6280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000" b="1" dirty="0">
                <a:gradFill>
                  <a:gsLst>
                    <a:gs pos="0">
                      <a:srgbClr val="E30000"/>
                    </a:gs>
                    <a:gs pos="100000">
                      <a:srgbClr val="760303"/>
                    </a:gs>
                  </a:gsLst>
                  <a:lin scaled="0"/>
                </a:gradFill>
              </a:rPr>
              <a:t>Introduction </a:t>
            </a:r>
            <a:r>
              <a:rPr sz="4000" b="1" spc="-5" dirty="0">
                <a:gradFill>
                  <a:gsLst>
                    <a:gs pos="0">
                      <a:srgbClr val="E30000"/>
                    </a:gs>
                    <a:gs pos="100000">
                      <a:srgbClr val="760303"/>
                    </a:gs>
                  </a:gsLst>
                  <a:lin scaled="0"/>
                </a:gradFill>
              </a:rPr>
              <a:t>to </a:t>
            </a:r>
            <a:r>
              <a:rPr sz="4000" b="1" dirty="0">
                <a:gradFill>
                  <a:gsLst>
                    <a:gs pos="0">
                      <a:srgbClr val="E30000"/>
                    </a:gs>
                    <a:gs pos="100000">
                      <a:srgbClr val="760303"/>
                    </a:gs>
                  </a:gsLst>
                  <a:lin scaled="0"/>
                </a:gradFill>
              </a:rPr>
              <a:t>Linear</a:t>
            </a:r>
            <a:r>
              <a:rPr sz="4000" b="1" spc="-35" dirty="0">
                <a:gradFill>
                  <a:gsLst>
                    <a:gs pos="0">
                      <a:srgbClr val="E30000"/>
                    </a:gs>
                    <a:gs pos="100000">
                      <a:srgbClr val="760303"/>
                    </a:gs>
                  </a:gsLst>
                  <a:lin scaled="0"/>
                </a:gradFill>
              </a:rPr>
              <a:t> </a:t>
            </a:r>
            <a:r>
              <a:rPr sz="4000" b="1" dirty="0">
                <a:gradFill>
                  <a:gsLst>
                    <a:gs pos="0">
                      <a:srgbClr val="E30000"/>
                    </a:gs>
                    <a:gs pos="100000">
                      <a:srgbClr val="760303"/>
                    </a:gs>
                  </a:gsLst>
                  <a:lin scaled="0"/>
                </a:gradFill>
              </a:rPr>
              <a:t>List</a:t>
            </a:r>
            <a:endParaRPr sz="4000" b="1" dirty="0">
              <a:gradFill>
                <a:gsLst>
                  <a:gs pos="0">
                    <a:srgbClr val="E30000"/>
                  </a:gs>
                  <a:gs pos="100000">
                    <a:srgbClr val="760303"/>
                  </a:gs>
                </a:gsLst>
                <a:lin scaled="0"/>
              </a:gradFill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822960" y="1717674"/>
            <a:ext cx="7986395" cy="4562475"/>
          </a:xfrm>
          <a:prstGeom prst="rect">
            <a:avLst/>
          </a:prstGeom>
        </p:spPr>
        <p:txBody>
          <a:bodyPr vert="horz" wrap="square" lIns="0" tIns="82550" rIns="0" bIns="0" rtlCol="0">
            <a:spAutoFit/>
          </a:bodyPr>
          <a:lstStyle/>
          <a:p>
            <a:pPr marL="355600" marR="161925" indent="-342900">
              <a:lnSpc>
                <a:spcPts val="2310"/>
              </a:lnSpc>
              <a:spcBef>
                <a:spcPts val="650"/>
              </a:spcBef>
              <a:tabLst>
                <a:tab pos="354965" algn="l"/>
              </a:tabLst>
            </a:pPr>
            <a:r>
              <a:rPr sz="1650" b="0" spc="30" dirty="0">
                <a:solidFill>
                  <a:srgbClr val="330066"/>
                </a:solidFill>
                <a:latin typeface="Marlett"/>
                <a:cs typeface="Marlett"/>
              </a:rPr>
              <a:t></a:t>
            </a:r>
            <a:r>
              <a:rPr sz="1650" spc="30" dirty="0">
                <a:solidFill>
                  <a:srgbClr val="330066"/>
                </a:solidFill>
                <a:latin typeface="Times New Roman" panose="02020603050405020304"/>
                <a:cs typeface="Times New Roman" panose="02020603050405020304"/>
              </a:rPr>
              <a:t>	</a:t>
            </a:r>
            <a:r>
              <a:rPr sz="2400" b="1" spc="-5" dirty="0">
                <a:solidFill>
                  <a:srgbClr val="000099"/>
                </a:solidFill>
                <a:latin typeface="Arial" panose="020B0604020202020204"/>
                <a:cs typeface="Arial" panose="020B0604020202020204"/>
              </a:rPr>
              <a:t>Array </a:t>
            </a:r>
            <a:r>
              <a:rPr sz="2400" b="1" dirty="0">
                <a:solidFill>
                  <a:srgbClr val="000099"/>
                </a:solidFill>
                <a:latin typeface="Arial" panose="020B0604020202020204"/>
                <a:cs typeface="Arial" panose="020B0604020202020204"/>
              </a:rPr>
              <a:t>and linked </a:t>
            </a:r>
            <a:r>
              <a:rPr sz="2400" spc="-5" dirty="0">
                <a:latin typeface="Arial" panose="020B0604020202020204"/>
                <a:cs typeface="Arial" panose="020B0604020202020204"/>
              </a:rPr>
              <a:t>lists are linear lists </a:t>
            </a:r>
            <a:r>
              <a:rPr sz="2400" dirty="0">
                <a:latin typeface="Arial" panose="020B0604020202020204"/>
                <a:cs typeface="Arial" panose="020B0604020202020204"/>
              </a:rPr>
              <a:t>that </a:t>
            </a:r>
            <a:r>
              <a:rPr sz="2400" spc="-5" dirty="0">
                <a:latin typeface="Arial" panose="020B0604020202020204"/>
                <a:cs typeface="Arial" panose="020B0604020202020204"/>
              </a:rPr>
              <a:t>doesn’t have  any restrictions while implementing operations </a:t>
            </a:r>
            <a:r>
              <a:rPr sz="2400" dirty="0">
                <a:latin typeface="Arial" panose="020B0604020202020204"/>
                <a:cs typeface="Arial" panose="020B0604020202020204"/>
              </a:rPr>
              <a:t>such as,  </a:t>
            </a:r>
            <a:r>
              <a:rPr sz="2400" spc="-5" dirty="0">
                <a:latin typeface="Arial" panose="020B0604020202020204"/>
                <a:cs typeface="Arial" panose="020B0604020202020204"/>
              </a:rPr>
              <a:t>insertion, deletion and accessing data in </a:t>
            </a:r>
            <a:r>
              <a:rPr sz="2400" dirty="0">
                <a:latin typeface="Arial" panose="020B0604020202020204"/>
                <a:cs typeface="Arial" panose="020B0604020202020204"/>
              </a:rPr>
              <a:t>the</a:t>
            </a:r>
            <a:r>
              <a:rPr sz="2400" spc="95" dirty="0">
                <a:latin typeface="Arial" panose="020B0604020202020204"/>
                <a:cs typeface="Arial" panose="020B0604020202020204"/>
              </a:rPr>
              <a:t> </a:t>
            </a:r>
            <a:r>
              <a:rPr sz="2400" spc="-5" dirty="0">
                <a:latin typeface="Arial" panose="020B0604020202020204"/>
                <a:cs typeface="Arial" panose="020B0604020202020204"/>
              </a:rPr>
              <a:t>lists.</a:t>
            </a:r>
            <a:endParaRPr sz="2400">
              <a:latin typeface="Arial" panose="020B0604020202020204"/>
              <a:cs typeface="Arial" panose="020B0604020202020204"/>
            </a:endParaRPr>
          </a:p>
          <a:p>
            <a:pPr marL="355600" marR="50800" indent="-342900">
              <a:lnSpc>
                <a:spcPts val="2300"/>
              </a:lnSpc>
              <a:spcBef>
                <a:spcPts val="570"/>
              </a:spcBef>
              <a:tabLst>
                <a:tab pos="354965" algn="l"/>
              </a:tabLst>
            </a:pPr>
            <a:r>
              <a:rPr sz="1650" b="0" spc="30" dirty="0">
                <a:solidFill>
                  <a:srgbClr val="330066"/>
                </a:solidFill>
                <a:latin typeface="Marlett"/>
                <a:cs typeface="Marlett"/>
              </a:rPr>
              <a:t></a:t>
            </a:r>
            <a:r>
              <a:rPr sz="1650" spc="30" dirty="0">
                <a:solidFill>
                  <a:srgbClr val="330066"/>
                </a:solidFill>
                <a:latin typeface="Times New Roman" panose="02020603050405020304"/>
                <a:cs typeface="Times New Roman" panose="02020603050405020304"/>
              </a:rPr>
              <a:t>	</a:t>
            </a:r>
            <a:r>
              <a:rPr sz="2400" dirty="0">
                <a:latin typeface="Arial" panose="020B0604020202020204"/>
                <a:cs typeface="Arial" panose="020B0604020202020204"/>
              </a:rPr>
              <a:t>The </a:t>
            </a:r>
            <a:r>
              <a:rPr sz="2400" spc="-5" dirty="0">
                <a:latin typeface="Arial" panose="020B0604020202020204"/>
                <a:cs typeface="Arial" panose="020B0604020202020204"/>
              </a:rPr>
              <a:t>operations can be done in any </a:t>
            </a:r>
            <a:r>
              <a:rPr sz="2400" dirty="0">
                <a:latin typeface="Arial" panose="020B0604020202020204"/>
                <a:cs typeface="Arial" panose="020B0604020202020204"/>
              </a:rPr>
              <a:t>parts of the lists,  </a:t>
            </a:r>
            <a:r>
              <a:rPr sz="2400" spc="-5" dirty="0">
                <a:latin typeface="Arial" panose="020B0604020202020204"/>
                <a:cs typeface="Arial" panose="020B0604020202020204"/>
              </a:rPr>
              <a:t>either in </a:t>
            </a:r>
            <a:r>
              <a:rPr sz="2400" dirty="0">
                <a:latin typeface="Arial" panose="020B0604020202020204"/>
                <a:cs typeface="Arial" panose="020B0604020202020204"/>
              </a:rPr>
              <a:t>the front </a:t>
            </a:r>
            <a:r>
              <a:rPr sz="2400" spc="-5" dirty="0">
                <a:latin typeface="Arial" panose="020B0604020202020204"/>
                <a:cs typeface="Arial" panose="020B0604020202020204"/>
              </a:rPr>
              <a:t>lists, </a:t>
            </a:r>
            <a:r>
              <a:rPr sz="2400" spc="-10" dirty="0">
                <a:latin typeface="Arial" panose="020B0604020202020204"/>
                <a:cs typeface="Arial" panose="020B0604020202020204"/>
              </a:rPr>
              <a:t>in </a:t>
            </a:r>
            <a:r>
              <a:rPr sz="2400" dirty="0">
                <a:latin typeface="Arial" panose="020B0604020202020204"/>
                <a:cs typeface="Arial" panose="020B0604020202020204"/>
              </a:rPr>
              <a:t>the </a:t>
            </a:r>
            <a:r>
              <a:rPr sz="2400" spc="-5" dirty="0">
                <a:latin typeface="Arial" panose="020B0604020202020204"/>
                <a:cs typeface="Arial" panose="020B0604020202020204"/>
              </a:rPr>
              <a:t>middle or at </a:t>
            </a:r>
            <a:r>
              <a:rPr sz="2400" dirty="0">
                <a:latin typeface="Arial" panose="020B0604020202020204"/>
                <a:cs typeface="Arial" panose="020B0604020202020204"/>
              </a:rPr>
              <a:t>the </a:t>
            </a:r>
            <a:r>
              <a:rPr sz="2400" spc="-5" dirty="0">
                <a:latin typeface="Arial" panose="020B0604020202020204"/>
                <a:cs typeface="Arial" panose="020B0604020202020204"/>
              </a:rPr>
              <a:t>back </a:t>
            </a:r>
            <a:r>
              <a:rPr sz="2400" dirty="0">
                <a:latin typeface="Arial" panose="020B0604020202020204"/>
                <a:cs typeface="Arial" panose="020B0604020202020204"/>
              </a:rPr>
              <a:t>of the  </a:t>
            </a:r>
            <a:r>
              <a:rPr sz="2400" spc="-5" dirty="0">
                <a:latin typeface="Arial" panose="020B0604020202020204"/>
                <a:cs typeface="Arial" panose="020B0604020202020204"/>
              </a:rPr>
              <a:t>lists.</a:t>
            </a:r>
            <a:endParaRPr sz="2400">
              <a:latin typeface="Arial" panose="020B0604020202020204"/>
              <a:cs typeface="Arial" panose="020B0604020202020204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3000">
              <a:latin typeface="Arial" panose="020B0604020202020204"/>
              <a:cs typeface="Arial" panose="020B0604020202020204"/>
            </a:endParaRPr>
          </a:p>
          <a:p>
            <a:pPr marL="355600" marR="474980" indent="-342900">
              <a:lnSpc>
                <a:spcPts val="2300"/>
              </a:lnSpc>
              <a:tabLst>
                <a:tab pos="354965" algn="l"/>
              </a:tabLst>
            </a:pPr>
            <a:r>
              <a:rPr sz="1650" b="0" spc="30" dirty="0">
                <a:solidFill>
                  <a:srgbClr val="330066"/>
                </a:solidFill>
                <a:latin typeface="Marlett"/>
                <a:cs typeface="Marlett"/>
              </a:rPr>
              <a:t></a:t>
            </a:r>
            <a:r>
              <a:rPr sz="1650" spc="30" dirty="0">
                <a:solidFill>
                  <a:srgbClr val="330066"/>
                </a:solidFill>
                <a:latin typeface="Times New Roman" panose="02020603050405020304"/>
                <a:cs typeface="Times New Roman" panose="02020603050405020304"/>
              </a:rPr>
              <a:t>	</a:t>
            </a:r>
            <a:r>
              <a:rPr sz="2400" b="1" spc="-5" dirty="0">
                <a:solidFill>
                  <a:srgbClr val="000099"/>
                </a:solidFill>
                <a:latin typeface="Arial" panose="020B0604020202020204"/>
                <a:cs typeface="Arial" panose="020B0604020202020204"/>
              </a:rPr>
              <a:t>Stack </a:t>
            </a:r>
            <a:r>
              <a:rPr sz="2400" b="1" dirty="0">
                <a:solidFill>
                  <a:srgbClr val="000099"/>
                </a:solidFill>
                <a:latin typeface="Arial" panose="020B0604020202020204"/>
                <a:cs typeface="Arial" panose="020B0604020202020204"/>
              </a:rPr>
              <a:t>and </a:t>
            </a:r>
            <a:r>
              <a:rPr sz="2400" b="1" spc="-5" dirty="0">
                <a:solidFill>
                  <a:srgbClr val="000099"/>
                </a:solidFill>
                <a:latin typeface="Arial" panose="020B0604020202020204"/>
                <a:cs typeface="Arial" panose="020B0604020202020204"/>
              </a:rPr>
              <a:t>queue </a:t>
            </a:r>
            <a:r>
              <a:rPr sz="2400" spc="-5" dirty="0">
                <a:latin typeface="Arial" panose="020B0604020202020204"/>
                <a:cs typeface="Arial" panose="020B0604020202020204"/>
              </a:rPr>
              <a:t>is a linear lists </a:t>
            </a:r>
            <a:r>
              <a:rPr sz="2400" dirty="0">
                <a:latin typeface="Arial" panose="020B0604020202020204"/>
                <a:cs typeface="Arial" panose="020B0604020202020204"/>
              </a:rPr>
              <a:t>that </a:t>
            </a:r>
            <a:r>
              <a:rPr sz="2400" spc="-5" dirty="0">
                <a:latin typeface="Arial" panose="020B0604020202020204"/>
                <a:cs typeface="Arial" panose="020B0604020202020204"/>
              </a:rPr>
              <a:t>has restrictions  while implementing </a:t>
            </a:r>
            <a:r>
              <a:rPr sz="2400" dirty="0">
                <a:latin typeface="Arial" panose="020B0604020202020204"/>
                <a:cs typeface="Arial" panose="020B0604020202020204"/>
              </a:rPr>
              <a:t>its</a:t>
            </a:r>
            <a:r>
              <a:rPr sz="2400" spc="60" dirty="0">
                <a:latin typeface="Arial" panose="020B0604020202020204"/>
                <a:cs typeface="Arial" panose="020B0604020202020204"/>
              </a:rPr>
              <a:t> </a:t>
            </a:r>
            <a:r>
              <a:rPr sz="2400" spc="-5" dirty="0">
                <a:latin typeface="Arial" panose="020B0604020202020204"/>
                <a:cs typeface="Arial" panose="020B0604020202020204"/>
              </a:rPr>
              <a:t>operations.</a:t>
            </a:r>
            <a:endParaRPr sz="2400">
              <a:latin typeface="Arial" panose="020B0604020202020204"/>
              <a:cs typeface="Arial" panose="020B0604020202020204"/>
            </a:endParaRPr>
          </a:p>
          <a:p>
            <a:pPr marL="356870">
              <a:lnSpc>
                <a:spcPts val="2590"/>
              </a:lnSpc>
              <a:spcBef>
                <a:spcPts val="25"/>
              </a:spcBef>
              <a:tabLst>
                <a:tab pos="704215" algn="l"/>
              </a:tabLst>
            </a:pPr>
            <a:r>
              <a:rPr sz="1650" b="0" spc="30" dirty="0">
                <a:solidFill>
                  <a:srgbClr val="669999"/>
                </a:solidFill>
                <a:latin typeface="Marlett"/>
                <a:cs typeface="Marlett"/>
              </a:rPr>
              <a:t></a:t>
            </a:r>
            <a:r>
              <a:rPr sz="1650" spc="30" dirty="0">
                <a:solidFill>
                  <a:srgbClr val="669999"/>
                </a:solidFill>
                <a:latin typeface="Times New Roman" panose="02020603050405020304"/>
                <a:cs typeface="Times New Roman" panose="02020603050405020304"/>
              </a:rPr>
              <a:t>	</a:t>
            </a:r>
            <a:r>
              <a:rPr sz="2400" b="1" spc="-5" dirty="0">
                <a:solidFill>
                  <a:srgbClr val="CCCC00"/>
                </a:solidFill>
                <a:latin typeface="Arial" panose="020B0604020202020204"/>
                <a:cs typeface="Arial" panose="020B0604020202020204"/>
              </a:rPr>
              <a:t>Stack </a:t>
            </a:r>
            <a:r>
              <a:rPr sz="2400" dirty="0">
                <a:latin typeface="Arial" panose="020B0604020202020204"/>
                <a:cs typeface="Arial" panose="020B0604020202020204"/>
              </a:rPr>
              <a:t>– to </a:t>
            </a:r>
            <a:r>
              <a:rPr sz="2400" spc="-5" dirty="0">
                <a:latin typeface="Arial" panose="020B0604020202020204"/>
                <a:cs typeface="Arial" panose="020B0604020202020204"/>
              </a:rPr>
              <a:t>insert, delete and access </a:t>
            </a:r>
            <a:r>
              <a:rPr sz="2400" dirty="0">
                <a:latin typeface="Arial" panose="020B0604020202020204"/>
                <a:cs typeface="Arial" panose="020B0604020202020204"/>
              </a:rPr>
              <a:t>data can </a:t>
            </a:r>
            <a:r>
              <a:rPr sz="2400" spc="-5" dirty="0">
                <a:latin typeface="Arial" panose="020B0604020202020204"/>
                <a:cs typeface="Arial" panose="020B0604020202020204"/>
              </a:rPr>
              <a:t>only</a:t>
            </a:r>
            <a:r>
              <a:rPr sz="2400" spc="50" dirty="0">
                <a:latin typeface="Arial" panose="020B0604020202020204"/>
                <a:cs typeface="Arial" panose="020B0604020202020204"/>
              </a:rPr>
              <a:t> </a:t>
            </a:r>
            <a:r>
              <a:rPr sz="2400" dirty="0">
                <a:latin typeface="Arial" panose="020B0604020202020204"/>
                <a:cs typeface="Arial" panose="020B0604020202020204"/>
              </a:rPr>
              <a:t>be</a:t>
            </a:r>
            <a:endParaRPr sz="2400">
              <a:latin typeface="Arial" panose="020B0604020202020204"/>
              <a:cs typeface="Arial" panose="020B0604020202020204"/>
            </a:endParaRPr>
          </a:p>
          <a:p>
            <a:pPr marL="704850">
              <a:lnSpc>
                <a:spcPts val="2590"/>
              </a:lnSpc>
            </a:pPr>
            <a:r>
              <a:rPr sz="2400" spc="-5" dirty="0">
                <a:latin typeface="Arial" panose="020B0604020202020204"/>
                <a:cs typeface="Arial" panose="020B0604020202020204"/>
              </a:rPr>
              <a:t>done </a:t>
            </a:r>
            <a:r>
              <a:rPr sz="2400" dirty="0">
                <a:latin typeface="Arial" panose="020B0604020202020204"/>
                <a:cs typeface="Arial" panose="020B0604020202020204"/>
              </a:rPr>
              <a:t>at the top of the</a:t>
            </a:r>
            <a:r>
              <a:rPr sz="2400" spc="-30" dirty="0">
                <a:latin typeface="Arial" panose="020B0604020202020204"/>
                <a:cs typeface="Arial" panose="020B0604020202020204"/>
              </a:rPr>
              <a:t> </a:t>
            </a:r>
            <a:r>
              <a:rPr sz="2400" dirty="0">
                <a:latin typeface="Arial" panose="020B0604020202020204"/>
                <a:cs typeface="Arial" panose="020B0604020202020204"/>
              </a:rPr>
              <a:t>lists.</a:t>
            </a:r>
            <a:endParaRPr sz="2400">
              <a:latin typeface="Arial" panose="020B0604020202020204"/>
              <a:cs typeface="Arial" panose="020B0604020202020204"/>
            </a:endParaRPr>
          </a:p>
          <a:p>
            <a:pPr marL="704850" marR="5080" indent="-347980">
              <a:lnSpc>
                <a:spcPct val="80000"/>
              </a:lnSpc>
              <a:spcBef>
                <a:spcPts val="575"/>
              </a:spcBef>
              <a:tabLst>
                <a:tab pos="704215" algn="l"/>
              </a:tabLst>
            </a:pPr>
            <a:r>
              <a:rPr sz="1650" b="0" spc="30" dirty="0">
                <a:solidFill>
                  <a:srgbClr val="669999"/>
                </a:solidFill>
                <a:latin typeface="Marlett"/>
                <a:cs typeface="Marlett"/>
              </a:rPr>
              <a:t></a:t>
            </a:r>
            <a:r>
              <a:rPr sz="1650" spc="30" dirty="0">
                <a:solidFill>
                  <a:srgbClr val="669999"/>
                </a:solidFill>
                <a:latin typeface="Times New Roman" panose="02020603050405020304"/>
                <a:cs typeface="Times New Roman" panose="02020603050405020304"/>
              </a:rPr>
              <a:t>	</a:t>
            </a:r>
            <a:r>
              <a:rPr sz="2400" b="1" dirty="0">
                <a:solidFill>
                  <a:srgbClr val="CCCC00"/>
                </a:solidFill>
                <a:latin typeface="Arial" panose="020B0604020202020204"/>
                <a:cs typeface="Arial" panose="020B0604020202020204"/>
              </a:rPr>
              <a:t>Queue </a:t>
            </a:r>
            <a:r>
              <a:rPr sz="2400" dirty="0">
                <a:latin typeface="Arial" panose="020B0604020202020204"/>
                <a:cs typeface="Arial" panose="020B0604020202020204"/>
              </a:rPr>
              <a:t>- Insert </a:t>
            </a:r>
            <a:r>
              <a:rPr sz="2400" spc="-5" dirty="0">
                <a:latin typeface="Arial" panose="020B0604020202020204"/>
                <a:cs typeface="Arial" panose="020B0604020202020204"/>
              </a:rPr>
              <a:t>data in a queue can be done </a:t>
            </a:r>
            <a:r>
              <a:rPr sz="2400" dirty="0">
                <a:latin typeface="Arial" panose="020B0604020202020204"/>
                <a:cs typeface="Arial" panose="020B0604020202020204"/>
              </a:rPr>
              <a:t>at the  </a:t>
            </a:r>
            <a:r>
              <a:rPr sz="2400" spc="-5" dirty="0">
                <a:latin typeface="Arial" panose="020B0604020202020204"/>
                <a:cs typeface="Arial" panose="020B0604020202020204"/>
              </a:rPr>
              <a:t>back </a:t>
            </a:r>
            <a:r>
              <a:rPr sz="2400" dirty="0">
                <a:latin typeface="Arial" panose="020B0604020202020204"/>
                <a:cs typeface="Arial" panose="020B0604020202020204"/>
              </a:rPr>
              <a:t>of the </a:t>
            </a:r>
            <a:r>
              <a:rPr sz="2400" spc="-5" dirty="0">
                <a:latin typeface="Arial" panose="020B0604020202020204"/>
                <a:cs typeface="Arial" panose="020B0604020202020204"/>
              </a:rPr>
              <a:t>lists while </a:t>
            </a:r>
            <a:r>
              <a:rPr sz="2400" dirty="0">
                <a:latin typeface="Arial" panose="020B0604020202020204"/>
                <a:cs typeface="Arial" panose="020B0604020202020204"/>
              </a:rPr>
              <a:t>to </a:t>
            </a:r>
            <a:r>
              <a:rPr sz="2400" spc="-5" dirty="0">
                <a:latin typeface="Arial" panose="020B0604020202020204"/>
                <a:cs typeface="Arial" panose="020B0604020202020204"/>
              </a:rPr>
              <a:t>delete data </a:t>
            </a:r>
            <a:r>
              <a:rPr sz="2400" dirty="0">
                <a:latin typeface="Arial" panose="020B0604020202020204"/>
                <a:cs typeface="Arial" panose="020B0604020202020204"/>
              </a:rPr>
              <a:t>from </a:t>
            </a:r>
            <a:r>
              <a:rPr sz="2400" spc="-5" dirty="0">
                <a:latin typeface="Arial" panose="020B0604020202020204"/>
                <a:cs typeface="Arial" panose="020B0604020202020204"/>
              </a:rPr>
              <a:t>a queue can  only </a:t>
            </a:r>
            <a:r>
              <a:rPr sz="2400" dirty="0">
                <a:latin typeface="Arial" panose="020B0604020202020204"/>
                <a:cs typeface="Arial" panose="020B0604020202020204"/>
              </a:rPr>
              <a:t>be done at the </a:t>
            </a:r>
            <a:r>
              <a:rPr sz="2400" spc="-5" dirty="0">
                <a:latin typeface="Arial" panose="020B0604020202020204"/>
                <a:cs typeface="Arial" panose="020B0604020202020204"/>
              </a:rPr>
              <a:t>front</a:t>
            </a:r>
            <a:r>
              <a:rPr sz="2400" spc="-25" dirty="0">
                <a:latin typeface="Arial" panose="020B0604020202020204"/>
                <a:cs typeface="Arial" panose="020B0604020202020204"/>
              </a:rPr>
              <a:t> </a:t>
            </a:r>
            <a:r>
              <a:rPr sz="2400" spc="-5" dirty="0">
                <a:latin typeface="Arial" panose="020B0604020202020204"/>
                <a:cs typeface="Arial" panose="020B0604020202020204"/>
              </a:rPr>
              <a:t>list.</a:t>
            </a:r>
            <a:endParaRPr sz="2400">
              <a:latin typeface="Arial" panose="020B0604020202020204"/>
              <a:cs typeface="Arial" panose="020B0604020202020204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8512302" y="6279896"/>
            <a:ext cx="95885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5" dirty="0">
                <a:latin typeface="Arial" panose="020B0604020202020204"/>
                <a:cs typeface="Arial" panose="020B0604020202020204"/>
              </a:rPr>
              <a:t>4</a:t>
            </a:r>
            <a:endParaRPr sz="1000">
              <a:latin typeface="Arial" panose="020B0604020202020204"/>
              <a:cs typeface="Arial" panose="020B0604020202020204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/>
          <p:nvPr/>
        </p:nvSpPr>
        <p:spPr>
          <a:xfrm>
            <a:off x="725487" y="1143000"/>
            <a:ext cx="7504430" cy="5438775"/>
          </a:xfrm>
          <a:custGeom>
            <a:avLst/>
            <a:gdLst/>
            <a:ahLst/>
            <a:cxnLst/>
            <a:rect l="l" t="t" r="r" b="b"/>
            <a:pathLst>
              <a:path w="7504430" h="5438775">
                <a:moveTo>
                  <a:pt x="0" y="5438774"/>
                </a:moveTo>
                <a:lnTo>
                  <a:pt x="7504049" y="5438774"/>
                </a:lnTo>
                <a:lnTo>
                  <a:pt x="7504049" y="0"/>
                </a:lnTo>
                <a:lnTo>
                  <a:pt x="0" y="0"/>
                </a:lnTo>
                <a:lnTo>
                  <a:pt x="0" y="5438774"/>
                </a:lnTo>
                <a:close/>
              </a:path>
            </a:pathLst>
          </a:custGeom>
          <a:solidFill>
            <a:srgbClr val="006FC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 txBox="1"/>
          <p:nvPr/>
        </p:nvSpPr>
        <p:spPr>
          <a:xfrm>
            <a:off x="804468" y="1165352"/>
            <a:ext cx="3934460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spc="-5" dirty="0">
                <a:solidFill>
                  <a:srgbClr val="FFFF00"/>
                </a:solidFill>
                <a:latin typeface="Courier New" panose="02070309020205020404"/>
                <a:cs typeface="Courier New" panose="02070309020205020404"/>
              </a:rPr>
              <a:t>int </a:t>
            </a:r>
            <a:r>
              <a:rPr sz="16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List::DeleteNode(</a:t>
            </a:r>
            <a:r>
              <a:rPr sz="1600" spc="-5" dirty="0">
                <a:solidFill>
                  <a:srgbClr val="FFFF00"/>
                </a:solidFill>
                <a:latin typeface="Courier New" panose="02070309020205020404"/>
                <a:cs typeface="Courier New" panose="02070309020205020404"/>
              </a:rPr>
              <a:t>double </a:t>
            </a:r>
            <a:r>
              <a:rPr sz="16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x)</a:t>
            </a:r>
            <a:r>
              <a:rPr sz="1600" spc="10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{</a:t>
            </a:r>
            <a:endParaRPr sz="1600">
              <a:latin typeface="Courier New" panose="02070309020205020404"/>
              <a:cs typeface="Courier New" panose="02070309020205020404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718817" y="1409192"/>
            <a:ext cx="1976755" cy="7569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algn="just">
              <a:lnSpc>
                <a:spcPct val="100000"/>
              </a:lnSpc>
              <a:spcBef>
                <a:spcPts val="95"/>
              </a:spcBef>
            </a:pPr>
            <a:r>
              <a:rPr sz="16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Node* prevNode</a:t>
            </a:r>
            <a:r>
              <a:rPr sz="1600" spc="-7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=  Node* currNode</a:t>
            </a:r>
            <a:r>
              <a:rPr sz="1600" spc="-7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=  </a:t>
            </a:r>
            <a:r>
              <a:rPr sz="1600" spc="-5" dirty="0">
                <a:solidFill>
                  <a:srgbClr val="FFFF00"/>
                </a:solidFill>
                <a:latin typeface="Courier New" panose="02070309020205020404"/>
                <a:cs typeface="Courier New" panose="02070309020205020404"/>
              </a:rPr>
              <a:t>int </a:t>
            </a:r>
            <a:r>
              <a:rPr sz="16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currIndex</a:t>
            </a:r>
            <a:r>
              <a:rPr sz="1600" spc="890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=</a:t>
            </a:r>
            <a:endParaRPr sz="1600">
              <a:latin typeface="Courier New" panose="02070309020205020404"/>
              <a:cs typeface="Courier New" panose="02070309020205020404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4462398" y="1409192"/>
            <a:ext cx="635000" cy="7569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NULL;</a:t>
            </a:r>
            <a:endParaRPr sz="1600">
              <a:latin typeface="Courier New" panose="02070309020205020404"/>
              <a:cs typeface="Courier New" panose="02070309020205020404"/>
            </a:endParaRPr>
          </a:p>
          <a:p>
            <a:pPr marL="12700" marR="5080">
              <a:lnSpc>
                <a:spcPct val="100000"/>
              </a:lnSpc>
            </a:pPr>
            <a:r>
              <a:rPr sz="16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head;  </a:t>
            </a:r>
            <a:r>
              <a:rPr sz="16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1;</a:t>
            </a:r>
            <a:endParaRPr sz="1600">
              <a:latin typeface="Courier New" panose="02070309020205020404"/>
              <a:cs typeface="Courier New" panose="02070309020205020404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718817" y="2140966"/>
            <a:ext cx="5032375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spc="-5" dirty="0">
                <a:solidFill>
                  <a:srgbClr val="FFFF00"/>
                </a:solidFill>
                <a:latin typeface="Courier New" panose="02070309020205020404"/>
                <a:cs typeface="Courier New" panose="02070309020205020404"/>
              </a:rPr>
              <a:t>while </a:t>
            </a:r>
            <a:r>
              <a:rPr sz="16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(currNode &amp;&amp; currNode-&gt;data != x)</a:t>
            </a:r>
            <a:r>
              <a:rPr sz="1600" spc="5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{</a:t>
            </a:r>
            <a:endParaRPr sz="1600">
              <a:latin typeface="Courier New" panose="02070309020205020404"/>
              <a:cs typeface="Courier New" panose="02070309020205020404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4462398" y="2384805"/>
            <a:ext cx="147320" cy="5130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=</a:t>
            </a:r>
            <a:endParaRPr sz="1600">
              <a:latin typeface="Courier New" panose="02070309020205020404"/>
              <a:cs typeface="Courier New" panose="02070309020205020404"/>
            </a:endParaRPr>
          </a:p>
          <a:p>
            <a:pPr marL="12700">
              <a:lnSpc>
                <a:spcPct val="100000"/>
              </a:lnSpc>
            </a:pPr>
            <a:r>
              <a:rPr sz="16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=</a:t>
            </a:r>
            <a:endParaRPr sz="1600">
              <a:latin typeface="Courier New" panose="02070309020205020404"/>
              <a:cs typeface="Courier New" panose="02070309020205020404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2633598" y="2384805"/>
            <a:ext cx="1489075" cy="7569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5"/>
              </a:spcBef>
            </a:pPr>
            <a:r>
              <a:rPr sz="16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prevNode  currNode  </a:t>
            </a:r>
            <a:r>
              <a:rPr sz="1600" spc="-10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c</a:t>
            </a:r>
            <a:r>
              <a:rPr sz="16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u</a:t>
            </a:r>
            <a:r>
              <a:rPr sz="1600" spc="-10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r</a:t>
            </a:r>
            <a:r>
              <a:rPr sz="16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r</a:t>
            </a:r>
            <a:r>
              <a:rPr sz="1600" spc="-10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I</a:t>
            </a:r>
            <a:r>
              <a:rPr sz="16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n</a:t>
            </a:r>
            <a:r>
              <a:rPr sz="1600" spc="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d</a:t>
            </a:r>
            <a:r>
              <a:rPr sz="1600" spc="-10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e</a:t>
            </a:r>
            <a:r>
              <a:rPr sz="16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x</a:t>
            </a:r>
            <a:r>
              <a:rPr sz="1600" spc="-10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+</a:t>
            </a:r>
            <a:r>
              <a:rPr sz="16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+;</a:t>
            </a:r>
            <a:endParaRPr sz="1600">
              <a:latin typeface="Courier New" panose="02070309020205020404"/>
              <a:cs typeface="Courier New" panose="02070309020205020404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1718817" y="3116706"/>
            <a:ext cx="1856105" cy="5130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}</a:t>
            </a:r>
            <a:endParaRPr sz="1600">
              <a:latin typeface="Courier New" panose="02070309020205020404"/>
              <a:cs typeface="Courier New" panose="02070309020205020404"/>
            </a:endParaRPr>
          </a:p>
          <a:p>
            <a:pPr marL="12700">
              <a:lnSpc>
                <a:spcPct val="100000"/>
              </a:lnSpc>
            </a:pPr>
            <a:r>
              <a:rPr sz="1600" spc="-5" dirty="0">
                <a:solidFill>
                  <a:srgbClr val="FFFF00"/>
                </a:solidFill>
                <a:latin typeface="Courier New" panose="02070309020205020404"/>
                <a:cs typeface="Courier New" panose="02070309020205020404"/>
              </a:rPr>
              <a:t>if </a:t>
            </a:r>
            <a:r>
              <a:rPr sz="16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(currNode)</a:t>
            </a:r>
            <a:r>
              <a:rPr sz="1600" spc="-5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{</a:t>
            </a:r>
            <a:endParaRPr sz="1600">
              <a:latin typeface="Courier New" panose="02070309020205020404"/>
              <a:cs typeface="Courier New" panose="02070309020205020404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6291453" y="3848227"/>
            <a:ext cx="1856739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currNode-&gt;next;</a:t>
            </a:r>
            <a:endParaRPr sz="1600">
              <a:latin typeface="Courier New" panose="02070309020205020404"/>
              <a:cs typeface="Courier New" panose="02070309020205020404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6291453" y="4823840"/>
            <a:ext cx="1856739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b="1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currNode-&gt;next;</a:t>
            </a:r>
            <a:endParaRPr sz="1600">
              <a:latin typeface="Courier New" panose="02070309020205020404"/>
              <a:cs typeface="Courier New" panose="02070309020205020404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2633598" y="3604386"/>
            <a:ext cx="2892425" cy="17322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spc="-5" dirty="0">
                <a:solidFill>
                  <a:srgbClr val="FFFF00"/>
                </a:solidFill>
                <a:latin typeface="Courier New" panose="02070309020205020404"/>
                <a:cs typeface="Courier New" panose="02070309020205020404"/>
              </a:rPr>
              <a:t>if </a:t>
            </a:r>
            <a:r>
              <a:rPr sz="16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(prevNode)</a:t>
            </a:r>
            <a:r>
              <a:rPr sz="1600" spc="-10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{</a:t>
            </a:r>
            <a:endParaRPr sz="1600">
              <a:latin typeface="Courier New" panose="02070309020205020404"/>
              <a:cs typeface="Courier New" panose="02070309020205020404"/>
            </a:endParaRPr>
          </a:p>
          <a:p>
            <a:pPr marL="927100" marR="5080">
              <a:lnSpc>
                <a:spcPct val="100000"/>
              </a:lnSpc>
            </a:pPr>
            <a:r>
              <a:rPr sz="16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prevNode-&gt;next</a:t>
            </a:r>
            <a:r>
              <a:rPr sz="1600" spc="-7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=  </a:t>
            </a:r>
            <a:r>
              <a:rPr sz="1600" spc="-5" dirty="0">
                <a:solidFill>
                  <a:srgbClr val="FFFF00"/>
                </a:solidFill>
                <a:latin typeface="Courier New" panose="02070309020205020404"/>
                <a:cs typeface="Courier New" panose="02070309020205020404"/>
              </a:rPr>
              <a:t>delete</a:t>
            </a:r>
            <a:r>
              <a:rPr sz="1600" spc="-65" dirty="0">
                <a:solidFill>
                  <a:srgbClr val="FFFF00"/>
                </a:solidFill>
                <a:latin typeface="Courier New" panose="02070309020205020404"/>
                <a:cs typeface="Courier New" panose="02070309020205020404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currNode;</a:t>
            </a:r>
            <a:endParaRPr sz="1600">
              <a:latin typeface="Courier New" panose="02070309020205020404"/>
              <a:cs typeface="Courier New" panose="02070309020205020404"/>
            </a:endParaRPr>
          </a:p>
          <a:p>
            <a:pPr marL="12700">
              <a:lnSpc>
                <a:spcPct val="100000"/>
              </a:lnSpc>
            </a:pPr>
            <a:r>
              <a:rPr sz="16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}</a:t>
            </a:r>
            <a:endParaRPr sz="1600">
              <a:latin typeface="Courier New" panose="02070309020205020404"/>
              <a:cs typeface="Courier New" panose="02070309020205020404"/>
            </a:endParaRPr>
          </a:p>
          <a:p>
            <a:pPr marL="12700">
              <a:lnSpc>
                <a:spcPct val="100000"/>
              </a:lnSpc>
            </a:pPr>
            <a:r>
              <a:rPr sz="1600" b="1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else {</a:t>
            </a:r>
            <a:endParaRPr sz="1600">
              <a:latin typeface="Courier New" panose="02070309020205020404"/>
              <a:cs typeface="Courier New" panose="02070309020205020404"/>
            </a:endParaRPr>
          </a:p>
          <a:p>
            <a:pPr marL="927100">
              <a:lnSpc>
                <a:spcPct val="100000"/>
              </a:lnSpc>
              <a:tabLst>
                <a:tab pos="2755900" algn="l"/>
              </a:tabLst>
            </a:pPr>
            <a:r>
              <a:rPr sz="1600" b="1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head</a:t>
            </a:r>
            <a:r>
              <a:rPr sz="1600" b="1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	</a:t>
            </a:r>
            <a:r>
              <a:rPr sz="1600" b="1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=</a:t>
            </a:r>
            <a:endParaRPr sz="1600">
              <a:latin typeface="Courier New" panose="02070309020205020404"/>
              <a:cs typeface="Courier New" panose="02070309020205020404"/>
            </a:endParaRPr>
          </a:p>
          <a:p>
            <a:pPr marL="927100">
              <a:lnSpc>
                <a:spcPct val="100000"/>
              </a:lnSpc>
            </a:pPr>
            <a:r>
              <a:rPr sz="1600" b="1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delete</a:t>
            </a:r>
            <a:r>
              <a:rPr sz="1600" b="1" spc="-8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 </a:t>
            </a:r>
            <a:r>
              <a:rPr sz="1600" b="1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currNode;</a:t>
            </a:r>
            <a:endParaRPr sz="1600">
              <a:latin typeface="Courier New" panose="02070309020205020404"/>
              <a:cs typeface="Courier New" panose="02070309020205020404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1718817" y="5311521"/>
            <a:ext cx="3014980" cy="10007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927100">
              <a:lnSpc>
                <a:spcPct val="100000"/>
              </a:lnSpc>
              <a:spcBef>
                <a:spcPts val="95"/>
              </a:spcBef>
            </a:pPr>
            <a:r>
              <a:rPr sz="1600" b="1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}</a:t>
            </a:r>
            <a:endParaRPr sz="1600">
              <a:latin typeface="Courier New" panose="02070309020205020404"/>
              <a:cs typeface="Courier New" panose="02070309020205020404"/>
            </a:endParaRPr>
          </a:p>
          <a:p>
            <a:pPr marL="927100">
              <a:lnSpc>
                <a:spcPct val="100000"/>
              </a:lnSpc>
            </a:pPr>
            <a:r>
              <a:rPr sz="1600" b="1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return</a:t>
            </a:r>
            <a:r>
              <a:rPr sz="1600" b="1" spc="-6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 </a:t>
            </a:r>
            <a:r>
              <a:rPr sz="1600" b="1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currIndex;</a:t>
            </a:r>
            <a:endParaRPr sz="1600">
              <a:latin typeface="Courier New" panose="02070309020205020404"/>
              <a:cs typeface="Courier New" panose="02070309020205020404"/>
            </a:endParaRPr>
          </a:p>
          <a:p>
            <a:pPr marL="12700">
              <a:lnSpc>
                <a:spcPct val="100000"/>
              </a:lnSpc>
            </a:pPr>
            <a:r>
              <a:rPr sz="1600" b="1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}</a:t>
            </a:r>
            <a:endParaRPr sz="1600">
              <a:latin typeface="Courier New" panose="02070309020205020404"/>
              <a:cs typeface="Courier New" panose="02070309020205020404"/>
            </a:endParaRPr>
          </a:p>
          <a:p>
            <a:pPr marL="12700">
              <a:lnSpc>
                <a:spcPct val="100000"/>
              </a:lnSpc>
            </a:pPr>
            <a:r>
              <a:rPr sz="1600" b="1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return</a:t>
            </a:r>
            <a:r>
              <a:rPr sz="1600" b="1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 </a:t>
            </a:r>
            <a:r>
              <a:rPr sz="1600" b="1" spc="-10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0;</a:t>
            </a:r>
            <a:endParaRPr sz="1600">
              <a:latin typeface="Courier New" panose="02070309020205020404"/>
              <a:cs typeface="Courier New" panose="02070309020205020404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804468" y="6282639"/>
            <a:ext cx="147320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}</a:t>
            </a:r>
            <a:endParaRPr sz="1600">
              <a:latin typeface="Courier New" panose="02070309020205020404"/>
              <a:cs typeface="Courier New" panose="02070309020205020404"/>
            </a:endParaRPr>
          </a:p>
        </p:txBody>
      </p:sp>
      <p:sp>
        <p:nvSpPr>
          <p:cNvPr id="16" name="object 16"/>
          <p:cNvSpPr/>
          <p:nvPr/>
        </p:nvSpPr>
        <p:spPr>
          <a:xfrm>
            <a:off x="7491476" y="3340734"/>
            <a:ext cx="414655" cy="93345"/>
          </a:xfrm>
          <a:custGeom>
            <a:avLst/>
            <a:gdLst/>
            <a:ahLst/>
            <a:cxnLst/>
            <a:rect l="l" t="t" r="r" b="b"/>
            <a:pathLst>
              <a:path w="414654" h="93345">
                <a:moveTo>
                  <a:pt x="41655" y="7365"/>
                </a:moveTo>
                <a:lnTo>
                  <a:pt x="25092" y="11106"/>
                </a:lnTo>
                <a:lnTo>
                  <a:pt x="11731" y="20621"/>
                </a:lnTo>
                <a:lnTo>
                  <a:pt x="2919" y="34494"/>
                </a:lnTo>
                <a:lnTo>
                  <a:pt x="0" y="51307"/>
                </a:lnTo>
                <a:lnTo>
                  <a:pt x="3740" y="67871"/>
                </a:lnTo>
                <a:lnTo>
                  <a:pt x="13255" y="81232"/>
                </a:lnTo>
                <a:lnTo>
                  <a:pt x="27128" y="90044"/>
                </a:lnTo>
                <a:lnTo>
                  <a:pt x="43942" y="92963"/>
                </a:lnTo>
                <a:lnTo>
                  <a:pt x="60505" y="89223"/>
                </a:lnTo>
                <a:lnTo>
                  <a:pt x="73866" y="79708"/>
                </a:lnTo>
                <a:lnTo>
                  <a:pt x="82678" y="65835"/>
                </a:lnTo>
                <a:lnTo>
                  <a:pt x="82886" y="64642"/>
                </a:lnTo>
                <a:lnTo>
                  <a:pt x="35305" y="64642"/>
                </a:lnTo>
                <a:lnTo>
                  <a:pt x="28701" y="58419"/>
                </a:lnTo>
                <a:lnTo>
                  <a:pt x="28575" y="50545"/>
                </a:lnTo>
                <a:lnTo>
                  <a:pt x="28321" y="42672"/>
                </a:lnTo>
                <a:lnTo>
                  <a:pt x="34544" y="36067"/>
                </a:lnTo>
                <a:lnTo>
                  <a:pt x="42418" y="35940"/>
                </a:lnTo>
                <a:lnTo>
                  <a:pt x="50292" y="35687"/>
                </a:lnTo>
                <a:lnTo>
                  <a:pt x="82586" y="35687"/>
                </a:lnTo>
                <a:lnTo>
                  <a:pt x="81857" y="32458"/>
                </a:lnTo>
                <a:lnTo>
                  <a:pt x="72342" y="19097"/>
                </a:lnTo>
                <a:lnTo>
                  <a:pt x="58469" y="10285"/>
                </a:lnTo>
                <a:lnTo>
                  <a:pt x="41655" y="7365"/>
                </a:lnTo>
                <a:close/>
              </a:path>
              <a:path w="414654" h="93345">
                <a:moveTo>
                  <a:pt x="50292" y="35687"/>
                </a:moveTo>
                <a:lnTo>
                  <a:pt x="42418" y="35940"/>
                </a:lnTo>
                <a:lnTo>
                  <a:pt x="34544" y="36067"/>
                </a:lnTo>
                <a:lnTo>
                  <a:pt x="28321" y="42672"/>
                </a:lnTo>
                <a:lnTo>
                  <a:pt x="28575" y="50545"/>
                </a:lnTo>
                <a:lnTo>
                  <a:pt x="28701" y="58419"/>
                </a:lnTo>
                <a:lnTo>
                  <a:pt x="35305" y="64642"/>
                </a:lnTo>
                <a:lnTo>
                  <a:pt x="43179" y="64388"/>
                </a:lnTo>
                <a:lnTo>
                  <a:pt x="51053" y="64262"/>
                </a:lnTo>
                <a:lnTo>
                  <a:pt x="57276" y="57657"/>
                </a:lnTo>
                <a:lnTo>
                  <a:pt x="57150" y="49784"/>
                </a:lnTo>
                <a:lnTo>
                  <a:pt x="56896" y="41910"/>
                </a:lnTo>
                <a:lnTo>
                  <a:pt x="50292" y="35687"/>
                </a:lnTo>
                <a:close/>
              </a:path>
              <a:path w="414654" h="93345">
                <a:moveTo>
                  <a:pt x="82586" y="35687"/>
                </a:moveTo>
                <a:lnTo>
                  <a:pt x="50292" y="35687"/>
                </a:lnTo>
                <a:lnTo>
                  <a:pt x="56896" y="41910"/>
                </a:lnTo>
                <a:lnTo>
                  <a:pt x="57150" y="49784"/>
                </a:lnTo>
                <a:lnTo>
                  <a:pt x="57276" y="57657"/>
                </a:lnTo>
                <a:lnTo>
                  <a:pt x="51053" y="64262"/>
                </a:lnTo>
                <a:lnTo>
                  <a:pt x="43179" y="64388"/>
                </a:lnTo>
                <a:lnTo>
                  <a:pt x="35305" y="64642"/>
                </a:lnTo>
                <a:lnTo>
                  <a:pt x="82886" y="64642"/>
                </a:lnTo>
                <a:lnTo>
                  <a:pt x="85598" y="49022"/>
                </a:lnTo>
                <a:lnTo>
                  <a:pt x="82586" y="35687"/>
                </a:lnTo>
                <a:close/>
              </a:path>
              <a:path w="414654" h="93345">
                <a:moveTo>
                  <a:pt x="107442" y="34162"/>
                </a:moveTo>
                <a:lnTo>
                  <a:pt x="91694" y="34670"/>
                </a:lnTo>
                <a:lnTo>
                  <a:pt x="85471" y="41148"/>
                </a:lnTo>
                <a:lnTo>
                  <a:pt x="85725" y="49022"/>
                </a:lnTo>
                <a:lnTo>
                  <a:pt x="85851" y="56895"/>
                </a:lnTo>
                <a:lnTo>
                  <a:pt x="92455" y="63245"/>
                </a:lnTo>
                <a:lnTo>
                  <a:pt x="108203" y="62737"/>
                </a:lnTo>
                <a:lnTo>
                  <a:pt x="114426" y="56261"/>
                </a:lnTo>
                <a:lnTo>
                  <a:pt x="114300" y="48387"/>
                </a:lnTo>
                <a:lnTo>
                  <a:pt x="114046" y="40386"/>
                </a:lnTo>
                <a:lnTo>
                  <a:pt x="107442" y="34162"/>
                </a:lnTo>
                <a:close/>
              </a:path>
              <a:path w="414654" h="93345">
                <a:moveTo>
                  <a:pt x="164719" y="32765"/>
                </a:moveTo>
                <a:lnTo>
                  <a:pt x="156718" y="32892"/>
                </a:lnTo>
                <a:lnTo>
                  <a:pt x="148844" y="33147"/>
                </a:lnTo>
                <a:lnTo>
                  <a:pt x="142621" y="39750"/>
                </a:lnTo>
                <a:lnTo>
                  <a:pt x="142875" y="47625"/>
                </a:lnTo>
                <a:lnTo>
                  <a:pt x="143001" y="55499"/>
                </a:lnTo>
                <a:lnTo>
                  <a:pt x="149605" y="61722"/>
                </a:lnTo>
                <a:lnTo>
                  <a:pt x="157479" y="61467"/>
                </a:lnTo>
                <a:lnTo>
                  <a:pt x="165353" y="61340"/>
                </a:lnTo>
                <a:lnTo>
                  <a:pt x="171576" y="54737"/>
                </a:lnTo>
                <a:lnTo>
                  <a:pt x="171450" y="46862"/>
                </a:lnTo>
                <a:lnTo>
                  <a:pt x="171196" y="38988"/>
                </a:lnTo>
                <a:lnTo>
                  <a:pt x="164719" y="32765"/>
                </a:lnTo>
                <a:close/>
              </a:path>
              <a:path w="414654" h="93345">
                <a:moveTo>
                  <a:pt x="221869" y="31241"/>
                </a:moveTo>
                <a:lnTo>
                  <a:pt x="205994" y="31750"/>
                </a:lnTo>
                <a:lnTo>
                  <a:pt x="199771" y="38226"/>
                </a:lnTo>
                <a:lnTo>
                  <a:pt x="200025" y="46100"/>
                </a:lnTo>
                <a:lnTo>
                  <a:pt x="200151" y="53975"/>
                </a:lnTo>
                <a:lnTo>
                  <a:pt x="206755" y="60198"/>
                </a:lnTo>
                <a:lnTo>
                  <a:pt x="214629" y="60070"/>
                </a:lnTo>
                <a:lnTo>
                  <a:pt x="222503" y="59816"/>
                </a:lnTo>
                <a:lnTo>
                  <a:pt x="228726" y="53339"/>
                </a:lnTo>
                <a:lnTo>
                  <a:pt x="228600" y="45338"/>
                </a:lnTo>
                <a:lnTo>
                  <a:pt x="228346" y="37464"/>
                </a:lnTo>
                <a:lnTo>
                  <a:pt x="221869" y="31241"/>
                </a:lnTo>
                <a:close/>
              </a:path>
              <a:path w="414654" h="93345">
                <a:moveTo>
                  <a:pt x="279019" y="29844"/>
                </a:moveTo>
                <a:lnTo>
                  <a:pt x="271145" y="29972"/>
                </a:lnTo>
                <a:lnTo>
                  <a:pt x="263144" y="30225"/>
                </a:lnTo>
                <a:lnTo>
                  <a:pt x="256921" y="36829"/>
                </a:lnTo>
                <a:lnTo>
                  <a:pt x="257175" y="44703"/>
                </a:lnTo>
                <a:lnTo>
                  <a:pt x="257301" y="52577"/>
                </a:lnTo>
                <a:lnTo>
                  <a:pt x="263905" y="58800"/>
                </a:lnTo>
                <a:lnTo>
                  <a:pt x="271779" y="58547"/>
                </a:lnTo>
                <a:lnTo>
                  <a:pt x="279653" y="58419"/>
                </a:lnTo>
                <a:lnTo>
                  <a:pt x="286003" y="51815"/>
                </a:lnTo>
                <a:lnTo>
                  <a:pt x="285496" y="36067"/>
                </a:lnTo>
                <a:lnTo>
                  <a:pt x="279019" y="29844"/>
                </a:lnTo>
                <a:close/>
              </a:path>
              <a:path w="414654" h="93345">
                <a:moveTo>
                  <a:pt x="387980" y="28320"/>
                </a:moveTo>
                <a:lnTo>
                  <a:pt x="336169" y="28320"/>
                </a:lnTo>
                <a:lnTo>
                  <a:pt x="342646" y="34543"/>
                </a:lnTo>
                <a:lnTo>
                  <a:pt x="343153" y="50418"/>
                </a:lnTo>
                <a:lnTo>
                  <a:pt x="336930" y="56895"/>
                </a:lnTo>
                <a:lnTo>
                  <a:pt x="328972" y="57148"/>
                </a:lnTo>
                <a:lnTo>
                  <a:pt x="329692" y="85725"/>
                </a:lnTo>
                <a:lnTo>
                  <a:pt x="414274" y="40639"/>
                </a:lnTo>
                <a:lnTo>
                  <a:pt x="387980" y="28320"/>
                </a:lnTo>
                <a:close/>
              </a:path>
              <a:path w="414654" h="93345">
                <a:moveTo>
                  <a:pt x="328252" y="28575"/>
                </a:moveTo>
                <a:lnTo>
                  <a:pt x="320294" y="28701"/>
                </a:lnTo>
                <a:lnTo>
                  <a:pt x="314071" y="35305"/>
                </a:lnTo>
                <a:lnTo>
                  <a:pt x="314325" y="43179"/>
                </a:lnTo>
                <a:lnTo>
                  <a:pt x="314451" y="51053"/>
                </a:lnTo>
                <a:lnTo>
                  <a:pt x="321055" y="57276"/>
                </a:lnTo>
                <a:lnTo>
                  <a:pt x="328929" y="57150"/>
                </a:lnTo>
                <a:lnTo>
                  <a:pt x="328965" y="56895"/>
                </a:lnTo>
                <a:lnTo>
                  <a:pt x="328252" y="28575"/>
                </a:lnTo>
                <a:close/>
              </a:path>
              <a:path w="414654" h="93345">
                <a:moveTo>
                  <a:pt x="336169" y="28320"/>
                </a:moveTo>
                <a:lnTo>
                  <a:pt x="328295" y="28575"/>
                </a:lnTo>
                <a:lnTo>
                  <a:pt x="328972" y="57148"/>
                </a:lnTo>
                <a:lnTo>
                  <a:pt x="336930" y="56895"/>
                </a:lnTo>
                <a:lnTo>
                  <a:pt x="343153" y="50418"/>
                </a:lnTo>
                <a:lnTo>
                  <a:pt x="342646" y="34543"/>
                </a:lnTo>
                <a:lnTo>
                  <a:pt x="336169" y="28320"/>
                </a:lnTo>
                <a:close/>
              </a:path>
              <a:path w="414654" h="93345">
                <a:moveTo>
                  <a:pt x="327532" y="0"/>
                </a:moveTo>
                <a:lnTo>
                  <a:pt x="328252" y="28575"/>
                </a:lnTo>
                <a:lnTo>
                  <a:pt x="336169" y="28320"/>
                </a:lnTo>
                <a:lnTo>
                  <a:pt x="387980" y="28320"/>
                </a:lnTo>
                <a:lnTo>
                  <a:pt x="327532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grpSp>
        <p:nvGrpSpPr>
          <p:cNvPr id="17" name="object 17"/>
          <p:cNvGrpSpPr/>
          <p:nvPr/>
        </p:nvGrpSpPr>
        <p:grpSpPr>
          <a:xfrm>
            <a:off x="2193925" y="3186112"/>
            <a:ext cx="6702425" cy="1478280"/>
            <a:chOff x="2193925" y="3186112"/>
            <a:chExt cx="6702425" cy="1478280"/>
          </a:xfrm>
        </p:grpSpPr>
        <p:sp>
          <p:nvSpPr>
            <p:cNvPr id="18" name="object 18"/>
            <p:cNvSpPr/>
            <p:nvPr/>
          </p:nvSpPr>
          <p:spPr>
            <a:xfrm>
              <a:off x="2209800" y="3657600"/>
              <a:ext cx="6175375" cy="990600"/>
            </a:xfrm>
            <a:custGeom>
              <a:avLst/>
              <a:gdLst/>
              <a:ahLst/>
              <a:cxnLst/>
              <a:rect l="l" t="t" r="r" b="b"/>
              <a:pathLst>
                <a:path w="6175375" h="990600">
                  <a:moveTo>
                    <a:pt x="0" y="990600"/>
                  </a:moveTo>
                  <a:lnTo>
                    <a:pt x="6175375" y="990600"/>
                  </a:lnTo>
                  <a:lnTo>
                    <a:pt x="6175375" y="0"/>
                  </a:lnTo>
                  <a:lnTo>
                    <a:pt x="0" y="0"/>
                  </a:lnTo>
                  <a:lnTo>
                    <a:pt x="0" y="990600"/>
                  </a:lnTo>
                  <a:close/>
                </a:path>
              </a:pathLst>
            </a:custGeom>
            <a:ln w="31750">
              <a:solidFill>
                <a:srgbClr val="FFCC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9" name="object 19"/>
            <p:cNvSpPr/>
            <p:nvPr/>
          </p:nvSpPr>
          <p:spPr>
            <a:xfrm>
              <a:off x="6324600" y="3200400"/>
              <a:ext cx="384175" cy="384175"/>
            </a:xfrm>
            <a:custGeom>
              <a:avLst/>
              <a:gdLst/>
              <a:ahLst/>
              <a:cxnLst/>
              <a:rect l="l" t="t" r="r" b="b"/>
              <a:pathLst>
                <a:path w="384175" h="384175">
                  <a:moveTo>
                    <a:pt x="384175" y="0"/>
                  </a:moveTo>
                  <a:lnTo>
                    <a:pt x="0" y="0"/>
                  </a:lnTo>
                  <a:lnTo>
                    <a:pt x="0" y="384175"/>
                  </a:lnTo>
                  <a:lnTo>
                    <a:pt x="384175" y="384175"/>
                  </a:lnTo>
                  <a:lnTo>
                    <a:pt x="384175" y="0"/>
                  </a:lnTo>
                  <a:close/>
                </a:path>
              </a:pathLst>
            </a:custGeom>
            <a:solidFill>
              <a:srgbClr val="CCCC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0" name="object 20"/>
            <p:cNvSpPr/>
            <p:nvPr/>
          </p:nvSpPr>
          <p:spPr>
            <a:xfrm>
              <a:off x="6324600" y="3200400"/>
              <a:ext cx="384175" cy="384175"/>
            </a:xfrm>
            <a:custGeom>
              <a:avLst/>
              <a:gdLst/>
              <a:ahLst/>
              <a:cxnLst/>
              <a:rect l="l" t="t" r="r" b="b"/>
              <a:pathLst>
                <a:path w="384175" h="384175">
                  <a:moveTo>
                    <a:pt x="0" y="384175"/>
                  </a:moveTo>
                  <a:lnTo>
                    <a:pt x="384175" y="384175"/>
                  </a:lnTo>
                  <a:lnTo>
                    <a:pt x="384175" y="0"/>
                  </a:lnTo>
                  <a:lnTo>
                    <a:pt x="0" y="0"/>
                  </a:lnTo>
                  <a:lnTo>
                    <a:pt x="0" y="384175"/>
                  </a:lnTo>
                  <a:close/>
                </a:path>
              </a:pathLst>
            </a:custGeom>
            <a:ln w="285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1" name="object 21"/>
            <p:cNvSpPr/>
            <p:nvPr/>
          </p:nvSpPr>
          <p:spPr>
            <a:xfrm>
              <a:off x="5943600" y="3206750"/>
              <a:ext cx="381000" cy="381000"/>
            </a:xfrm>
            <a:custGeom>
              <a:avLst/>
              <a:gdLst/>
              <a:ahLst/>
              <a:cxnLst/>
              <a:rect l="l" t="t" r="r" b="b"/>
              <a:pathLst>
                <a:path w="381000" h="381000">
                  <a:moveTo>
                    <a:pt x="381000" y="0"/>
                  </a:moveTo>
                  <a:lnTo>
                    <a:pt x="0" y="0"/>
                  </a:lnTo>
                  <a:lnTo>
                    <a:pt x="0" y="381000"/>
                  </a:lnTo>
                  <a:lnTo>
                    <a:pt x="381000" y="381000"/>
                  </a:lnTo>
                  <a:lnTo>
                    <a:pt x="381000" y="0"/>
                  </a:lnTo>
                  <a:close/>
                </a:path>
              </a:pathLst>
            </a:custGeom>
            <a:solidFill>
              <a:srgbClr val="D7D7EB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2" name="object 22"/>
            <p:cNvSpPr/>
            <p:nvPr/>
          </p:nvSpPr>
          <p:spPr>
            <a:xfrm>
              <a:off x="5943600" y="3206750"/>
              <a:ext cx="381000" cy="381000"/>
            </a:xfrm>
            <a:custGeom>
              <a:avLst/>
              <a:gdLst/>
              <a:ahLst/>
              <a:cxnLst/>
              <a:rect l="l" t="t" r="r" b="b"/>
              <a:pathLst>
                <a:path w="381000" h="381000">
                  <a:moveTo>
                    <a:pt x="0" y="381000"/>
                  </a:moveTo>
                  <a:lnTo>
                    <a:pt x="381000" y="381000"/>
                  </a:lnTo>
                  <a:lnTo>
                    <a:pt x="381000" y="0"/>
                  </a:lnTo>
                  <a:lnTo>
                    <a:pt x="0" y="0"/>
                  </a:lnTo>
                  <a:lnTo>
                    <a:pt x="0" y="381000"/>
                  </a:lnTo>
                  <a:close/>
                </a:path>
              </a:pathLst>
            </a:custGeom>
            <a:ln w="285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3" name="object 23"/>
            <p:cNvSpPr/>
            <p:nvPr/>
          </p:nvSpPr>
          <p:spPr>
            <a:xfrm>
              <a:off x="6500876" y="3340735"/>
              <a:ext cx="414655" cy="93345"/>
            </a:xfrm>
            <a:custGeom>
              <a:avLst/>
              <a:gdLst/>
              <a:ahLst/>
              <a:cxnLst/>
              <a:rect l="l" t="t" r="r" b="b"/>
              <a:pathLst>
                <a:path w="414654" h="93345">
                  <a:moveTo>
                    <a:pt x="41655" y="7365"/>
                  </a:moveTo>
                  <a:lnTo>
                    <a:pt x="25092" y="11106"/>
                  </a:lnTo>
                  <a:lnTo>
                    <a:pt x="11731" y="20621"/>
                  </a:lnTo>
                  <a:lnTo>
                    <a:pt x="2919" y="34494"/>
                  </a:lnTo>
                  <a:lnTo>
                    <a:pt x="0" y="51307"/>
                  </a:lnTo>
                  <a:lnTo>
                    <a:pt x="3740" y="67871"/>
                  </a:lnTo>
                  <a:lnTo>
                    <a:pt x="13255" y="81232"/>
                  </a:lnTo>
                  <a:lnTo>
                    <a:pt x="27128" y="90044"/>
                  </a:lnTo>
                  <a:lnTo>
                    <a:pt x="43942" y="92963"/>
                  </a:lnTo>
                  <a:lnTo>
                    <a:pt x="60505" y="89223"/>
                  </a:lnTo>
                  <a:lnTo>
                    <a:pt x="73866" y="79708"/>
                  </a:lnTo>
                  <a:lnTo>
                    <a:pt x="82678" y="65835"/>
                  </a:lnTo>
                  <a:lnTo>
                    <a:pt x="82886" y="64642"/>
                  </a:lnTo>
                  <a:lnTo>
                    <a:pt x="35305" y="64642"/>
                  </a:lnTo>
                  <a:lnTo>
                    <a:pt x="28701" y="58419"/>
                  </a:lnTo>
                  <a:lnTo>
                    <a:pt x="28575" y="50545"/>
                  </a:lnTo>
                  <a:lnTo>
                    <a:pt x="28321" y="42672"/>
                  </a:lnTo>
                  <a:lnTo>
                    <a:pt x="34544" y="36067"/>
                  </a:lnTo>
                  <a:lnTo>
                    <a:pt x="42418" y="35940"/>
                  </a:lnTo>
                  <a:lnTo>
                    <a:pt x="50292" y="35687"/>
                  </a:lnTo>
                  <a:lnTo>
                    <a:pt x="82586" y="35687"/>
                  </a:lnTo>
                  <a:lnTo>
                    <a:pt x="81857" y="32458"/>
                  </a:lnTo>
                  <a:lnTo>
                    <a:pt x="72342" y="19097"/>
                  </a:lnTo>
                  <a:lnTo>
                    <a:pt x="58469" y="10285"/>
                  </a:lnTo>
                  <a:lnTo>
                    <a:pt x="41655" y="7365"/>
                  </a:lnTo>
                  <a:close/>
                </a:path>
                <a:path w="414654" h="93345">
                  <a:moveTo>
                    <a:pt x="50292" y="35687"/>
                  </a:moveTo>
                  <a:lnTo>
                    <a:pt x="42418" y="35940"/>
                  </a:lnTo>
                  <a:lnTo>
                    <a:pt x="34544" y="36067"/>
                  </a:lnTo>
                  <a:lnTo>
                    <a:pt x="28321" y="42672"/>
                  </a:lnTo>
                  <a:lnTo>
                    <a:pt x="28575" y="50545"/>
                  </a:lnTo>
                  <a:lnTo>
                    <a:pt x="28701" y="58419"/>
                  </a:lnTo>
                  <a:lnTo>
                    <a:pt x="35305" y="64642"/>
                  </a:lnTo>
                  <a:lnTo>
                    <a:pt x="43179" y="64388"/>
                  </a:lnTo>
                  <a:lnTo>
                    <a:pt x="51053" y="64262"/>
                  </a:lnTo>
                  <a:lnTo>
                    <a:pt x="57276" y="57657"/>
                  </a:lnTo>
                  <a:lnTo>
                    <a:pt x="57150" y="49784"/>
                  </a:lnTo>
                  <a:lnTo>
                    <a:pt x="56896" y="41910"/>
                  </a:lnTo>
                  <a:lnTo>
                    <a:pt x="50292" y="35687"/>
                  </a:lnTo>
                  <a:close/>
                </a:path>
                <a:path w="414654" h="93345">
                  <a:moveTo>
                    <a:pt x="82586" y="35687"/>
                  </a:moveTo>
                  <a:lnTo>
                    <a:pt x="50292" y="35687"/>
                  </a:lnTo>
                  <a:lnTo>
                    <a:pt x="56896" y="41910"/>
                  </a:lnTo>
                  <a:lnTo>
                    <a:pt x="57150" y="49784"/>
                  </a:lnTo>
                  <a:lnTo>
                    <a:pt x="57276" y="57657"/>
                  </a:lnTo>
                  <a:lnTo>
                    <a:pt x="51053" y="64262"/>
                  </a:lnTo>
                  <a:lnTo>
                    <a:pt x="43179" y="64388"/>
                  </a:lnTo>
                  <a:lnTo>
                    <a:pt x="35305" y="64642"/>
                  </a:lnTo>
                  <a:lnTo>
                    <a:pt x="82886" y="64642"/>
                  </a:lnTo>
                  <a:lnTo>
                    <a:pt x="85598" y="49022"/>
                  </a:lnTo>
                  <a:lnTo>
                    <a:pt x="82586" y="35687"/>
                  </a:lnTo>
                  <a:close/>
                </a:path>
                <a:path w="414654" h="93345">
                  <a:moveTo>
                    <a:pt x="107442" y="34162"/>
                  </a:moveTo>
                  <a:lnTo>
                    <a:pt x="91694" y="34670"/>
                  </a:lnTo>
                  <a:lnTo>
                    <a:pt x="85471" y="41148"/>
                  </a:lnTo>
                  <a:lnTo>
                    <a:pt x="85725" y="49022"/>
                  </a:lnTo>
                  <a:lnTo>
                    <a:pt x="85851" y="56895"/>
                  </a:lnTo>
                  <a:lnTo>
                    <a:pt x="92455" y="63245"/>
                  </a:lnTo>
                  <a:lnTo>
                    <a:pt x="108203" y="62737"/>
                  </a:lnTo>
                  <a:lnTo>
                    <a:pt x="114426" y="56261"/>
                  </a:lnTo>
                  <a:lnTo>
                    <a:pt x="114300" y="48387"/>
                  </a:lnTo>
                  <a:lnTo>
                    <a:pt x="114046" y="40386"/>
                  </a:lnTo>
                  <a:lnTo>
                    <a:pt x="107442" y="34162"/>
                  </a:lnTo>
                  <a:close/>
                </a:path>
                <a:path w="414654" h="93345">
                  <a:moveTo>
                    <a:pt x="164719" y="32765"/>
                  </a:moveTo>
                  <a:lnTo>
                    <a:pt x="156718" y="32892"/>
                  </a:lnTo>
                  <a:lnTo>
                    <a:pt x="148844" y="33147"/>
                  </a:lnTo>
                  <a:lnTo>
                    <a:pt x="142621" y="39750"/>
                  </a:lnTo>
                  <a:lnTo>
                    <a:pt x="142875" y="47625"/>
                  </a:lnTo>
                  <a:lnTo>
                    <a:pt x="143001" y="55499"/>
                  </a:lnTo>
                  <a:lnTo>
                    <a:pt x="149605" y="61722"/>
                  </a:lnTo>
                  <a:lnTo>
                    <a:pt x="157479" y="61467"/>
                  </a:lnTo>
                  <a:lnTo>
                    <a:pt x="165353" y="61340"/>
                  </a:lnTo>
                  <a:lnTo>
                    <a:pt x="171576" y="54737"/>
                  </a:lnTo>
                  <a:lnTo>
                    <a:pt x="171450" y="46862"/>
                  </a:lnTo>
                  <a:lnTo>
                    <a:pt x="171196" y="38988"/>
                  </a:lnTo>
                  <a:lnTo>
                    <a:pt x="164719" y="32765"/>
                  </a:lnTo>
                  <a:close/>
                </a:path>
                <a:path w="414654" h="93345">
                  <a:moveTo>
                    <a:pt x="221869" y="31241"/>
                  </a:moveTo>
                  <a:lnTo>
                    <a:pt x="205994" y="31750"/>
                  </a:lnTo>
                  <a:lnTo>
                    <a:pt x="199771" y="38226"/>
                  </a:lnTo>
                  <a:lnTo>
                    <a:pt x="200025" y="46100"/>
                  </a:lnTo>
                  <a:lnTo>
                    <a:pt x="200151" y="53975"/>
                  </a:lnTo>
                  <a:lnTo>
                    <a:pt x="206755" y="60198"/>
                  </a:lnTo>
                  <a:lnTo>
                    <a:pt x="214629" y="60070"/>
                  </a:lnTo>
                  <a:lnTo>
                    <a:pt x="222503" y="59816"/>
                  </a:lnTo>
                  <a:lnTo>
                    <a:pt x="228726" y="53339"/>
                  </a:lnTo>
                  <a:lnTo>
                    <a:pt x="228600" y="45338"/>
                  </a:lnTo>
                  <a:lnTo>
                    <a:pt x="228346" y="37464"/>
                  </a:lnTo>
                  <a:lnTo>
                    <a:pt x="221869" y="31241"/>
                  </a:lnTo>
                  <a:close/>
                </a:path>
                <a:path w="414654" h="93345">
                  <a:moveTo>
                    <a:pt x="279019" y="29844"/>
                  </a:moveTo>
                  <a:lnTo>
                    <a:pt x="271145" y="29972"/>
                  </a:lnTo>
                  <a:lnTo>
                    <a:pt x="263144" y="30225"/>
                  </a:lnTo>
                  <a:lnTo>
                    <a:pt x="256921" y="36829"/>
                  </a:lnTo>
                  <a:lnTo>
                    <a:pt x="257175" y="44703"/>
                  </a:lnTo>
                  <a:lnTo>
                    <a:pt x="257301" y="52577"/>
                  </a:lnTo>
                  <a:lnTo>
                    <a:pt x="263905" y="58800"/>
                  </a:lnTo>
                  <a:lnTo>
                    <a:pt x="271779" y="58547"/>
                  </a:lnTo>
                  <a:lnTo>
                    <a:pt x="279653" y="58419"/>
                  </a:lnTo>
                  <a:lnTo>
                    <a:pt x="286003" y="51815"/>
                  </a:lnTo>
                  <a:lnTo>
                    <a:pt x="285496" y="36067"/>
                  </a:lnTo>
                  <a:lnTo>
                    <a:pt x="279019" y="29844"/>
                  </a:lnTo>
                  <a:close/>
                </a:path>
                <a:path w="414654" h="93345">
                  <a:moveTo>
                    <a:pt x="387980" y="28320"/>
                  </a:moveTo>
                  <a:lnTo>
                    <a:pt x="336169" y="28320"/>
                  </a:lnTo>
                  <a:lnTo>
                    <a:pt x="342646" y="34543"/>
                  </a:lnTo>
                  <a:lnTo>
                    <a:pt x="343153" y="50418"/>
                  </a:lnTo>
                  <a:lnTo>
                    <a:pt x="336930" y="56895"/>
                  </a:lnTo>
                  <a:lnTo>
                    <a:pt x="328972" y="57148"/>
                  </a:lnTo>
                  <a:lnTo>
                    <a:pt x="329692" y="85725"/>
                  </a:lnTo>
                  <a:lnTo>
                    <a:pt x="414274" y="40639"/>
                  </a:lnTo>
                  <a:lnTo>
                    <a:pt x="387980" y="28320"/>
                  </a:lnTo>
                  <a:close/>
                </a:path>
                <a:path w="414654" h="93345">
                  <a:moveTo>
                    <a:pt x="328252" y="28575"/>
                  </a:moveTo>
                  <a:lnTo>
                    <a:pt x="320294" y="28701"/>
                  </a:lnTo>
                  <a:lnTo>
                    <a:pt x="314071" y="35305"/>
                  </a:lnTo>
                  <a:lnTo>
                    <a:pt x="314325" y="43179"/>
                  </a:lnTo>
                  <a:lnTo>
                    <a:pt x="314451" y="51053"/>
                  </a:lnTo>
                  <a:lnTo>
                    <a:pt x="321055" y="57276"/>
                  </a:lnTo>
                  <a:lnTo>
                    <a:pt x="328929" y="57150"/>
                  </a:lnTo>
                  <a:lnTo>
                    <a:pt x="328965" y="56895"/>
                  </a:lnTo>
                  <a:lnTo>
                    <a:pt x="328252" y="28575"/>
                  </a:lnTo>
                  <a:close/>
                </a:path>
                <a:path w="414654" h="93345">
                  <a:moveTo>
                    <a:pt x="336169" y="28320"/>
                  </a:moveTo>
                  <a:lnTo>
                    <a:pt x="328295" y="28575"/>
                  </a:lnTo>
                  <a:lnTo>
                    <a:pt x="328972" y="57148"/>
                  </a:lnTo>
                  <a:lnTo>
                    <a:pt x="336930" y="56895"/>
                  </a:lnTo>
                  <a:lnTo>
                    <a:pt x="343153" y="50418"/>
                  </a:lnTo>
                  <a:lnTo>
                    <a:pt x="342646" y="34543"/>
                  </a:lnTo>
                  <a:lnTo>
                    <a:pt x="336169" y="28320"/>
                  </a:lnTo>
                  <a:close/>
                </a:path>
                <a:path w="414654" h="93345">
                  <a:moveTo>
                    <a:pt x="327532" y="0"/>
                  </a:moveTo>
                  <a:lnTo>
                    <a:pt x="328252" y="28575"/>
                  </a:lnTo>
                  <a:lnTo>
                    <a:pt x="336169" y="28320"/>
                  </a:lnTo>
                  <a:lnTo>
                    <a:pt x="387980" y="28320"/>
                  </a:lnTo>
                  <a:lnTo>
                    <a:pt x="327532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4" name="object 24"/>
            <p:cNvSpPr/>
            <p:nvPr/>
          </p:nvSpPr>
          <p:spPr>
            <a:xfrm>
              <a:off x="7315200" y="3200400"/>
              <a:ext cx="384175" cy="384175"/>
            </a:xfrm>
            <a:custGeom>
              <a:avLst/>
              <a:gdLst/>
              <a:ahLst/>
              <a:cxnLst/>
              <a:rect l="l" t="t" r="r" b="b"/>
              <a:pathLst>
                <a:path w="384175" h="384175">
                  <a:moveTo>
                    <a:pt x="384175" y="0"/>
                  </a:moveTo>
                  <a:lnTo>
                    <a:pt x="0" y="0"/>
                  </a:lnTo>
                  <a:lnTo>
                    <a:pt x="0" y="384175"/>
                  </a:lnTo>
                  <a:lnTo>
                    <a:pt x="384175" y="384175"/>
                  </a:lnTo>
                  <a:lnTo>
                    <a:pt x="384175" y="0"/>
                  </a:lnTo>
                  <a:close/>
                </a:path>
              </a:pathLst>
            </a:custGeom>
            <a:solidFill>
              <a:srgbClr val="CCCC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5" name="object 25"/>
            <p:cNvSpPr/>
            <p:nvPr/>
          </p:nvSpPr>
          <p:spPr>
            <a:xfrm>
              <a:off x="7315200" y="3200400"/>
              <a:ext cx="384175" cy="384175"/>
            </a:xfrm>
            <a:custGeom>
              <a:avLst/>
              <a:gdLst/>
              <a:ahLst/>
              <a:cxnLst/>
              <a:rect l="l" t="t" r="r" b="b"/>
              <a:pathLst>
                <a:path w="384175" h="384175">
                  <a:moveTo>
                    <a:pt x="0" y="384175"/>
                  </a:moveTo>
                  <a:lnTo>
                    <a:pt x="384175" y="384175"/>
                  </a:lnTo>
                  <a:lnTo>
                    <a:pt x="384175" y="0"/>
                  </a:lnTo>
                  <a:lnTo>
                    <a:pt x="0" y="0"/>
                  </a:lnTo>
                  <a:lnTo>
                    <a:pt x="0" y="384175"/>
                  </a:lnTo>
                  <a:close/>
                </a:path>
              </a:pathLst>
            </a:custGeom>
            <a:ln w="285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6" name="object 26"/>
            <p:cNvSpPr/>
            <p:nvPr/>
          </p:nvSpPr>
          <p:spPr>
            <a:xfrm>
              <a:off x="6934200" y="3206750"/>
              <a:ext cx="381000" cy="381000"/>
            </a:xfrm>
            <a:custGeom>
              <a:avLst/>
              <a:gdLst/>
              <a:ahLst/>
              <a:cxnLst/>
              <a:rect l="l" t="t" r="r" b="b"/>
              <a:pathLst>
                <a:path w="381000" h="381000">
                  <a:moveTo>
                    <a:pt x="381000" y="0"/>
                  </a:moveTo>
                  <a:lnTo>
                    <a:pt x="0" y="0"/>
                  </a:lnTo>
                  <a:lnTo>
                    <a:pt x="0" y="381000"/>
                  </a:lnTo>
                  <a:lnTo>
                    <a:pt x="381000" y="381000"/>
                  </a:lnTo>
                  <a:lnTo>
                    <a:pt x="381000" y="0"/>
                  </a:lnTo>
                  <a:close/>
                </a:path>
              </a:pathLst>
            </a:custGeom>
            <a:solidFill>
              <a:srgbClr val="D7D7EB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7" name="object 27"/>
            <p:cNvSpPr/>
            <p:nvPr/>
          </p:nvSpPr>
          <p:spPr>
            <a:xfrm>
              <a:off x="6934200" y="3206750"/>
              <a:ext cx="381000" cy="381000"/>
            </a:xfrm>
            <a:custGeom>
              <a:avLst/>
              <a:gdLst/>
              <a:ahLst/>
              <a:cxnLst/>
              <a:rect l="l" t="t" r="r" b="b"/>
              <a:pathLst>
                <a:path w="381000" h="381000">
                  <a:moveTo>
                    <a:pt x="0" y="381000"/>
                  </a:moveTo>
                  <a:lnTo>
                    <a:pt x="381000" y="381000"/>
                  </a:lnTo>
                  <a:lnTo>
                    <a:pt x="381000" y="0"/>
                  </a:lnTo>
                  <a:lnTo>
                    <a:pt x="0" y="0"/>
                  </a:lnTo>
                  <a:lnTo>
                    <a:pt x="0" y="381000"/>
                  </a:lnTo>
                  <a:close/>
                </a:path>
              </a:pathLst>
            </a:custGeom>
            <a:ln w="285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8" name="object 28"/>
            <p:cNvSpPr/>
            <p:nvPr/>
          </p:nvSpPr>
          <p:spPr>
            <a:xfrm>
              <a:off x="8305800" y="3200400"/>
              <a:ext cx="384175" cy="384175"/>
            </a:xfrm>
            <a:custGeom>
              <a:avLst/>
              <a:gdLst/>
              <a:ahLst/>
              <a:cxnLst/>
              <a:rect l="l" t="t" r="r" b="b"/>
              <a:pathLst>
                <a:path w="384175" h="384175">
                  <a:moveTo>
                    <a:pt x="384175" y="0"/>
                  </a:moveTo>
                  <a:lnTo>
                    <a:pt x="0" y="0"/>
                  </a:lnTo>
                  <a:lnTo>
                    <a:pt x="0" y="384175"/>
                  </a:lnTo>
                  <a:lnTo>
                    <a:pt x="384175" y="384175"/>
                  </a:lnTo>
                  <a:lnTo>
                    <a:pt x="384175" y="0"/>
                  </a:lnTo>
                  <a:close/>
                </a:path>
              </a:pathLst>
            </a:custGeom>
            <a:solidFill>
              <a:srgbClr val="CCCC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9" name="object 29"/>
            <p:cNvSpPr/>
            <p:nvPr/>
          </p:nvSpPr>
          <p:spPr>
            <a:xfrm>
              <a:off x="8305800" y="3200400"/>
              <a:ext cx="384175" cy="384175"/>
            </a:xfrm>
            <a:custGeom>
              <a:avLst/>
              <a:gdLst/>
              <a:ahLst/>
              <a:cxnLst/>
              <a:rect l="l" t="t" r="r" b="b"/>
              <a:pathLst>
                <a:path w="384175" h="384175">
                  <a:moveTo>
                    <a:pt x="0" y="384175"/>
                  </a:moveTo>
                  <a:lnTo>
                    <a:pt x="384175" y="384175"/>
                  </a:lnTo>
                  <a:lnTo>
                    <a:pt x="384175" y="0"/>
                  </a:lnTo>
                  <a:lnTo>
                    <a:pt x="0" y="0"/>
                  </a:lnTo>
                  <a:lnTo>
                    <a:pt x="0" y="384175"/>
                  </a:lnTo>
                  <a:close/>
                </a:path>
              </a:pathLst>
            </a:custGeom>
            <a:ln w="285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0" name="object 30"/>
            <p:cNvSpPr/>
            <p:nvPr/>
          </p:nvSpPr>
          <p:spPr>
            <a:xfrm>
              <a:off x="7924800" y="3206750"/>
              <a:ext cx="381000" cy="381000"/>
            </a:xfrm>
            <a:custGeom>
              <a:avLst/>
              <a:gdLst/>
              <a:ahLst/>
              <a:cxnLst/>
              <a:rect l="l" t="t" r="r" b="b"/>
              <a:pathLst>
                <a:path w="381000" h="381000">
                  <a:moveTo>
                    <a:pt x="381000" y="0"/>
                  </a:moveTo>
                  <a:lnTo>
                    <a:pt x="0" y="0"/>
                  </a:lnTo>
                  <a:lnTo>
                    <a:pt x="0" y="381000"/>
                  </a:lnTo>
                  <a:lnTo>
                    <a:pt x="381000" y="381000"/>
                  </a:lnTo>
                  <a:lnTo>
                    <a:pt x="381000" y="0"/>
                  </a:lnTo>
                  <a:close/>
                </a:path>
              </a:pathLst>
            </a:custGeom>
            <a:solidFill>
              <a:srgbClr val="D7D7EB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1" name="object 31"/>
            <p:cNvSpPr/>
            <p:nvPr/>
          </p:nvSpPr>
          <p:spPr>
            <a:xfrm>
              <a:off x="7924800" y="3206750"/>
              <a:ext cx="381000" cy="381000"/>
            </a:xfrm>
            <a:custGeom>
              <a:avLst/>
              <a:gdLst/>
              <a:ahLst/>
              <a:cxnLst/>
              <a:rect l="l" t="t" r="r" b="b"/>
              <a:pathLst>
                <a:path w="381000" h="381000">
                  <a:moveTo>
                    <a:pt x="0" y="381000"/>
                  </a:moveTo>
                  <a:lnTo>
                    <a:pt x="381000" y="381000"/>
                  </a:lnTo>
                  <a:lnTo>
                    <a:pt x="381000" y="0"/>
                  </a:lnTo>
                  <a:lnTo>
                    <a:pt x="0" y="0"/>
                  </a:lnTo>
                  <a:lnTo>
                    <a:pt x="0" y="381000"/>
                  </a:lnTo>
                  <a:close/>
                </a:path>
              </a:pathLst>
            </a:custGeom>
            <a:ln w="285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2" name="object 32"/>
            <p:cNvSpPr/>
            <p:nvPr/>
          </p:nvSpPr>
          <p:spPr>
            <a:xfrm>
              <a:off x="8482076" y="3340735"/>
              <a:ext cx="414655" cy="93345"/>
            </a:xfrm>
            <a:custGeom>
              <a:avLst/>
              <a:gdLst/>
              <a:ahLst/>
              <a:cxnLst/>
              <a:rect l="l" t="t" r="r" b="b"/>
              <a:pathLst>
                <a:path w="414654" h="93345">
                  <a:moveTo>
                    <a:pt x="41655" y="7365"/>
                  </a:moveTo>
                  <a:lnTo>
                    <a:pt x="25092" y="11106"/>
                  </a:lnTo>
                  <a:lnTo>
                    <a:pt x="11731" y="20621"/>
                  </a:lnTo>
                  <a:lnTo>
                    <a:pt x="2919" y="34494"/>
                  </a:lnTo>
                  <a:lnTo>
                    <a:pt x="0" y="51307"/>
                  </a:lnTo>
                  <a:lnTo>
                    <a:pt x="3740" y="67871"/>
                  </a:lnTo>
                  <a:lnTo>
                    <a:pt x="13255" y="81232"/>
                  </a:lnTo>
                  <a:lnTo>
                    <a:pt x="27128" y="90044"/>
                  </a:lnTo>
                  <a:lnTo>
                    <a:pt x="43942" y="92963"/>
                  </a:lnTo>
                  <a:lnTo>
                    <a:pt x="60505" y="89223"/>
                  </a:lnTo>
                  <a:lnTo>
                    <a:pt x="73866" y="79708"/>
                  </a:lnTo>
                  <a:lnTo>
                    <a:pt x="82678" y="65835"/>
                  </a:lnTo>
                  <a:lnTo>
                    <a:pt x="82930" y="64388"/>
                  </a:lnTo>
                  <a:lnTo>
                    <a:pt x="43179" y="64388"/>
                  </a:lnTo>
                  <a:lnTo>
                    <a:pt x="42418" y="35940"/>
                  </a:lnTo>
                  <a:lnTo>
                    <a:pt x="82410" y="34908"/>
                  </a:lnTo>
                  <a:lnTo>
                    <a:pt x="81857" y="32458"/>
                  </a:lnTo>
                  <a:lnTo>
                    <a:pt x="72342" y="19097"/>
                  </a:lnTo>
                  <a:lnTo>
                    <a:pt x="58469" y="10285"/>
                  </a:lnTo>
                  <a:lnTo>
                    <a:pt x="41655" y="7365"/>
                  </a:lnTo>
                  <a:close/>
                </a:path>
                <a:path w="414654" h="93345">
                  <a:moveTo>
                    <a:pt x="387709" y="28193"/>
                  </a:moveTo>
                  <a:lnTo>
                    <a:pt x="342519" y="28193"/>
                  </a:lnTo>
                  <a:lnTo>
                    <a:pt x="343280" y="56768"/>
                  </a:lnTo>
                  <a:lnTo>
                    <a:pt x="328971" y="57132"/>
                  </a:lnTo>
                  <a:lnTo>
                    <a:pt x="329692" y="85725"/>
                  </a:lnTo>
                  <a:lnTo>
                    <a:pt x="414274" y="40639"/>
                  </a:lnTo>
                  <a:lnTo>
                    <a:pt x="387709" y="28193"/>
                  </a:lnTo>
                  <a:close/>
                </a:path>
                <a:path w="414654" h="93345">
                  <a:moveTo>
                    <a:pt x="82410" y="34908"/>
                  </a:moveTo>
                  <a:lnTo>
                    <a:pt x="42418" y="35940"/>
                  </a:lnTo>
                  <a:lnTo>
                    <a:pt x="43179" y="64388"/>
                  </a:lnTo>
                  <a:lnTo>
                    <a:pt x="83106" y="63375"/>
                  </a:lnTo>
                  <a:lnTo>
                    <a:pt x="85598" y="49022"/>
                  </a:lnTo>
                  <a:lnTo>
                    <a:pt x="82410" y="34908"/>
                  </a:lnTo>
                  <a:close/>
                </a:path>
                <a:path w="414654" h="93345">
                  <a:moveTo>
                    <a:pt x="83106" y="63375"/>
                  </a:moveTo>
                  <a:lnTo>
                    <a:pt x="43179" y="64388"/>
                  </a:lnTo>
                  <a:lnTo>
                    <a:pt x="82930" y="64388"/>
                  </a:lnTo>
                  <a:lnTo>
                    <a:pt x="83106" y="63375"/>
                  </a:lnTo>
                  <a:close/>
                </a:path>
                <a:path w="414654" h="93345">
                  <a:moveTo>
                    <a:pt x="328252" y="28562"/>
                  </a:moveTo>
                  <a:lnTo>
                    <a:pt x="82410" y="34908"/>
                  </a:lnTo>
                  <a:lnTo>
                    <a:pt x="85598" y="49022"/>
                  </a:lnTo>
                  <a:lnTo>
                    <a:pt x="83106" y="63375"/>
                  </a:lnTo>
                  <a:lnTo>
                    <a:pt x="328971" y="57132"/>
                  </a:lnTo>
                  <a:lnTo>
                    <a:pt x="328252" y="28562"/>
                  </a:lnTo>
                  <a:close/>
                </a:path>
                <a:path w="414654" h="93345">
                  <a:moveTo>
                    <a:pt x="342519" y="28193"/>
                  </a:moveTo>
                  <a:lnTo>
                    <a:pt x="328252" y="28562"/>
                  </a:lnTo>
                  <a:lnTo>
                    <a:pt x="328971" y="57132"/>
                  </a:lnTo>
                  <a:lnTo>
                    <a:pt x="343280" y="56768"/>
                  </a:lnTo>
                  <a:lnTo>
                    <a:pt x="342519" y="28193"/>
                  </a:lnTo>
                  <a:close/>
                </a:path>
                <a:path w="414654" h="93345">
                  <a:moveTo>
                    <a:pt x="327532" y="0"/>
                  </a:moveTo>
                  <a:lnTo>
                    <a:pt x="328252" y="28562"/>
                  </a:lnTo>
                  <a:lnTo>
                    <a:pt x="342519" y="28193"/>
                  </a:lnTo>
                  <a:lnTo>
                    <a:pt x="387709" y="28193"/>
                  </a:lnTo>
                  <a:lnTo>
                    <a:pt x="327532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33" name="object 33"/>
          <p:cNvSpPr txBox="1"/>
          <p:nvPr/>
        </p:nvSpPr>
        <p:spPr>
          <a:xfrm>
            <a:off x="5377053" y="2384805"/>
            <a:ext cx="2375535" cy="78803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23240">
              <a:lnSpc>
                <a:spcPct val="100000"/>
              </a:lnSpc>
              <a:spcBef>
                <a:spcPts val="95"/>
              </a:spcBef>
            </a:pPr>
            <a:r>
              <a:rPr sz="16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currNode;  </a:t>
            </a:r>
            <a:r>
              <a:rPr sz="1600" spc="-10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c</a:t>
            </a:r>
            <a:r>
              <a:rPr sz="16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u</a:t>
            </a:r>
            <a:r>
              <a:rPr sz="1600" spc="-10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r</a:t>
            </a:r>
            <a:r>
              <a:rPr sz="16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r</a:t>
            </a:r>
            <a:r>
              <a:rPr sz="1600" spc="-10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N</a:t>
            </a:r>
            <a:r>
              <a:rPr sz="16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o</a:t>
            </a:r>
            <a:r>
              <a:rPr sz="1600" spc="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d</a:t>
            </a:r>
            <a:r>
              <a:rPr sz="1600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e-</a:t>
            </a:r>
            <a:r>
              <a:rPr sz="1600" spc="-10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&gt;</a:t>
            </a:r>
            <a:r>
              <a:rPr sz="16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n</a:t>
            </a:r>
            <a:r>
              <a:rPr sz="1600" spc="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e</a:t>
            </a:r>
            <a:r>
              <a:rPr sz="1600" spc="-10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x</a:t>
            </a:r>
            <a:r>
              <a:rPr sz="16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t;</a:t>
            </a:r>
            <a:endParaRPr sz="1600">
              <a:latin typeface="Courier New" panose="02070309020205020404"/>
              <a:cs typeface="Courier New" panose="02070309020205020404"/>
            </a:endParaRPr>
          </a:p>
          <a:p>
            <a:pPr marL="518795">
              <a:lnSpc>
                <a:spcPct val="100000"/>
              </a:lnSpc>
              <a:spcBef>
                <a:spcPts val="485"/>
              </a:spcBef>
            </a:pPr>
            <a:r>
              <a:rPr sz="1400" spc="-5" dirty="0">
                <a:solidFill>
                  <a:srgbClr val="D7D7EB"/>
                </a:solidFill>
                <a:latin typeface="Courier New" panose="02070309020205020404"/>
                <a:cs typeface="Courier New" panose="02070309020205020404"/>
              </a:rPr>
              <a:t>prevNode</a:t>
            </a:r>
            <a:r>
              <a:rPr sz="1400" spc="180" dirty="0">
                <a:solidFill>
                  <a:srgbClr val="D7D7EB"/>
                </a:solidFill>
                <a:latin typeface="Courier New" panose="02070309020205020404"/>
                <a:cs typeface="Courier New" panose="02070309020205020404"/>
              </a:rPr>
              <a:t> </a:t>
            </a:r>
            <a:r>
              <a:rPr sz="1400" spc="-5" dirty="0">
                <a:solidFill>
                  <a:srgbClr val="D7D7EB"/>
                </a:solidFill>
                <a:latin typeface="Courier New" panose="02070309020205020404"/>
                <a:cs typeface="Courier New" panose="02070309020205020404"/>
              </a:rPr>
              <a:t>currNode</a:t>
            </a:r>
            <a:endParaRPr sz="1400">
              <a:latin typeface="Courier New" panose="02070309020205020404"/>
              <a:cs typeface="Courier New" panose="02070309020205020404"/>
            </a:endParaRPr>
          </a:p>
        </p:txBody>
      </p:sp>
      <p:grpSp>
        <p:nvGrpSpPr>
          <p:cNvPr id="34" name="object 34"/>
          <p:cNvGrpSpPr/>
          <p:nvPr/>
        </p:nvGrpSpPr>
        <p:grpSpPr>
          <a:xfrm>
            <a:off x="6505575" y="3381375"/>
            <a:ext cx="1619250" cy="428625"/>
            <a:chOff x="6505575" y="3381375"/>
            <a:chExt cx="1619250" cy="428625"/>
          </a:xfrm>
        </p:grpSpPr>
        <p:sp>
          <p:nvSpPr>
            <p:cNvPr id="35" name="object 35"/>
            <p:cNvSpPr/>
            <p:nvPr/>
          </p:nvSpPr>
          <p:spPr>
            <a:xfrm>
              <a:off x="6505575" y="3381375"/>
              <a:ext cx="95250" cy="428625"/>
            </a:xfrm>
            <a:custGeom>
              <a:avLst/>
              <a:gdLst/>
              <a:ahLst/>
              <a:cxnLst/>
              <a:rect l="l" t="t" r="r" b="b"/>
              <a:pathLst>
                <a:path w="95250" h="428625">
                  <a:moveTo>
                    <a:pt x="31750" y="92042"/>
                  </a:moveTo>
                  <a:lnTo>
                    <a:pt x="31750" y="428625"/>
                  </a:lnTo>
                  <a:lnTo>
                    <a:pt x="63500" y="428625"/>
                  </a:lnTo>
                  <a:lnTo>
                    <a:pt x="63500" y="95250"/>
                  </a:lnTo>
                  <a:lnTo>
                    <a:pt x="47625" y="95250"/>
                  </a:lnTo>
                  <a:lnTo>
                    <a:pt x="31750" y="92042"/>
                  </a:lnTo>
                  <a:close/>
                </a:path>
                <a:path w="95250" h="428625">
                  <a:moveTo>
                    <a:pt x="63500" y="47625"/>
                  </a:moveTo>
                  <a:lnTo>
                    <a:pt x="31750" y="47625"/>
                  </a:lnTo>
                  <a:lnTo>
                    <a:pt x="31750" y="92042"/>
                  </a:lnTo>
                  <a:lnTo>
                    <a:pt x="47625" y="95250"/>
                  </a:lnTo>
                  <a:lnTo>
                    <a:pt x="63500" y="92042"/>
                  </a:lnTo>
                  <a:lnTo>
                    <a:pt x="63500" y="47625"/>
                  </a:lnTo>
                  <a:close/>
                </a:path>
                <a:path w="95250" h="428625">
                  <a:moveTo>
                    <a:pt x="63500" y="92042"/>
                  </a:moveTo>
                  <a:lnTo>
                    <a:pt x="47625" y="95250"/>
                  </a:lnTo>
                  <a:lnTo>
                    <a:pt x="63500" y="95250"/>
                  </a:lnTo>
                  <a:lnTo>
                    <a:pt x="63500" y="92042"/>
                  </a:lnTo>
                  <a:close/>
                </a:path>
                <a:path w="95250" h="428625">
                  <a:moveTo>
                    <a:pt x="47625" y="0"/>
                  </a:moveTo>
                  <a:lnTo>
                    <a:pt x="29092" y="3744"/>
                  </a:lnTo>
                  <a:lnTo>
                    <a:pt x="13954" y="13954"/>
                  </a:lnTo>
                  <a:lnTo>
                    <a:pt x="3744" y="29092"/>
                  </a:lnTo>
                  <a:lnTo>
                    <a:pt x="0" y="47625"/>
                  </a:lnTo>
                  <a:lnTo>
                    <a:pt x="3744" y="66157"/>
                  </a:lnTo>
                  <a:lnTo>
                    <a:pt x="13954" y="81295"/>
                  </a:lnTo>
                  <a:lnTo>
                    <a:pt x="29092" y="91505"/>
                  </a:lnTo>
                  <a:lnTo>
                    <a:pt x="31750" y="92042"/>
                  </a:lnTo>
                  <a:lnTo>
                    <a:pt x="31750" y="47625"/>
                  </a:lnTo>
                  <a:lnTo>
                    <a:pt x="95250" y="47625"/>
                  </a:lnTo>
                  <a:lnTo>
                    <a:pt x="91505" y="29092"/>
                  </a:lnTo>
                  <a:lnTo>
                    <a:pt x="81295" y="13954"/>
                  </a:lnTo>
                  <a:lnTo>
                    <a:pt x="66157" y="3744"/>
                  </a:lnTo>
                  <a:lnTo>
                    <a:pt x="47625" y="0"/>
                  </a:lnTo>
                  <a:close/>
                </a:path>
                <a:path w="95250" h="428625">
                  <a:moveTo>
                    <a:pt x="95250" y="47625"/>
                  </a:moveTo>
                  <a:lnTo>
                    <a:pt x="63500" y="47625"/>
                  </a:lnTo>
                  <a:lnTo>
                    <a:pt x="63500" y="92042"/>
                  </a:lnTo>
                  <a:lnTo>
                    <a:pt x="66157" y="91505"/>
                  </a:lnTo>
                  <a:lnTo>
                    <a:pt x="81295" y="81295"/>
                  </a:lnTo>
                  <a:lnTo>
                    <a:pt x="91505" y="66157"/>
                  </a:lnTo>
                  <a:lnTo>
                    <a:pt x="95250" y="47625"/>
                  </a:lnTo>
                  <a:close/>
                </a:path>
              </a:pathLst>
            </a:custGeom>
            <a:solidFill>
              <a:srgbClr val="66999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6" name="object 36"/>
            <p:cNvSpPr/>
            <p:nvPr/>
          </p:nvSpPr>
          <p:spPr>
            <a:xfrm>
              <a:off x="6553200" y="3810000"/>
              <a:ext cx="1524000" cy="0"/>
            </a:xfrm>
            <a:custGeom>
              <a:avLst/>
              <a:gdLst/>
              <a:ahLst/>
              <a:cxnLst/>
              <a:rect l="l" t="t" r="r" b="b"/>
              <a:pathLst>
                <a:path w="1524000">
                  <a:moveTo>
                    <a:pt x="0" y="0"/>
                  </a:moveTo>
                  <a:lnTo>
                    <a:pt x="1524000" y="0"/>
                  </a:lnTo>
                </a:path>
              </a:pathLst>
            </a:custGeom>
            <a:ln w="31750">
              <a:solidFill>
                <a:srgbClr val="669999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7" name="object 37"/>
            <p:cNvSpPr/>
            <p:nvPr/>
          </p:nvSpPr>
          <p:spPr>
            <a:xfrm>
              <a:off x="8029575" y="3581400"/>
              <a:ext cx="95250" cy="228600"/>
            </a:xfrm>
            <a:prstGeom prst="rect">
              <a:avLst/>
            </a:prstGeom>
            <a:blipFill>
              <a:blip r:embed="rId1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39" name="object 39"/>
          <p:cNvSpPr txBox="1"/>
          <p:nvPr/>
        </p:nvSpPr>
        <p:spPr>
          <a:xfrm>
            <a:off x="8442197" y="6279896"/>
            <a:ext cx="165735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10" dirty="0">
                <a:latin typeface="Arial" panose="020B0604020202020204"/>
                <a:cs typeface="Arial" panose="020B0604020202020204"/>
              </a:rPr>
              <a:t>40</a:t>
            </a:r>
            <a:endParaRPr sz="1000">
              <a:latin typeface="Arial" panose="020B0604020202020204"/>
              <a:cs typeface="Arial" panose="020B0604020202020204"/>
            </a:endParaRPr>
          </a:p>
        </p:txBody>
      </p:sp>
      <p:sp>
        <p:nvSpPr>
          <p:cNvPr id="44" name="object 2"/>
          <p:cNvSpPr txBox="1">
            <a:spLocks noGrp="1"/>
          </p:cNvSpPr>
          <p:nvPr>
            <p:ph type="title"/>
          </p:nvPr>
        </p:nvSpPr>
        <p:spPr>
          <a:xfrm>
            <a:off x="3126740" y="284607"/>
            <a:ext cx="3718560" cy="68961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b="1" spc="-5" dirty="0">
                <a:gradFill>
                  <a:gsLst>
                    <a:gs pos="0">
                      <a:srgbClr val="E30000"/>
                    </a:gs>
                    <a:gs pos="100000">
                      <a:srgbClr val="760303"/>
                    </a:gs>
                  </a:gsLst>
                  <a:lin scaled="0"/>
                </a:gradFill>
              </a:rPr>
              <a:t>Deleting a</a:t>
            </a:r>
            <a:r>
              <a:rPr b="1" spc="-20" dirty="0">
                <a:gradFill>
                  <a:gsLst>
                    <a:gs pos="0">
                      <a:srgbClr val="E30000"/>
                    </a:gs>
                    <a:gs pos="100000">
                      <a:srgbClr val="760303"/>
                    </a:gs>
                  </a:gsLst>
                  <a:lin scaled="0"/>
                </a:gradFill>
              </a:rPr>
              <a:t> </a:t>
            </a:r>
            <a:r>
              <a:rPr b="1" dirty="0">
                <a:gradFill>
                  <a:gsLst>
                    <a:gs pos="0">
                      <a:srgbClr val="E30000"/>
                    </a:gs>
                    <a:gs pos="100000">
                      <a:srgbClr val="760303"/>
                    </a:gs>
                  </a:gsLst>
                  <a:lin scaled="0"/>
                </a:gradFill>
              </a:rPr>
              <a:t>node</a:t>
            </a:r>
            <a:endParaRPr b="1" dirty="0">
              <a:gradFill>
                <a:gsLst>
                  <a:gs pos="0">
                    <a:srgbClr val="E30000"/>
                  </a:gs>
                  <a:gs pos="100000">
                    <a:srgbClr val="760303"/>
                  </a:gs>
                </a:gsLst>
                <a:lin scaled="0"/>
              </a:gra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/>
          <p:nvPr/>
        </p:nvSpPr>
        <p:spPr>
          <a:xfrm>
            <a:off x="725487" y="1143000"/>
            <a:ext cx="7504430" cy="5438775"/>
          </a:xfrm>
          <a:custGeom>
            <a:avLst/>
            <a:gdLst/>
            <a:ahLst/>
            <a:cxnLst/>
            <a:rect l="l" t="t" r="r" b="b"/>
            <a:pathLst>
              <a:path w="7504430" h="5438775">
                <a:moveTo>
                  <a:pt x="0" y="5438774"/>
                </a:moveTo>
                <a:lnTo>
                  <a:pt x="7504049" y="5438774"/>
                </a:lnTo>
                <a:lnTo>
                  <a:pt x="7504049" y="0"/>
                </a:lnTo>
                <a:lnTo>
                  <a:pt x="0" y="0"/>
                </a:lnTo>
                <a:lnTo>
                  <a:pt x="0" y="5438774"/>
                </a:lnTo>
                <a:close/>
              </a:path>
            </a:pathLst>
          </a:custGeom>
          <a:solidFill>
            <a:srgbClr val="006FC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 txBox="1"/>
          <p:nvPr/>
        </p:nvSpPr>
        <p:spPr>
          <a:xfrm>
            <a:off x="804468" y="1165352"/>
            <a:ext cx="3934460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spc="-5" dirty="0">
                <a:solidFill>
                  <a:srgbClr val="FFFF00"/>
                </a:solidFill>
                <a:latin typeface="Courier New" panose="02070309020205020404"/>
                <a:cs typeface="Courier New" panose="02070309020205020404"/>
              </a:rPr>
              <a:t>int </a:t>
            </a:r>
            <a:r>
              <a:rPr sz="16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List::DeleteNode(</a:t>
            </a:r>
            <a:r>
              <a:rPr sz="1600" spc="-5" dirty="0">
                <a:solidFill>
                  <a:srgbClr val="FFFF00"/>
                </a:solidFill>
                <a:latin typeface="Courier New" panose="02070309020205020404"/>
                <a:cs typeface="Courier New" panose="02070309020205020404"/>
              </a:rPr>
              <a:t>double </a:t>
            </a:r>
            <a:r>
              <a:rPr sz="16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x)</a:t>
            </a:r>
            <a:r>
              <a:rPr sz="1600" spc="10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{</a:t>
            </a:r>
            <a:endParaRPr sz="1600">
              <a:latin typeface="Courier New" panose="02070309020205020404"/>
              <a:cs typeface="Courier New" panose="02070309020205020404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718817" y="1409192"/>
            <a:ext cx="1976755" cy="7569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algn="just">
              <a:lnSpc>
                <a:spcPct val="100000"/>
              </a:lnSpc>
              <a:spcBef>
                <a:spcPts val="95"/>
              </a:spcBef>
            </a:pPr>
            <a:r>
              <a:rPr sz="16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Node* prevNode</a:t>
            </a:r>
            <a:r>
              <a:rPr sz="1600" spc="-7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=  Node* currNode</a:t>
            </a:r>
            <a:r>
              <a:rPr sz="1600" spc="-7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=  </a:t>
            </a:r>
            <a:r>
              <a:rPr sz="1600" spc="-5" dirty="0">
                <a:solidFill>
                  <a:srgbClr val="FFFF00"/>
                </a:solidFill>
                <a:latin typeface="Courier New" panose="02070309020205020404"/>
                <a:cs typeface="Courier New" panose="02070309020205020404"/>
              </a:rPr>
              <a:t>int </a:t>
            </a:r>
            <a:r>
              <a:rPr sz="16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currIndex</a:t>
            </a:r>
            <a:r>
              <a:rPr sz="1600" spc="890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=</a:t>
            </a:r>
            <a:endParaRPr sz="1600">
              <a:latin typeface="Courier New" panose="02070309020205020404"/>
              <a:cs typeface="Courier New" panose="02070309020205020404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4462398" y="1409192"/>
            <a:ext cx="635000" cy="7569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NULL;</a:t>
            </a:r>
            <a:endParaRPr sz="1600">
              <a:latin typeface="Courier New" panose="02070309020205020404"/>
              <a:cs typeface="Courier New" panose="02070309020205020404"/>
            </a:endParaRPr>
          </a:p>
          <a:p>
            <a:pPr marL="12700" marR="5080">
              <a:lnSpc>
                <a:spcPct val="100000"/>
              </a:lnSpc>
            </a:pPr>
            <a:r>
              <a:rPr sz="16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head;  </a:t>
            </a:r>
            <a:r>
              <a:rPr sz="16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1;</a:t>
            </a:r>
            <a:endParaRPr sz="1600">
              <a:latin typeface="Courier New" panose="02070309020205020404"/>
              <a:cs typeface="Courier New" panose="02070309020205020404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718817" y="2140966"/>
            <a:ext cx="5032375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spc="-5" dirty="0">
                <a:solidFill>
                  <a:srgbClr val="FFFF00"/>
                </a:solidFill>
                <a:latin typeface="Courier New" panose="02070309020205020404"/>
                <a:cs typeface="Courier New" panose="02070309020205020404"/>
              </a:rPr>
              <a:t>while </a:t>
            </a:r>
            <a:r>
              <a:rPr sz="16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(currNode &amp;&amp; currNode-&gt;data != x)</a:t>
            </a:r>
            <a:r>
              <a:rPr sz="1600" spc="5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{</a:t>
            </a:r>
            <a:endParaRPr sz="1600">
              <a:latin typeface="Courier New" panose="02070309020205020404"/>
              <a:cs typeface="Courier New" panose="02070309020205020404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4462398" y="2384805"/>
            <a:ext cx="147320" cy="5130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=</a:t>
            </a:r>
            <a:endParaRPr sz="1600">
              <a:latin typeface="Courier New" panose="02070309020205020404"/>
              <a:cs typeface="Courier New" panose="02070309020205020404"/>
            </a:endParaRPr>
          </a:p>
          <a:p>
            <a:pPr marL="12700">
              <a:lnSpc>
                <a:spcPct val="100000"/>
              </a:lnSpc>
            </a:pPr>
            <a:r>
              <a:rPr sz="16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=</a:t>
            </a:r>
            <a:endParaRPr sz="1600">
              <a:latin typeface="Courier New" panose="02070309020205020404"/>
              <a:cs typeface="Courier New" panose="02070309020205020404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5377053" y="2384805"/>
            <a:ext cx="1856739" cy="5130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5"/>
              </a:spcBef>
            </a:pPr>
            <a:r>
              <a:rPr sz="16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currNode;  </a:t>
            </a:r>
            <a:r>
              <a:rPr sz="1600" spc="-10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c</a:t>
            </a:r>
            <a:r>
              <a:rPr sz="16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u</a:t>
            </a:r>
            <a:r>
              <a:rPr sz="1600" spc="-10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r</a:t>
            </a:r>
            <a:r>
              <a:rPr sz="16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r</a:t>
            </a:r>
            <a:r>
              <a:rPr sz="1600" spc="-10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N</a:t>
            </a:r>
            <a:r>
              <a:rPr sz="16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o</a:t>
            </a:r>
            <a:r>
              <a:rPr sz="1600" spc="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d</a:t>
            </a:r>
            <a:r>
              <a:rPr sz="1600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e-</a:t>
            </a:r>
            <a:r>
              <a:rPr sz="1600" spc="-10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&gt;</a:t>
            </a:r>
            <a:r>
              <a:rPr sz="16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n</a:t>
            </a:r>
            <a:r>
              <a:rPr sz="1600" spc="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e</a:t>
            </a:r>
            <a:r>
              <a:rPr sz="1600" spc="-10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x</a:t>
            </a:r>
            <a:r>
              <a:rPr sz="16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t;</a:t>
            </a:r>
            <a:endParaRPr sz="1600">
              <a:latin typeface="Courier New" panose="02070309020205020404"/>
              <a:cs typeface="Courier New" panose="02070309020205020404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2633598" y="2384805"/>
            <a:ext cx="1489075" cy="7569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5"/>
              </a:spcBef>
            </a:pPr>
            <a:r>
              <a:rPr sz="16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prevNode  currNode  </a:t>
            </a:r>
            <a:r>
              <a:rPr sz="1600" spc="-10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c</a:t>
            </a:r>
            <a:r>
              <a:rPr sz="16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u</a:t>
            </a:r>
            <a:r>
              <a:rPr sz="1600" spc="-10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r</a:t>
            </a:r>
            <a:r>
              <a:rPr sz="16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r</a:t>
            </a:r>
            <a:r>
              <a:rPr sz="1600" spc="-10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I</a:t>
            </a:r>
            <a:r>
              <a:rPr sz="16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n</a:t>
            </a:r>
            <a:r>
              <a:rPr sz="1600" spc="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d</a:t>
            </a:r>
            <a:r>
              <a:rPr sz="1600" spc="-10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e</a:t>
            </a:r>
            <a:r>
              <a:rPr sz="16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x</a:t>
            </a:r>
            <a:r>
              <a:rPr sz="1600" spc="-10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+</a:t>
            </a:r>
            <a:r>
              <a:rPr sz="16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+;</a:t>
            </a:r>
            <a:endParaRPr sz="1600">
              <a:latin typeface="Courier New" panose="02070309020205020404"/>
              <a:cs typeface="Courier New" panose="02070309020205020404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6291453" y="3848227"/>
            <a:ext cx="1856739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currNode-&gt;next;</a:t>
            </a:r>
            <a:endParaRPr sz="1600">
              <a:latin typeface="Courier New" panose="02070309020205020404"/>
              <a:cs typeface="Courier New" panose="02070309020205020404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718817" y="3116706"/>
            <a:ext cx="3807460" cy="14884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}</a:t>
            </a:r>
            <a:endParaRPr sz="1600">
              <a:latin typeface="Courier New" panose="02070309020205020404"/>
              <a:cs typeface="Courier New" panose="02070309020205020404"/>
            </a:endParaRPr>
          </a:p>
          <a:p>
            <a:pPr marL="12700">
              <a:lnSpc>
                <a:spcPct val="100000"/>
              </a:lnSpc>
            </a:pPr>
            <a:r>
              <a:rPr sz="1600" spc="-5" dirty="0">
                <a:solidFill>
                  <a:srgbClr val="FFFF00"/>
                </a:solidFill>
                <a:latin typeface="Courier New" panose="02070309020205020404"/>
                <a:cs typeface="Courier New" panose="02070309020205020404"/>
              </a:rPr>
              <a:t>if </a:t>
            </a:r>
            <a:r>
              <a:rPr sz="16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(currNode) {</a:t>
            </a:r>
            <a:endParaRPr sz="1600">
              <a:latin typeface="Courier New" panose="02070309020205020404"/>
              <a:cs typeface="Courier New" panose="02070309020205020404"/>
            </a:endParaRPr>
          </a:p>
          <a:p>
            <a:pPr marL="927100">
              <a:lnSpc>
                <a:spcPct val="100000"/>
              </a:lnSpc>
            </a:pPr>
            <a:r>
              <a:rPr sz="1600" spc="-5" dirty="0">
                <a:solidFill>
                  <a:srgbClr val="FFFF00"/>
                </a:solidFill>
                <a:latin typeface="Courier New" panose="02070309020205020404"/>
                <a:cs typeface="Courier New" panose="02070309020205020404"/>
              </a:rPr>
              <a:t>if </a:t>
            </a:r>
            <a:r>
              <a:rPr sz="16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(prevNode)</a:t>
            </a:r>
            <a:r>
              <a:rPr sz="1600" spc="-10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{</a:t>
            </a:r>
            <a:endParaRPr sz="1600">
              <a:latin typeface="Courier New" panose="02070309020205020404"/>
              <a:cs typeface="Courier New" panose="02070309020205020404"/>
            </a:endParaRPr>
          </a:p>
          <a:p>
            <a:pPr marL="1841500" marR="5080">
              <a:lnSpc>
                <a:spcPct val="100000"/>
              </a:lnSpc>
            </a:pPr>
            <a:r>
              <a:rPr sz="16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prevNode-&gt;next</a:t>
            </a:r>
            <a:r>
              <a:rPr sz="1600" spc="-7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=  </a:t>
            </a:r>
            <a:r>
              <a:rPr sz="1600" spc="-5" dirty="0">
                <a:solidFill>
                  <a:srgbClr val="FFFF00"/>
                </a:solidFill>
                <a:latin typeface="Courier New" panose="02070309020205020404"/>
                <a:cs typeface="Courier New" panose="02070309020205020404"/>
              </a:rPr>
              <a:t>delete</a:t>
            </a:r>
            <a:r>
              <a:rPr sz="1600" spc="-65" dirty="0">
                <a:solidFill>
                  <a:srgbClr val="FFFF00"/>
                </a:solidFill>
                <a:latin typeface="Courier New" panose="02070309020205020404"/>
                <a:cs typeface="Courier New" panose="02070309020205020404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currNode;</a:t>
            </a:r>
            <a:endParaRPr sz="1600">
              <a:latin typeface="Courier New" panose="02070309020205020404"/>
              <a:cs typeface="Courier New" panose="02070309020205020404"/>
            </a:endParaRPr>
          </a:p>
          <a:p>
            <a:pPr marL="927100">
              <a:lnSpc>
                <a:spcPct val="100000"/>
              </a:lnSpc>
            </a:pPr>
            <a:r>
              <a:rPr sz="16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}</a:t>
            </a:r>
            <a:endParaRPr sz="1600">
              <a:latin typeface="Courier New" panose="02070309020205020404"/>
              <a:cs typeface="Courier New" panose="02070309020205020404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2633598" y="4580001"/>
            <a:ext cx="3929379" cy="5130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spc="-5" dirty="0">
                <a:solidFill>
                  <a:srgbClr val="FFFF00"/>
                </a:solidFill>
                <a:latin typeface="Courier New" panose="02070309020205020404"/>
                <a:cs typeface="Courier New" panose="02070309020205020404"/>
              </a:rPr>
              <a:t>else </a:t>
            </a:r>
            <a:r>
              <a:rPr sz="16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{</a:t>
            </a:r>
            <a:endParaRPr sz="1600">
              <a:latin typeface="Courier New" panose="02070309020205020404"/>
              <a:cs typeface="Courier New" panose="02070309020205020404"/>
            </a:endParaRPr>
          </a:p>
          <a:p>
            <a:pPr marL="927100">
              <a:lnSpc>
                <a:spcPct val="100000"/>
              </a:lnSpc>
              <a:tabLst>
                <a:tab pos="1840230" algn="l"/>
              </a:tabLst>
            </a:pPr>
            <a:r>
              <a:rPr sz="16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head	=</a:t>
            </a:r>
            <a:r>
              <a:rPr sz="1600" spc="-50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currNode-&gt;next;</a:t>
            </a:r>
            <a:endParaRPr sz="1600">
              <a:latin typeface="Courier New" panose="02070309020205020404"/>
              <a:cs typeface="Courier New" panose="02070309020205020404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3547998" y="5067680"/>
            <a:ext cx="1978025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spc="-5" dirty="0">
                <a:solidFill>
                  <a:srgbClr val="FFFF00"/>
                </a:solidFill>
                <a:latin typeface="Courier New" panose="02070309020205020404"/>
                <a:cs typeface="Courier New" panose="02070309020205020404"/>
              </a:rPr>
              <a:t>delete</a:t>
            </a:r>
            <a:r>
              <a:rPr sz="1600" spc="-60" dirty="0">
                <a:solidFill>
                  <a:srgbClr val="FFFF00"/>
                </a:solidFill>
                <a:latin typeface="Courier New" panose="02070309020205020404"/>
                <a:cs typeface="Courier New" panose="02070309020205020404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currNode;</a:t>
            </a:r>
            <a:endParaRPr sz="1600">
              <a:latin typeface="Courier New" panose="02070309020205020404"/>
              <a:cs typeface="Courier New" panose="02070309020205020404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2633598" y="5311521"/>
            <a:ext cx="147320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}</a:t>
            </a:r>
            <a:endParaRPr sz="1600">
              <a:latin typeface="Courier New" panose="02070309020205020404"/>
              <a:cs typeface="Courier New" panose="02070309020205020404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804468" y="5555386"/>
            <a:ext cx="3930015" cy="99631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841500">
              <a:lnSpc>
                <a:spcPct val="100000"/>
              </a:lnSpc>
              <a:spcBef>
                <a:spcPts val="95"/>
              </a:spcBef>
            </a:pPr>
            <a:r>
              <a:rPr sz="1600" spc="-5" dirty="0">
                <a:solidFill>
                  <a:srgbClr val="FFFF00"/>
                </a:solidFill>
                <a:latin typeface="Courier New" panose="02070309020205020404"/>
                <a:cs typeface="Courier New" panose="02070309020205020404"/>
              </a:rPr>
              <a:t>return</a:t>
            </a:r>
            <a:r>
              <a:rPr sz="1600" spc="-50" dirty="0">
                <a:solidFill>
                  <a:srgbClr val="FFFF00"/>
                </a:solidFill>
                <a:latin typeface="Courier New" panose="02070309020205020404"/>
                <a:cs typeface="Courier New" panose="02070309020205020404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currIndex;</a:t>
            </a:r>
            <a:endParaRPr sz="1600">
              <a:latin typeface="Courier New" panose="02070309020205020404"/>
              <a:cs typeface="Courier New" panose="02070309020205020404"/>
            </a:endParaRPr>
          </a:p>
          <a:p>
            <a:pPr marL="926465">
              <a:lnSpc>
                <a:spcPct val="100000"/>
              </a:lnSpc>
            </a:pPr>
            <a:r>
              <a:rPr sz="16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}</a:t>
            </a:r>
            <a:endParaRPr sz="1600">
              <a:latin typeface="Courier New" panose="02070309020205020404"/>
              <a:cs typeface="Courier New" panose="02070309020205020404"/>
            </a:endParaRPr>
          </a:p>
          <a:p>
            <a:pPr marL="926465">
              <a:lnSpc>
                <a:spcPts val="1900"/>
              </a:lnSpc>
            </a:pPr>
            <a:r>
              <a:rPr sz="1600" spc="-5" dirty="0">
                <a:solidFill>
                  <a:srgbClr val="FFFF00"/>
                </a:solidFill>
                <a:latin typeface="Courier New" panose="02070309020205020404"/>
                <a:cs typeface="Courier New" panose="02070309020205020404"/>
              </a:rPr>
              <a:t>return</a:t>
            </a:r>
            <a:r>
              <a:rPr sz="1600" spc="10" dirty="0">
                <a:solidFill>
                  <a:srgbClr val="FFFF00"/>
                </a:solidFill>
                <a:latin typeface="Courier New" panose="02070309020205020404"/>
                <a:cs typeface="Courier New" panose="02070309020205020404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0;</a:t>
            </a:r>
            <a:endParaRPr sz="1600">
              <a:latin typeface="Courier New" panose="02070309020205020404"/>
              <a:cs typeface="Courier New" panose="02070309020205020404"/>
            </a:endParaRPr>
          </a:p>
          <a:p>
            <a:pPr marL="12700">
              <a:lnSpc>
                <a:spcPts val="1900"/>
              </a:lnSpc>
            </a:pPr>
            <a:r>
              <a:rPr sz="16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}</a:t>
            </a:r>
            <a:endParaRPr sz="1600">
              <a:latin typeface="Courier New" panose="02070309020205020404"/>
              <a:cs typeface="Courier New" panose="02070309020205020404"/>
            </a:endParaRPr>
          </a:p>
        </p:txBody>
      </p:sp>
      <p:sp>
        <p:nvSpPr>
          <p:cNvPr id="17" name="object 17"/>
          <p:cNvSpPr/>
          <p:nvPr/>
        </p:nvSpPr>
        <p:spPr>
          <a:xfrm>
            <a:off x="2209800" y="4622800"/>
            <a:ext cx="6175375" cy="1219200"/>
          </a:xfrm>
          <a:custGeom>
            <a:avLst/>
            <a:gdLst/>
            <a:ahLst/>
            <a:cxnLst/>
            <a:rect l="l" t="t" r="r" b="b"/>
            <a:pathLst>
              <a:path w="6175375" h="1219200">
                <a:moveTo>
                  <a:pt x="0" y="1219200"/>
                </a:moveTo>
                <a:lnTo>
                  <a:pt x="6175375" y="1219200"/>
                </a:lnTo>
                <a:lnTo>
                  <a:pt x="6175375" y="0"/>
                </a:lnTo>
                <a:lnTo>
                  <a:pt x="0" y="0"/>
                </a:lnTo>
                <a:lnTo>
                  <a:pt x="0" y="1219200"/>
                </a:lnTo>
                <a:close/>
              </a:path>
            </a:pathLst>
          </a:custGeom>
          <a:ln w="31750">
            <a:solidFill>
              <a:srgbClr val="FFCC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8" name="object 18"/>
          <p:cNvSpPr txBox="1"/>
          <p:nvPr/>
        </p:nvSpPr>
        <p:spPr>
          <a:xfrm>
            <a:off x="6874256" y="5194553"/>
            <a:ext cx="878205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spc="-5" dirty="0">
                <a:solidFill>
                  <a:srgbClr val="D7D7EB"/>
                </a:solidFill>
                <a:latin typeface="Courier New" panose="02070309020205020404"/>
                <a:cs typeface="Courier New" panose="02070309020205020404"/>
              </a:rPr>
              <a:t>currNo</a:t>
            </a:r>
            <a:r>
              <a:rPr sz="1400" spc="-15" dirty="0">
                <a:solidFill>
                  <a:srgbClr val="D7D7EB"/>
                </a:solidFill>
                <a:latin typeface="Courier New" panose="02070309020205020404"/>
                <a:cs typeface="Courier New" panose="02070309020205020404"/>
              </a:rPr>
              <a:t>d</a:t>
            </a:r>
            <a:r>
              <a:rPr sz="1400" dirty="0">
                <a:solidFill>
                  <a:srgbClr val="D7D7EB"/>
                </a:solidFill>
                <a:latin typeface="Courier New" panose="02070309020205020404"/>
                <a:cs typeface="Courier New" panose="02070309020205020404"/>
              </a:rPr>
              <a:t>e</a:t>
            </a:r>
            <a:endParaRPr sz="1400">
              <a:latin typeface="Courier New" panose="02070309020205020404"/>
              <a:cs typeface="Courier New" panose="02070309020205020404"/>
            </a:endParaRPr>
          </a:p>
        </p:txBody>
      </p:sp>
      <p:grpSp>
        <p:nvGrpSpPr>
          <p:cNvPr id="19" name="object 19"/>
          <p:cNvGrpSpPr/>
          <p:nvPr/>
        </p:nvGrpSpPr>
        <p:grpSpPr>
          <a:xfrm>
            <a:off x="6310312" y="5395912"/>
            <a:ext cx="2586355" cy="466725"/>
            <a:chOff x="6310312" y="5395912"/>
            <a:chExt cx="2586355" cy="466725"/>
          </a:xfrm>
        </p:grpSpPr>
        <p:sp>
          <p:nvSpPr>
            <p:cNvPr id="20" name="object 20"/>
            <p:cNvSpPr/>
            <p:nvPr/>
          </p:nvSpPr>
          <p:spPr>
            <a:xfrm>
              <a:off x="6324600" y="5410200"/>
              <a:ext cx="384175" cy="384175"/>
            </a:xfrm>
            <a:custGeom>
              <a:avLst/>
              <a:gdLst/>
              <a:ahLst/>
              <a:cxnLst/>
              <a:rect l="l" t="t" r="r" b="b"/>
              <a:pathLst>
                <a:path w="384175" h="384175">
                  <a:moveTo>
                    <a:pt x="384175" y="0"/>
                  </a:moveTo>
                  <a:lnTo>
                    <a:pt x="0" y="0"/>
                  </a:lnTo>
                  <a:lnTo>
                    <a:pt x="0" y="384175"/>
                  </a:lnTo>
                  <a:lnTo>
                    <a:pt x="384175" y="384175"/>
                  </a:lnTo>
                  <a:lnTo>
                    <a:pt x="384175" y="0"/>
                  </a:lnTo>
                  <a:close/>
                </a:path>
              </a:pathLst>
            </a:custGeom>
            <a:solidFill>
              <a:srgbClr val="CCCC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1" name="object 21"/>
            <p:cNvSpPr/>
            <p:nvPr/>
          </p:nvSpPr>
          <p:spPr>
            <a:xfrm>
              <a:off x="6324600" y="5410200"/>
              <a:ext cx="384175" cy="384175"/>
            </a:xfrm>
            <a:custGeom>
              <a:avLst/>
              <a:gdLst/>
              <a:ahLst/>
              <a:cxnLst/>
              <a:rect l="l" t="t" r="r" b="b"/>
              <a:pathLst>
                <a:path w="384175" h="384175">
                  <a:moveTo>
                    <a:pt x="0" y="384175"/>
                  </a:moveTo>
                  <a:lnTo>
                    <a:pt x="384175" y="384175"/>
                  </a:lnTo>
                  <a:lnTo>
                    <a:pt x="384175" y="0"/>
                  </a:lnTo>
                  <a:lnTo>
                    <a:pt x="0" y="0"/>
                  </a:lnTo>
                  <a:lnTo>
                    <a:pt x="0" y="384175"/>
                  </a:lnTo>
                  <a:close/>
                </a:path>
              </a:pathLst>
            </a:custGeom>
            <a:ln w="285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2" name="object 22"/>
            <p:cNvSpPr/>
            <p:nvPr/>
          </p:nvSpPr>
          <p:spPr>
            <a:xfrm>
              <a:off x="6500876" y="5601322"/>
              <a:ext cx="414655" cy="93345"/>
            </a:xfrm>
            <a:custGeom>
              <a:avLst/>
              <a:gdLst/>
              <a:ahLst/>
              <a:cxnLst/>
              <a:rect l="l" t="t" r="r" b="b"/>
              <a:pathLst>
                <a:path w="414654" h="93345">
                  <a:moveTo>
                    <a:pt x="41655" y="7327"/>
                  </a:moveTo>
                  <a:lnTo>
                    <a:pt x="25092" y="11123"/>
                  </a:lnTo>
                  <a:lnTo>
                    <a:pt x="11731" y="20654"/>
                  </a:lnTo>
                  <a:lnTo>
                    <a:pt x="2919" y="34508"/>
                  </a:lnTo>
                  <a:lnTo>
                    <a:pt x="0" y="51269"/>
                  </a:lnTo>
                  <a:lnTo>
                    <a:pt x="3740" y="67867"/>
                  </a:lnTo>
                  <a:lnTo>
                    <a:pt x="13255" y="81254"/>
                  </a:lnTo>
                  <a:lnTo>
                    <a:pt x="27128" y="90089"/>
                  </a:lnTo>
                  <a:lnTo>
                    <a:pt x="43942" y="93027"/>
                  </a:lnTo>
                  <a:lnTo>
                    <a:pt x="60505" y="89231"/>
                  </a:lnTo>
                  <a:lnTo>
                    <a:pt x="73866" y="79698"/>
                  </a:lnTo>
                  <a:lnTo>
                    <a:pt x="82678" y="65841"/>
                  </a:lnTo>
                  <a:lnTo>
                    <a:pt x="82883" y="64668"/>
                  </a:lnTo>
                  <a:lnTo>
                    <a:pt x="35305" y="64668"/>
                  </a:lnTo>
                  <a:lnTo>
                    <a:pt x="28701" y="58432"/>
                  </a:lnTo>
                  <a:lnTo>
                    <a:pt x="28575" y="50546"/>
                  </a:lnTo>
                  <a:lnTo>
                    <a:pt x="28321" y="42659"/>
                  </a:lnTo>
                  <a:lnTo>
                    <a:pt x="34544" y="36093"/>
                  </a:lnTo>
                  <a:lnTo>
                    <a:pt x="50292" y="35687"/>
                  </a:lnTo>
                  <a:lnTo>
                    <a:pt x="82579" y="35687"/>
                  </a:lnTo>
                  <a:lnTo>
                    <a:pt x="81857" y="32482"/>
                  </a:lnTo>
                  <a:lnTo>
                    <a:pt x="72342" y="19099"/>
                  </a:lnTo>
                  <a:lnTo>
                    <a:pt x="58469" y="10266"/>
                  </a:lnTo>
                  <a:lnTo>
                    <a:pt x="41655" y="7327"/>
                  </a:lnTo>
                  <a:close/>
                </a:path>
                <a:path w="414654" h="93345">
                  <a:moveTo>
                    <a:pt x="50292" y="35687"/>
                  </a:moveTo>
                  <a:lnTo>
                    <a:pt x="34544" y="36093"/>
                  </a:lnTo>
                  <a:lnTo>
                    <a:pt x="28321" y="42659"/>
                  </a:lnTo>
                  <a:lnTo>
                    <a:pt x="28575" y="50546"/>
                  </a:lnTo>
                  <a:lnTo>
                    <a:pt x="28701" y="58432"/>
                  </a:lnTo>
                  <a:lnTo>
                    <a:pt x="35305" y="64668"/>
                  </a:lnTo>
                  <a:lnTo>
                    <a:pt x="51053" y="64262"/>
                  </a:lnTo>
                  <a:lnTo>
                    <a:pt x="57276" y="57696"/>
                  </a:lnTo>
                  <a:lnTo>
                    <a:pt x="57150" y="49809"/>
                  </a:lnTo>
                  <a:lnTo>
                    <a:pt x="56896" y="41922"/>
                  </a:lnTo>
                  <a:lnTo>
                    <a:pt x="50292" y="35687"/>
                  </a:lnTo>
                  <a:close/>
                </a:path>
                <a:path w="414654" h="93345">
                  <a:moveTo>
                    <a:pt x="82579" y="35687"/>
                  </a:moveTo>
                  <a:lnTo>
                    <a:pt x="50292" y="35687"/>
                  </a:lnTo>
                  <a:lnTo>
                    <a:pt x="56896" y="41922"/>
                  </a:lnTo>
                  <a:lnTo>
                    <a:pt x="57150" y="49809"/>
                  </a:lnTo>
                  <a:lnTo>
                    <a:pt x="57276" y="57696"/>
                  </a:lnTo>
                  <a:lnTo>
                    <a:pt x="51053" y="64262"/>
                  </a:lnTo>
                  <a:lnTo>
                    <a:pt x="35305" y="64668"/>
                  </a:lnTo>
                  <a:lnTo>
                    <a:pt x="82883" y="64668"/>
                  </a:lnTo>
                  <a:lnTo>
                    <a:pt x="85598" y="49072"/>
                  </a:lnTo>
                  <a:lnTo>
                    <a:pt x="82579" y="35687"/>
                  </a:lnTo>
                  <a:close/>
                </a:path>
                <a:path w="414654" h="93345">
                  <a:moveTo>
                    <a:pt x="107442" y="34226"/>
                  </a:moveTo>
                  <a:lnTo>
                    <a:pt x="91694" y="34632"/>
                  </a:lnTo>
                  <a:lnTo>
                    <a:pt x="85471" y="41186"/>
                  </a:lnTo>
                  <a:lnTo>
                    <a:pt x="85725" y="49072"/>
                  </a:lnTo>
                  <a:lnTo>
                    <a:pt x="85851" y="56972"/>
                  </a:lnTo>
                  <a:lnTo>
                    <a:pt x="92455" y="63195"/>
                  </a:lnTo>
                  <a:lnTo>
                    <a:pt x="108203" y="62788"/>
                  </a:lnTo>
                  <a:lnTo>
                    <a:pt x="114426" y="56235"/>
                  </a:lnTo>
                  <a:lnTo>
                    <a:pt x="114300" y="48348"/>
                  </a:lnTo>
                  <a:lnTo>
                    <a:pt x="114046" y="40462"/>
                  </a:lnTo>
                  <a:lnTo>
                    <a:pt x="107442" y="34226"/>
                  </a:lnTo>
                  <a:close/>
                </a:path>
                <a:path w="414654" h="93345">
                  <a:moveTo>
                    <a:pt x="164719" y="32766"/>
                  </a:moveTo>
                  <a:lnTo>
                    <a:pt x="148844" y="33159"/>
                  </a:lnTo>
                  <a:lnTo>
                    <a:pt x="142621" y="39725"/>
                  </a:lnTo>
                  <a:lnTo>
                    <a:pt x="142875" y="47612"/>
                  </a:lnTo>
                  <a:lnTo>
                    <a:pt x="143001" y="55499"/>
                  </a:lnTo>
                  <a:lnTo>
                    <a:pt x="149605" y="61734"/>
                  </a:lnTo>
                  <a:lnTo>
                    <a:pt x="165353" y="61328"/>
                  </a:lnTo>
                  <a:lnTo>
                    <a:pt x="171576" y="54762"/>
                  </a:lnTo>
                  <a:lnTo>
                    <a:pt x="171450" y="46875"/>
                  </a:lnTo>
                  <a:lnTo>
                    <a:pt x="171196" y="38989"/>
                  </a:lnTo>
                  <a:lnTo>
                    <a:pt x="164719" y="32766"/>
                  </a:lnTo>
                  <a:close/>
                </a:path>
                <a:path w="414654" h="93345">
                  <a:moveTo>
                    <a:pt x="221869" y="31292"/>
                  </a:moveTo>
                  <a:lnTo>
                    <a:pt x="205994" y="31699"/>
                  </a:lnTo>
                  <a:lnTo>
                    <a:pt x="199771" y="38252"/>
                  </a:lnTo>
                  <a:lnTo>
                    <a:pt x="200025" y="46151"/>
                  </a:lnTo>
                  <a:lnTo>
                    <a:pt x="200151" y="54038"/>
                  </a:lnTo>
                  <a:lnTo>
                    <a:pt x="206755" y="60261"/>
                  </a:lnTo>
                  <a:lnTo>
                    <a:pt x="222503" y="59855"/>
                  </a:lnTo>
                  <a:lnTo>
                    <a:pt x="228726" y="53301"/>
                  </a:lnTo>
                  <a:lnTo>
                    <a:pt x="228600" y="45415"/>
                  </a:lnTo>
                  <a:lnTo>
                    <a:pt x="228346" y="37528"/>
                  </a:lnTo>
                  <a:lnTo>
                    <a:pt x="221869" y="31292"/>
                  </a:lnTo>
                  <a:close/>
                </a:path>
                <a:path w="414654" h="93345">
                  <a:moveTo>
                    <a:pt x="279019" y="29832"/>
                  </a:moveTo>
                  <a:lnTo>
                    <a:pt x="263144" y="30238"/>
                  </a:lnTo>
                  <a:lnTo>
                    <a:pt x="256921" y="36791"/>
                  </a:lnTo>
                  <a:lnTo>
                    <a:pt x="257175" y="44678"/>
                  </a:lnTo>
                  <a:lnTo>
                    <a:pt x="257301" y="52565"/>
                  </a:lnTo>
                  <a:lnTo>
                    <a:pt x="263905" y="58801"/>
                  </a:lnTo>
                  <a:lnTo>
                    <a:pt x="279653" y="58394"/>
                  </a:lnTo>
                  <a:lnTo>
                    <a:pt x="286003" y="51841"/>
                  </a:lnTo>
                  <a:lnTo>
                    <a:pt x="285496" y="36055"/>
                  </a:lnTo>
                  <a:lnTo>
                    <a:pt x="279019" y="29832"/>
                  </a:lnTo>
                  <a:close/>
                </a:path>
                <a:path w="414654" h="93345">
                  <a:moveTo>
                    <a:pt x="388043" y="28359"/>
                  </a:moveTo>
                  <a:lnTo>
                    <a:pt x="336169" y="28359"/>
                  </a:lnTo>
                  <a:lnTo>
                    <a:pt x="342646" y="34594"/>
                  </a:lnTo>
                  <a:lnTo>
                    <a:pt x="343153" y="50368"/>
                  </a:lnTo>
                  <a:lnTo>
                    <a:pt x="336930" y="56934"/>
                  </a:lnTo>
                  <a:lnTo>
                    <a:pt x="328972" y="57136"/>
                  </a:lnTo>
                  <a:lnTo>
                    <a:pt x="329692" y="85699"/>
                  </a:lnTo>
                  <a:lnTo>
                    <a:pt x="414274" y="40652"/>
                  </a:lnTo>
                  <a:lnTo>
                    <a:pt x="388043" y="28359"/>
                  </a:lnTo>
                  <a:close/>
                </a:path>
                <a:path w="414654" h="93345">
                  <a:moveTo>
                    <a:pt x="328252" y="28561"/>
                  </a:moveTo>
                  <a:lnTo>
                    <a:pt x="320294" y="28765"/>
                  </a:lnTo>
                  <a:lnTo>
                    <a:pt x="314071" y="35331"/>
                  </a:lnTo>
                  <a:lnTo>
                    <a:pt x="314325" y="43218"/>
                  </a:lnTo>
                  <a:lnTo>
                    <a:pt x="314451" y="51104"/>
                  </a:lnTo>
                  <a:lnTo>
                    <a:pt x="321055" y="57340"/>
                  </a:lnTo>
                  <a:lnTo>
                    <a:pt x="328929" y="57137"/>
                  </a:lnTo>
                  <a:lnTo>
                    <a:pt x="328967" y="56934"/>
                  </a:lnTo>
                  <a:lnTo>
                    <a:pt x="328252" y="28561"/>
                  </a:lnTo>
                  <a:close/>
                </a:path>
                <a:path w="414654" h="93345">
                  <a:moveTo>
                    <a:pt x="336169" y="28359"/>
                  </a:moveTo>
                  <a:lnTo>
                    <a:pt x="328252" y="28561"/>
                  </a:lnTo>
                  <a:lnTo>
                    <a:pt x="328972" y="57136"/>
                  </a:lnTo>
                  <a:lnTo>
                    <a:pt x="336930" y="56934"/>
                  </a:lnTo>
                  <a:lnTo>
                    <a:pt x="343153" y="50368"/>
                  </a:lnTo>
                  <a:lnTo>
                    <a:pt x="342646" y="34594"/>
                  </a:lnTo>
                  <a:lnTo>
                    <a:pt x="336169" y="28359"/>
                  </a:lnTo>
                  <a:close/>
                </a:path>
                <a:path w="414654" h="93345">
                  <a:moveTo>
                    <a:pt x="327532" y="0"/>
                  </a:moveTo>
                  <a:lnTo>
                    <a:pt x="328252" y="28561"/>
                  </a:lnTo>
                  <a:lnTo>
                    <a:pt x="336169" y="28359"/>
                  </a:lnTo>
                  <a:lnTo>
                    <a:pt x="388043" y="28359"/>
                  </a:lnTo>
                  <a:lnTo>
                    <a:pt x="327532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3" name="object 23"/>
            <p:cNvSpPr/>
            <p:nvPr/>
          </p:nvSpPr>
          <p:spPr>
            <a:xfrm>
              <a:off x="7315200" y="5461000"/>
              <a:ext cx="384175" cy="384175"/>
            </a:xfrm>
            <a:custGeom>
              <a:avLst/>
              <a:gdLst/>
              <a:ahLst/>
              <a:cxnLst/>
              <a:rect l="l" t="t" r="r" b="b"/>
              <a:pathLst>
                <a:path w="384175" h="384175">
                  <a:moveTo>
                    <a:pt x="384175" y="0"/>
                  </a:moveTo>
                  <a:lnTo>
                    <a:pt x="0" y="0"/>
                  </a:lnTo>
                  <a:lnTo>
                    <a:pt x="0" y="384175"/>
                  </a:lnTo>
                  <a:lnTo>
                    <a:pt x="384175" y="384175"/>
                  </a:lnTo>
                  <a:lnTo>
                    <a:pt x="384175" y="0"/>
                  </a:lnTo>
                  <a:close/>
                </a:path>
              </a:pathLst>
            </a:custGeom>
            <a:solidFill>
              <a:srgbClr val="CCCC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4" name="object 24"/>
            <p:cNvSpPr/>
            <p:nvPr/>
          </p:nvSpPr>
          <p:spPr>
            <a:xfrm>
              <a:off x="7315200" y="5461000"/>
              <a:ext cx="384175" cy="384175"/>
            </a:xfrm>
            <a:custGeom>
              <a:avLst/>
              <a:gdLst/>
              <a:ahLst/>
              <a:cxnLst/>
              <a:rect l="l" t="t" r="r" b="b"/>
              <a:pathLst>
                <a:path w="384175" h="384175">
                  <a:moveTo>
                    <a:pt x="0" y="384175"/>
                  </a:moveTo>
                  <a:lnTo>
                    <a:pt x="384175" y="384175"/>
                  </a:lnTo>
                  <a:lnTo>
                    <a:pt x="384175" y="0"/>
                  </a:lnTo>
                  <a:lnTo>
                    <a:pt x="0" y="0"/>
                  </a:lnTo>
                  <a:lnTo>
                    <a:pt x="0" y="384175"/>
                  </a:lnTo>
                  <a:close/>
                </a:path>
              </a:pathLst>
            </a:custGeom>
            <a:ln w="285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5" name="object 25"/>
            <p:cNvSpPr/>
            <p:nvPr/>
          </p:nvSpPr>
          <p:spPr>
            <a:xfrm>
              <a:off x="6934200" y="5467350"/>
              <a:ext cx="381000" cy="381000"/>
            </a:xfrm>
            <a:custGeom>
              <a:avLst/>
              <a:gdLst/>
              <a:ahLst/>
              <a:cxnLst/>
              <a:rect l="l" t="t" r="r" b="b"/>
              <a:pathLst>
                <a:path w="381000" h="381000">
                  <a:moveTo>
                    <a:pt x="381000" y="0"/>
                  </a:moveTo>
                  <a:lnTo>
                    <a:pt x="0" y="0"/>
                  </a:lnTo>
                  <a:lnTo>
                    <a:pt x="0" y="381000"/>
                  </a:lnTo>
                  <a:lnTo>
                    <a:pt x="381000" y="381000"/>
                  </a:lnTo>
                  <a:lnTo>
                    <a:pt x="381000" y="0"/>
                  </a:lnTo>
                  <a:close/>
                </a:path>
              </a:pathLst>
            </a:custGeom>
            <a:solidFill>
              <a:srgbClr val="D7D7EB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6" name="object 26"/>
            <p:cNvSpPr/>
            <p:nvPr/>
          </p:nvSpPr>
          <p:spPr>
            <a:xfrm>
              <a:off x="6934200" y="5467350"/>
              <a:ext cx="381000" cy="381000"/>
            </a:xfrm>
            <a:custGeom>
              <a:avLst/>
              <a:gdLst/>
              <a:ahLst/>
              <a:cxnLst/>
              <a:rect l="l" t="t" r="r" b="b"/>
              <a:pathLst>
                <a:path w="381000" h="381000">
                  <a:moveTo>
                    <a:pt x="0" y="381000"/>
                  </a:moveTo>
                  <a:lnTo>
                    <a:pt x="381000" y="381000"/>
                  </a:lnTo>
                  <a:lnTo>
                    <a:pt x="381000" y="0"/>
                  </a:lnTo>
                  <a:lnTo>
                    <a:pt x="0" y="0"/>
                  </a:lnTo>
                  <a:lnTo>
                    <a:pt x="0" y="381000"/>
                  </a:lnTo>
                  <a:close/>
                </a:path>
              </a:pathLst>
            </a:custGeom>
            <a:ln w="285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7" name="object 27"/>
            <p:cNvSpPr/>
            <p:nvPr/>
          </p:nvSpPr>
          <p:spPr>
            <a:xfrm>
              <a:off x="7491475" y="5601322"/>
              <a:ext cx="414655" cy="93345"/>
            </a:xfrm>
            <a:custGeom>
              <a:avLst/>
              <a:gdLst/>
              <a:ahLst/>
              <a:cxnLst/>
              <a:rect l="l" t="t" r="r" b="b"/>
              <a:pathLst>
                <a:path w="414654" h="93345">
                  <a:moveTo>
                    <a:pt x="41655" y="7327"/>
                  </a:moveTo>
                  <a:lnTo>
                    <a:pt x="25092" y="11123"/>
                  </a:lnTo>
                  <a:lnTo>
                    <a:pt x="11731" y="20654"/>
                  </a:lnTo>
                  <a:lnTo>
                    <a:pt x="2919" y="34508"/>
                  </a:lnTo>
                  <a:lnTo>
                    <a:pt x="0" y="51269"/>
                  </a:lnTo>
                  <a:lnTo>
                    <a:pt x="3740" y="67867"/>
                  </a:lnTo>
                  <a:lnTo>
                    <a:pt x="13255" y="81254"/>
                  </a:lnTo>
                  <a:lnTo>
                    <a:pt x="27128" y="90089"/>
                  </a:lnTo>
                  <a:lnTo>
                    <a:pt x="43942" y="93027"/>
                  </a:lnTo>
                  <a:lnTo>
                    <a:pt x="60505" y="89231"/>
                  </a:lnTo>
                  <a:lnTo>
                    <a:pt x="73866" y="79698"/>
                  </a:lnTo>
                  <a:lnTo>
                    <a:pt x="82678" y="65841"/>
                  </a:lnTo>
                  <a:lnTo>
                    <a:pt x="82883" y="64668"/>
                  </a:lnTo>
                  <a:lnTo>
                    <a:pt x="35305" y="64668"/>
                  </a:lnTo>
                  <a:lnTo>
                    <a:pt x="28701" y="58432"/>
                  </a:lnTo>
                  <a:lnTo>
                    <a:pt x="28575" y="50546"/>
                  </a:lnTo>
                  <a:lnTo>
                    <a:pt x="28321" y="42659"/>
                  </a:lnTo>
                  <a:lnTo>
                    <a:pt x="34544" y="36093"/>
                  </a:lnTo>
                  <a:lnTo>
                    <a:pt x="50292" y="35687"/>
                  </a:lnTo>
                  <a:lnTo>
                    <a:pt x="82579" y="35687"/>
                  </a:lnTo>
                  <a:lnTo>
                    <a:pt x="81857" y="32482"/>
                  </a:lnTo>
                  <a:lnTo>
                    <a:pt x="72342" y="19099"/>
                  </a:lnTo>
                  <a:lnTo>
                    <a:pt x="58469" y="10266"/>
                  </a:lnTo>
                  <a:lnTo>
                    <a:pt x="41655" y="7327"/>
                  </a:lnTo>
                  <a:close/>
                </a:path>
                <a:path w="414654" h="93345">
                  <a:moveTo>
                    <a:pt x="50292" y="35687"/>
                  </a:moveTo>
                  <a:lnTo>
                    <a:pt x="34544" y="36093"/>
                  </a:lnTo>
                  <a:lnTo>
                    <a:pt x="28321" y="42659"/>
                  </a:lnTo>
                  <a:lnTo>
                    <a:pt x="28575" y="50546"/>
                  </a:lnTo>
                  <a:lnTo>
                    <a:pt x="28701" y="58432"/>
                  </a:lnTo>
                  <a:lnTo>
                    <a:pt x="35305" y="64668"/>
                  </a:lnTo>
                  <a:lnTo>
                    <a:pt x="51053" y="64262"/>
                  </a:lnTo>
                  <a:lnTo>
                    <a:pt x="57276" y="57696"/>
                  </a:lnTo>
                  <a:lnTo>
                    <a:pt x="57150" y="49809"/>
                  </a:lnTo>
                  <a:lnTo>
                    <a:pt x="56896" y="41922"/>
                  </a:lnTo>
                  <a:lnTo>
                    <a:pt x="50292" y="35687"/>
                  </a:lnTo>
                  <a:close/>
                </a:path>
                <a:path w="414654" h="93345">
                  <a:moveTo>
                    <a:pt x="82579" y="35687"/>
                  </a:moveTo>
                  <a:lnTo>
                    <a:pt x="50292" y="35687"/>
                  </a:lnTo>
                  <a:lnTo>
                    <a:pt x="56896" y="41922"/>
                  </a:lnTo>
                  <a:lnTo>
                    <a:pt x="57150" y="49809"/>
                  </a:lnTo>
                  <a:lnTo>
                    <a:pt x="57276" y="57696"/>
                  </a:lnTo>
                  <a:lnTo>
                    <a:pt x="51053" y="64262"/>
                  </a:lnTo>
                  <a:lnTo>
                    <a:pt x="35305" y="64668"/>
                  </a:lnTo>
                  <a:lnTo>
                    <a:pt x="82883" y="64668"/>
                  </a:lnTo>
                  <a:lnTo>
                    <a:pt x="85598" y="49072"/>
                  </a:lnTo>
                  <a:lnTo>
                    <a:pt x="82579" y="35687"/>
                  </a:lnTo>
                  <a:close/>
                </a:path>
                <a:path w="414654" h="93345">
                  <a:moveTo>
                    <a:pt x="107442" y="34226"/>
                  </a:moveTo>
                  <a:lnTo>
                    <a:pt x="91694" y="34632"/>
                  </a:lnTo>
                  <a:lnTo>
                    <a:pt x="85471" y="41186"/>
                  </a:lnTo>
                  <a:lnTo>
                    <a:pt x="85725" y="49072"/>
                  </a:lnTo>
                  <a:lnTo>
                    <a:pt x="85851" y="56972"/>
                  </a:lnTo>
                  <a:lnTo>
                    <a:pt x="92455" y="63195"/>
                  </a:lnTo>
                  <a:lnTo>
                    <a:pt x="108203" y="62788"/>
                  </a:lnTo>
                  <a:lnTo>
                    <a:pt x="114426" y="56235"/>
                  </a:lnTo>
                  <a:lnTo>
                    <a:pt x="114300" y="48348"/>
                  </a:lnTo>
                  <a:lnTo>
                    <a:pt x="114046" y="40462"/>
                  </a:lnTo>
                  <a:lnTo>
                    <a:pt x="107442" y="34226"/>
                  </a:lnTo>
                  <a:close/>
                </a:path>
                <a:path w="414654" h="93345">
                  <a:moveTo>
                    <a:pt x="164719" y="32766"/>
                  </a:moveTo>
                  <a:lnTo>
                    <a:pt x="148844" y="33159"/>
                  </a:lnTo>
                  <a:lnTo>
                    <a:pt x="142621" y="39725"/>
                  </a:lnTo>
                  <a:lnTo>
                    <a:pt x="142875" y="47612"/>
                  </a:lnTo>
                  <a:lnTo>
                    <a:pt x="143001" y="55499"/>
                  </a:lnTo>
                  <a:lnTo>
                    <a:pt x="149605" y="61734"/>
                  </a:lnTo>
                  <a:lnTo>
                    <a:pt x="165353" y="61328"/>
                  </a:lnTo>
                  <a:lnTo>
                    <a:pt x="171576" y="54762"/>
                  </a:lnTo>
                  <a:lnTo>
                    <a:pt x="171450" y="46875"/>
                  </a:lnTo>
                  <a:lnTo>
                    <a:pt x="171196" y="38989"/>
                  </a:lnTo>
                  <a:lnTo>
                    <a:pt x="164719" y="32766"/>
                  </a:lnTo>
                  <a:close/>
                </a:path>
                <a:path w="414654" h="93345">
                  <a:moveTo>
                    <a:pt x="221869" y="31292"/>
                  </a:moveTo>
                  <a:lnTo>
                    <a:pt x="205994" y="31699"/>
                  </a:lnTo>
                  <a:lnTo>
                    <a:pt x="199771" y="38252"/>
                  </a:lnTo>
                  <a:lnTo>
                    <a:pt x="200025" y="46151"/>
                  </a:lnTo>
                  <a:lnTo>
                    <a:pt x="200151" y="54038"/>
                  </a:lnTo>
                  <a:lnTo>
                    <a:pt x="206755" y="60261"/>
                  </a:lnTo>
                  <a:lnTo>
                    <a:pt x="222503" y="59855"/>
                  </a:lnTo>
                  <a:lnTo>
                    <a:pt x="228726" y="53301"/>
                  </a:lnTo>
                  <a:lnTo>
                    <a:pt x="228600" y="45415"/>
                  </a:lnTo>
                  <a:lnTo>
                    <a:pt x="228346" y="37528"/>
                  </a:lnTo>
                  <a:lnTo>
                    <a:pt x="221869" y="31292"/>
                  </a:lnTo>
                  <a:close/>
                </a:path>
                <a:path w="414654" h="93345">
                  <a:moveTo>
                    <a:pt x="279019" y="29832"/>
                  </a:moveTo>
                  <a:lnTo>
                    <a:pt x="263144" y="30238"/>
                  </a:lnTo>
                  <a:lnTo>
                    <a:pt x="256921" y="36791"/>
                  </a:lnTo>
                  <a:lnTo>
                    <a:pt x="257175" y="44678"/>
                  </a:lnTo>
                  <a:lnTo>
                    <a:pt x="257301" y="52565"/>
                  </a:lnTo>
                  <a:lnTo>
                    <a:pt x="263905" y="58801"/>
                  </a:lnTo>
                  <a:lnTo>
                    <a:pt x="279653" y="58394"/>
                  </a:lnTo>
                  <a:lnTo>
                    <a:pt x="286003" y="51841"/>
                  </a:lnTo>
                  <a:lnTo>
                    <a:pt x="285496" y="36055"/>
                  </a:lnTo>
                  <a:lnTo>
                    <a:pt x="279019" y="29832"/>
                  </a:lnTo>
                  <a:close/>
                </a:path>
                <a:path w="414654" h="93345">
                  <a:moveTo>
                    <a:pt x="388043" y="28359"/>
                  </a:moveTo>
                  <a:lnTo>
                    <a:pt x="336169" y="28359"/>
                  </a:lnTo>
                  <a:lnTo>
                    <a:pt x="342646" y="34594"/>
                  </a:lnTo>
                  <a:lnTo>
                    <a:pt x="343153" y="50368"/>
                  </a:lnTo>
                  <a:lnTo>
                    <a:pt x="336930" y="56934"/>
                  </a:lnTo>
                  <a:lnTo>
                    <a:pt x="328972" y="57136"/>
                  </a:lnTo>
                  <a:lnTo>
                    <a:pt x="329692" y="85699"/>
                  </a:lnTo>
                  <a:lnTo>
                    <a:pt x="414274" y="40652"/>
                  </a:lnTo>
                  <a:lnTo>
                    <a:pt x="388043" y="28359"/>
                  </a:lnTo>
                  <a:close/>
                </a:path>
                <a:path w="414654" h="93345">
                  <a:moveTo>
                    <a:pt x="328252" y="28561"/>
                  </a:moveTo>
                  <a:lnTo>
                    <a:pt x="320294" y="28765"/>
                  </a:lnTo>
                  <a:lnTo>
                    <a:pt x="314071" y="35331"/>
                  </a:lnTo>
                  <a:lnTo>
                    <a:pt x="314325" y="43218"/>
                  </a:lnTo>
                  <a:lnTo>
                    <a:pt x="314451" y="51104"/>
                  </a:lnTo>
                  <a:lnTo>
                    <a:pt x="321055" y="57340"/>
                  </a:lnTo>
                  <a:lnTo>
                    <a:pt x="328929" y="57137"/>
                  </a:lnTo>
                  <a:lnTo>
                    <a:pt x="328967" y="56934"/>
                  </a:lnTo>
                  <a:lnTo>
                    <a:pt x="328252" y="28561"/>
                  </a:lnTo>
                  <a:close/>
                </a:path>
                <a:path w="414654" h="93345">
                  <a:moveTo>
                    <a:pt x="336169" y="28359"/>
                  </a:moveTo>
                  <a:lnTo>
                    <a:pt x="328252" y="28561"/>
                  </a:lnTo>
                  <a:lnTo>
                    <a:pt x="328972" y="57136"/>
                  </a:lnTo>
                  <a:lnTo>
                    <a:pt x="336930" y="56934"/>
                  </a:lnTo>
                  <a:lnTo>
                    <a:pt x="343153" y="50368"/>
                  </a:lnTo>
                  <a:lnTo>
                    <a:pt x="342646" y="34594"/>
                  </a:lnTo>
                  <a:lnTo>
                    <a:pt x="336169" y="28359"/>
                  </a:lnTo>
                  <a:close/>
                </a:path>
                <a:path w="414654" h="93345">
                  <a:moveTo>
                    <a:pt x="327532" y="0"/>
                  </a:moveTo>
                  <a:lnTo>
                    <a:pt x="328252" y="28561"/>
                  </a:lnTo>
                  <a:lnTo>
                    <a:pt x="336169" y="28359"/>
                  </a:lnTo>
                  <a:lnTo>
                    <a:pt x="388043" y="28359"/>
                  </a:lnTo>
                  <a:lnTo>
                    <a:pt x="327532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8" name="object 28"/>
            <p:cNvSpPr/>
            <p:nvPr/>
          </p:nvSpPr>
          <p:spPr>
            <a:xfrm>
              <a:off x="8305800" y="5461000"/>
              <a:ext cx="384175" cy="384175"/>
            </a:xfrm>
            <a:custGeom>
              <a:avLst/>
              <a:gdLst/>
              <a:ahLst/>
              <a:cxnLst/>
              <a:rect l="l" t="t" r="r" b="b"/>
              <a:pathLst>
                <a:path w="384175" h="384175">
                  <a:moveTo>
                    <a:pt x="384175" y="0"/>
                  </a:moveTo>
                  <a:lnTo>
                    <a:pt x="0" y="0"/>
                  </a:lnTo>
                  <a:lnTo>
                    <a:pt x="0" y="384175"/>
                  </a:lnTo>
                  <a:lnTo>
                    <a:pt x="384175" y="384175"/>
                  </a:lnTo>
                  <a:lnTo>
                    <a:pt x="384175" y="0"/>
                  </a:lnTo>
                  <a:close/>
                </a:path>
              </a:pathLst>
            </a:custGeom>
            <a:solidFill>
              <a:srgbClr val="CCCC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9" name="object 29"/>
            <p:cNvSpPr/>
            <p:nvPr/>
          </p:nvSpPr>
          <p:spPr>
            <a:xfrm>
              <a:off x="8305800" y="5461000"/>
              <a:ext cx="384175" cy="384175"/>
            </a:xfrm>
            <a:custGeom>
              <a:avLst/>
              <a:gdLst/>
              <a:ahLst/>
              <a:cxnLst/>
              <a:rect l="l" t="t" r="r" b="b"/>
              <a:pathLst>
                <a:path w="384175" h="384175">
                  <a:moveTo>
                    <a:pt x="0" y="384175"/>
                  </a:moveTo>
                  <a:lnTo>
                    <a:pt x="384175" y="384175"/>
                  </a:lnTo>
                  <a:lnTo>
                    <a:pt x="384175" y="0"/>
                  </a:lnTo>
                  <a:lnTo>
                    <a:pt x="0" y="0"/>
                  </a:lnTo>
                  <a:lnTo>
                    <a:pt x="0" y="384175"/>
                  </a:lnTo>
                  <a:close/>
                </a:path>
              </a:pathLst>
            </a:custGeom>
            <a:ln w="285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0" name="object 30"/>
            <p:cNvSpPr/>
            <p:nvPr/>
          </p:nvSpPr>
          <p:spPr>
            <a:xfrm>
              <a:off x="7924800" y="5467350"/>
              <a:ext cx="381000" cy="381000"/>
            </a:xfrm>
            <a:custGeom>
              <a:avLst/>
              <a:gdLst/>
              <a:ahLst/>
              <a:cxnLst/>
              <a:rect l="l" t="t" r="r" b="b"/>
              <a:pathLst>
                <a:path w="381000" h="381000">
                  <a:moveTo>
                    <a:pt x="381000" y="0"/>
                  </a:moveTo>
                  <a:lnTo>
                    <a:pt x="0" y="0"/>
                  </a:lnTo>
                  <a:lnTo>
                    <a:pt x="0" y="381000"/>
                  </a:lnTo>
                  <a:lnTo>
                    <a:pt x="381000" y="381000"/>
                  </a:lnTo>
                  <a:lnTo>
                    <a:pt x="381000" y="0"/>
                  </a:lnTo>
                  <a:close/>
                </a:path>
              </a:pathLst>
            </a:custGeom>
            <a:solidFill>
              <a:srgbClr val="D7D7EB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1" name="object 31"/>
            <p:cNvSpPr/>
            <p:nvPr/>
          </p:nvSpPr>
          <p:spPr>
            <a:xfrm>
              <a:off x="7924800" y="5467350"/>
              <a:ext cx="381000" cy="381000"/>
            </a:xfrm>
            <a:custGeom>
              <a:avLst/>
              <a:gdLst/>
              <a:ahLst/>
              <a:cxnLst/>
              <a:rect l="l" t="t" r="r" b="b"/>
              <a:pathLst>
                <a:path w="381000" h="381000">
                  <a:moveTo>
                    <a:pt x="0" y="381000"/>
                  </a:moveTo>
                  <a:lnTo>
                    <a:pt x="381000" y="381000"/>
                  </a:lnTo>
                  <a:lnTo>
                    <a:pt x="381000" y="0"/>
                  </a:lnTo>
                  <a:lnTo>
                    <a:pt x="0" y="0"/>
                  </a:lnTo>
                  <a:lnTo>
                    <a:pt x="0" y="381000"/>
                  </a:lnTo>
                  <a:close/>
                </a:path>
              </a:pathLst>
            </a:custGeom>
            <a:ln w="285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2" name="object 32"/>
            <p:cNvSpPr/>
            <p:nvPr/>
          </p:nvSpPr>
          <p:spPr>
            <a:xfrm>
              <a:off x="8482076" y="5601322"/>
              <a:ext cx="414655" cy="93345"/>
            </a:xfrm>
            <a:custGeom>
              <a:avLst/>
              <a:gdLst/>
              <a:ahLst/>
              <a:cxnLst/>
              <a:rect l="l" t="t" r="r" b="b"/>
              <a:pathLst>
                <a:path w="414654" h="93345">
                  <a:moveTo>
                    <a:pt x="41655" y="7327"/>
                  </a:moveTo>
                  <a:lnTo>
                    <a:pt x="25092" y="11123"/>
                  </a:lnTo>
                  <a:lnTo>
                    <a:pt x="11731" y="20654"/>
                  </a:lnTo>
                  <a:lnTo>
                    <a:pt x="2919" y="34508"/>
                  </a:lnTo>
                  <a:lnTo>
                    <a:pt x="0" y="51269"/>
                  </a:lnTo>
                  <a:lnTo>
                    <a:pt x="3740" y="67867"/>
                  </a:lnTo>
                  <a:lnTo>
                    <a:pt x="13255" y="81254"/>
                  </a:lnTo>
                  <a:lnTo>
                    <a:pt x="27128" y="90089"/>
                  </a:lnTo>
                  <a:lnTo>
                    <a:pt x="43942" y="93027"/>
                  </a:lnTo>
                  <a:lnTo>
                    <a:pt x="60505" y="89231"/>
                  </a:lnTo>
                  <a:lnTo>
                    <a:pt x="73866" y="79698"/>
                  </a:lnTo>
                  <a:lnTo>
                    <a:pt x="82678" y="65841"/>
                  </a:lnTo>
                  <a:lnTo>
                    <a:pt x="82918" y="64465"/>
                  </a:lnTo>
                  <a:lnTo>
                    <a:pt x="43179" y="64465"/>
                  </a:lnTo>
                  <a:lnTo>
                    <a:pt x="42418" y="35890"/>
                  </a:lnTo>
                  <a:lnTo>
                    <a:pt x="82394" y="34864"/>
                  </a:lnTo>
                  <a:lnTo>
                    <a:pt x="81857" y="32482"/>
                  </a:lnTo>
                  <a:lnTo>
                    <a:pt x="72342" y="19099"/>
                  </a:lnTo>
                  <a:lnTo>
                    <a:pt x="58469" y="10266"/>
                  </a:lnTo>
                  <a:lnTo>
                    <a:pt x="41655" y="7327"/>
                  </a:lnTo>
                  <a:close/>
                </a:path>
                <a:path w="414654" h="93345">
                  <a:moveTo>
                    <a:pt x="387690" y="28194"/>
                  </a:moveTo>
                  <a:lnTo>
                    <a:pt x="342519" y="28194"/>
                  </a:lnTo>
                  <a:lnTo>
                    <a:pt x="343280" y="56769"/>
                  </a:lnTo>
                  <a:lnTo>
                    <a:pt x="328972" y="57135"/>
                  </a:lnTo>
                  <a:lnTo>
                    <a:pt x="329692" y="85699"/>
                  </a:lnTo>
                  <a:lnTo>
                    <a:pt x="414274" y="40652"/>
                  </a:lnTo>
                  <a:lnTo>
                    <a:pt x="387690" y="28194"/>
                  </a:lnTo>
                  <a:close/>
                </a:path>
                <a:path w="414654" h="93345">
                  <a:moveTo>
                    <a:pt x="82394" y="34864"/>
                  </a:moveTo>
                  <a:lnTo>
                    <a:pt x="42418" y="35890"/>
                  </a:lnTo>
                  <a:lnTo>
                    <a:pt x="43179" y="64465"/>
                  </a:lnTo>
                  <a:lnTo>
                    <a:pt x="83096" y="63441"/>
                  </a:lnTo>
                  <a:lnTo>
                    <a:pt x="85598" y="49072"/>
                  </a:lnTo>
                  <a:lnTo>
                    <a:pt x="82394" y="34864"/>
                  </a:lnTo>
                  <a:close/>
                </a:path>
                <a:path w="414654" h="93345">
                  <a:moveTo>
                    <a:pt x="83096" y="63441"/>
                  </a:moveTo>
                  <a:lnTo>
                    <a:pt x="43179" y="64465"/>
                  </a:lnTo>
                  <a:lnTo>
                    <a:pt x="82918" y="64465"/>
                  </a:lnTo>
                  <a:lnTo>
                    <a:pt x="83096" y="63441"/>
                  </a:lnTo>
                  <a:close/>
                </a:path>
                <a:path w="414654" h="93345">
                  <a:moveTo>
                    <a:pt x="328252" y="28559"/>
                  </a:moveTo>
                  <a:lnTo>
                    <a:pt x="82394" y="34864"/>
                  </a:lnTo>
                  <a:lnTo>
                    <a:pt x="85598" y="49072"/>
                  </a:lnTo>
                  <a:lnTo>
                    <a:pt x="83096" y="63441"/>
                  </a:lnTo>
                  <a:lnTo>
                    <a:pt x="328972" y="57135"/>
                  </a:lnTo>
                  <a:lnTo>
                    <a:pt x="328252" y="28559"/>
                  </a:lnTo>
                  <a:close/>
                </a:path>
                <a:path w="414654" h="93345">
                  <a:moveTo>
                    <a:pt x="342519" y="28194"/>
                  </a:moveTo>
                  <a:lnTo>
                    <a:pt x="328252" y="28559"/>
                  </a:lnTo>
                  <a:lnTo>
                    <a:pt x="328972" y="57135"/>
                  </a:lnTo>
                  <a:lnTo>
                    <a:pt x="343280" y="56769"/>
                  </a:lnTo>
                  <a:lnTo>
                    <a:pt x="342519" y="28194"/>
                  </a:lnTo>
                  <a:close/>
                </a:path>
                <a:path w="414654" h="93345">
                  <a:moveTo>
                    <a:pt x="327532" y="0"/>
                  </a:moveTo>
                  <a:lnTo>
                    <a:pt x="328252" y="28559"/>
                  </a:lnTo>
                  <a:lnTo>
                    <a:pt x="342519" y="28194"/>
                  </a:lnTo>
                  <a:lnTo>
                    <a:pt x="387690" y="28194"/>
                  </a:lnTo>
                  <a:lnTo>
                    <a:pt x="327532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33" name="object 33"/>
          <p:cNvSpPr txBox="1"/>
          <p:nvPr/>
        </p:nvSpPr>
        <p:spPr>
          <a:xfrm>
            <a:off x="6285991" y="5194553"/>
            <a:ext cx="452120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spc="-5" dirty="0">
                <a:solidFill>
                  <a:srgbClr val="D7D7EB"/>
                </a:solidFill>
                <a:latin typeface="Courier New" panose="02070309020205020404"/>
                <a:cs typeface="Courier New" panose="02070309020205020404"/>
              </a:rPr>
              <a:t>head</a:t>
            </a:r>
            <a:endParaRPr sz="1400">
              <a:latin typeface="Courier New" panose="02070309020205020404"/>
              <a:cs typeface="Courier New" panose="02070309020205020404"/>
            </a:endParaRPr>
          </a:p>
        </p:txBody>
      </p:sp>
      <p:grpSp>
        <p:nvGrpSpPr>
          <p:cNvPr id="34" name="object 34"/>
          <p:cNvGrpSpPr/>
          <p:nvPr/>
        </p:nvGrpSpPr>
        <p:grpSpPr>
          <a:xfrm>
            <a:off x="6505575" y="5667375"/>
            <a:ext cx="1619250" cy="444500"/>
            <a:chOff x="6505575" y="5667375"/>
            <a:chExt cx="1619250" cy="444500"/>
          </a:xfrm>
        </p:grpSpPr>
        <p:sp>
          <p:nvSpPr>
            <p:cNvPr id="35" name="object 35"/>
            <p:cNvSpPr/>
            <p:nvPr/>
          </p:nvSpPr>
          <p:spPr>
            <a:xfrm>
              <a:off x="6505575" y="5667375"/>
              <a:ext cx="95250" cy="428625"/>
            </a:xfrm>
            <a:custGeom>
              <a:avLst/>
              <a:gdLst/>
              <a:ahLst/>
              <a:cxnLst/>
              <a:rect l="l" t="t" r="r" b="b"/>
              <a:pathLst>
                <a:path w="95250" h="428625">
                  <a:moveTo>
                    <a:pt x="31750" y="92043"/>
                  </a:moveTo>
                  <a:lnTo>
                    <a:pt x="31750" y="428625"/>
                  </a:lnTo>
                  <a:lnTo>
                    <a:pt x="63500" y="428625"/>
                  </a:lnTo>
                  <a:lnTo>
                    <a:pt x="63500" y="95250"/>
                  </a:lnTo>
                  <a:lnTo>
                    <a:pt x="47625" y="95250"/>
                  </a:lnTo>
                  <a:lnTo>
                    <a:pt x="31750" y="92043"/>
                  </a:lnTo>
                  <a:close/>
                </a:path>
                <a:path w="95250" h="428625">
                  <a:moveTo>
                    <a:pt x="63500" y="47625"/>
                  </a:moveTo>
                  <a:lnTo>
                    <a:pt x="31750" y="47625"/>
                  </a:lnTo>
                  <a:lnTo>
                    <a:pt x="31750" y="92043"/>
                  </a:lnTo>
                  <a:lnTo>
                    <a:pt x="47625" y="95250"/>
                  </a:lnTo>
                  <a:lnTo>
                    <a:pt x="63500" y="92043"/>
                  </a:lnTo>
                  <a:lnTo>
                    <a:pt x="63500" y="47625"/>
                  </a:lnTo>
                  <a:close/>
                </a:path>
                <a:path w="95250" h="428625">
                  <a:moveTo>
                    <a:pt x="63500" y="92043"/>
                  </a:moveTo>
                  <a:lnTo>
                    <a:pt x="47625" y="95250"/>
                  </a:lnTo>
                  <a:lnTo>
                    <a:pt x="63500" y="95250"/>
                  </a:lnTo>
                  <a:lnTo>
                    <a:pt x="63500" y="92043"/>
                  </a:lnTo>
                  <a:close/>
                </a:path>
                <a:path w="95250" h="428625">
                  <a:moveTo>
                    <a:pt x="47625" y="0"/>
                  </a:moveTo>
                  <a:lnTo>
                    <a:pt x="29092" y="3742"/>
                  </a:lnTo>
                  <a:lnTo>
                    <a:pt x="13954" y="13949"/>
                  </a:lnTo>
                  <a:lnTo>
                    <a:pt x="3744" y="29087"/>
                  </a:lnTo>
                  <a:lnTo>
                    <a:pt x="0" y="47625"/>
                  </a:lnTo>
                  <a:lnTo>
                    <a:pt x="3744" y="66162"/>
                  </a:lnTo>
                  <a:lnTo>
                    <a:pt x="13954" y="81300"/>
                  </a:lnTo>
                  <a:lnTo>
                    <a:pt x="29092" y="91507"/>
                  </a:lnTo>
                  <a:lnTo>
                    <a:pt x="31750" y="92043"/>
                  </a:lnTo>
                  <a:lnTo>
                    <a:pt x="31750" y="47625"/>
                  </a:lnTo>
                  <a:lnTo>
                    <a:pt x="95250" y="47625"/>
                  </a:lnTo>
                  <a:lnTo>
                    <a:pt x="91505" y="29087"/>
                  </a:lnTo>
                  <a:lnTo>
                    <a:pt x="81295" y="13949"/>
                  </a:lnTo>
                  <a:lnTo>
                    <a:pt x="66157" y="3742"/>
                  </a:lnTo>
                  <a:lnTo>
                    <a:pt x="47625" y="0"/>
                  </a:lnTo>
                  <a:close/>
                </a:path>
                <a:path w="95250" h="428625">
                  <a:moveTo>
                    <a:pt x="95250" y="47625"/>
                  </a:moveTo>
                  <a:lnTo>
                    <a:pt x="63500" y="47625"/>
                  </a:lnTo>
                  <a:lnTo>
                    <a:pt x="63500" y="92043"/>
                  </a:lnTo>
                  <a:lnTo>
                    <a:pt x="66157" y="91507"/>
                  </a:lnTo>
                  <a:lnTo>
                    <a:pt x="81295" y="81300"/>
                  </a:lnTo>
                  <a:lnTo>
                    <a:pt x="91505" y="66162"/>
                  </a:lnTo>
                  <a:lnTo>
                    <a:pt x="95250" y="47625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6" name="object 36"/>
            <p:cNvSpPr/>
            <p:nvPr/>
          </p:nvSpPr>
          <p:spPr>
            <a:xfrm>
              <a:off x="6553200" y="6096000"/>
              <a:ext cx="1524000" cy="0"/>
            </a:xfrm>
            <a:custGeom>
              <a:avLst/>
              <a:gdLst/>
              <a:ahLst/>
              <a:cxnLst/>
              <a:rect l="l" t="t" r="r" b="b"/>
              <a:pathLst>
                <a:path w="1524000">
                  <a:moveTo>
                    <a:pt x="0" y="0"/>
                  </a:moveTo>
                  <a:lnTo>
                    <a:pt x="1524000" y="0"/>
                  </a:lnTo>
                </a:path>
              </a:pathLst>
            </a:custGeom>
            <a:ln w="3175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7" name="object 37"/>
            <p:cNvSpPr/>
            <p:nvPr/>
          </p:nvSpPr>
          <p:spPr>
            <a:xfrm>
              <a:off x="8029575" y="5867400"/>
              <a:ext cx="95250" cy="228600"/>
            </a:xfrm>
            <a:prstGeom prst="rect">
              <a:avLst/>
            </a:prstGeom>
            <a:blipFill>
              <a:blip r:embed="rId1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38" name="object 38"/>
          <p:cNvSpPr txBox="1"/>
          <p:nvPr/>
        </p:nvSpPr>
        <p:spPr>
          <a:xfrm>
            <a:off x="8454897" y="6533177"/>
            <a:ext cx="140335" cy="14160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100"/>
              </a:lnSpc>
            </a:pPr>
            <a:r>
              <a:rPr sz="1000" spc="-10" dirty="0">
                <a:latin typeface="Arial" panose="020B0604020202020204"/>
                <a:cs typeface="Arial" panose="020B0604020202020204"/>
              </a:rPr>
              <a:t>41</a:t>
            </a:r>
            <a:endParaRPr sz="1000">
              <a:latin typeface="Arial" panose="020B0604020202020204"/>
              <a:cs typeface="Arial" panose="020B0604020202020204"/>
            </a:endParaRPr>
          </a:p>
        </p:txBody>
      </p:sp>
      <p:sp>
        <p:nvSpPr>
          <p:cNvPr id="43" name="object 2"/>
          <p:cNvSpPr txBox="1">
            <a:spLocks noGrp="1"/>
          </p:cNvSpPr>
          <p:nvPr>
            <p:ph type="title"/>
          </p:nvPr>
        </p:nvSpPr>
        <p:spPr>
          <a:xfrm>
            <a:off x="3126740" y="284607"/>
            <a:ext cx="3718560" cy="68961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b="1" spc="-5" dirty="0">
                <a:gradFill>
                  <a:gsLst>
                    <a:gs pos="0">
                      <a:srgbClr val="E30000"/>
                    </a:gs>
                    <a:gs pos="100000">
                      <a:srgbClr val="760303"/>
                    </a:gs>
                  </a:gsLst>
                  <a:lin scaled="0"/>
                </a:gradFill>
              </a:rPr>
              <a:t>Deleting a</a:t>
            </a:r>
            <a:r>
              <a:rPr b="1" spc="-20" dirty="0">
                <a:gradFill>
                  <a:gsLst>
                    <a:gs pos="0">
                      <a:srgbClr val="E30000"/>
                    </a:gs>
                    <a:gs pos="100000">
                      <a:srgbClr val="760303"/>
                    </a:gs>
                  </a:gsLst>
                  <a:lin scaled="0"/>
                </a:gradFill>
              </a:rPr>
              <a:t> </a:t>
            </a:r>
            <a:r>
              <a:rPr b="1" dirty="0">
                <a:gradFill>
                  <a:gsLst>
                    <a:gs pos="0">
                      <a:srgbClr val="E30000"/>
                    </a:gs>
                    <a:gs pos="100000">
                      <a:srgbClr val="760303"/>
                    </a:gs>
                  </a:gsLst>
                  <a:lin scaled="0"/>
                </a:gradFill>
              </a:rPr>
              <a:t>node</a:t>
            </a:r>
            <a:endParaRPr b="1" dirty="0">
              <a:gradFill>
                <a:gsLst>
                  <a:gs pos="0">
                    <a:srgbClr val="E30000"/>
                  </a:gs>
                  <a:gs pos="100000">
                    <a:srgbClr val="760303"/>
                  </a:gs>
                </a:gsLst>
                <a:lin scaled="0"/>
              </a:gra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377440" y="716534"/>
            <a:ext cx="5756275" cy="68961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b="1" dirty="0">
                <a:gradFill>
                  <a:gsLst>
                    <a:gs pos="0">
                      <a:srgbClr val="E30000"/>
                    </a:gs>
                    <a:gs pos="100000">
                      <a:srgbClr val="760303"/>
                    </a:gs>
                  </a:gsLst>
                  <a:lin scaled="0"/>
                </a:gradFill>
              </a:rPr>
              <a:t>Printing </a:t>
            </a:r>
            <a:r>
              <a:rPr b="1" spc="-5" dirty="0">
                <a:gradFill>
                  <a:gsLst>
                    <a:gs pos="0">
                      <a:srgbClr val="E30000"/>
                    </a:gs>
                    <a:gs pos="100000">
                      <a:srgbClr val="760303"/>
                    </a:gs>
                  </a:gsLst>
                  <a:lin scaled="0"/>
                </a:gradFill>
              </a:rPr>
              <a:t>all the</a:t>
            </a:r>
            <a:r>
              <a:rPr b="1" spc="-25" dirty="0">
                <a:gradFill>
                  <a:gsLst>
                    <a:gs pos="0">
                      <a:srgbClr val="E30000"/>
                    </a:gs>
                    <a:gs pos="100000">
                      <a:srgbClr val="760303"/>
                    </a:gs>
                  </a:gsLst>
                  <a:lin scaled="0"/>
                </a:gradFill>
              </a:rPr>
              <a:t> </a:t>
            </a:r>
            <a:r>
              <a:rPr b="1" dirty="0">
                <a:gradFill>
                  <a:gsLst>
                    <a:gs pos="0">
                      <a:srgbClr val="E30000"/>
                    </a:gs>
                    <a:gs pos="100000">
                      <a:srgbClr val="760303"/>
                    </a:gs>
                  </a:gsLst>
                  <a:lin scaled="0"/>
                </a:gradFill>
              </a:rPr>
              <a:t>elements</a:t>
            </a:r>
            <a:endParaRPr b="1" dirty="0">
              <a:gradFill>
                <a:gsLst>
                  <a:gs pos="0">
                    <a:srgbClr val="E30000"/>
                  </a:gs>
                  <a:gs pos="100000">
                    <a:srgbClr val="760303"/>
                  </a:gs>
                </a:gsLst>
                <a:lin scaled="0"/>
              </a:gradFill>
            </a:endParaRPr>
          </a:p>
        </p:txBody>
      </p:sp>
      <p:sp>
        <p:nvSpPr>
          <p:cNvPr id="3" name="object 3"/>
          <p:cNvSpPr/>
          <p:nvPr/>
        </p:nvSpPr>
        <p:spPr>
          <a:xfrm>
            <a:off x="609600" y="1676399"/>
            <a:ext cx="8331200" cy="4713605"/>
          </a:xfrm>
          <a:custGeom>
            <a:avLst/>
            <a:gdLst/>
            <a:ahLst/>
            <a:cxnLst/>
            <a:rect l="l" t="t" r="r" b="b"/>
            <a:pathLst>
              <a:path w="8331200" h="4713605">
                <a:moveTo>
                  <a:pt x="8331200" y="1600136"/>
                </a:moveTo>
                <a:lnTo>
                  <a:pt x="7848600" y="1600136"/>
                </a:lnTo>
                <a:lnTo>
                  <a:pt x="7848600" y="0"/>
                </a:lnTo>
                <a:lnTo>
                  <a:pt x="0" y="0"/>
                </a:lnTo>
                <a:lnTo>
                  <a:pt x="0" y="4114800"/>
                </a:lnTo>
                <a:lnTo>
                  <a:pt x="228600" y="4114800"/>
                </a:lnTo>
                <a:lnTo>
                  <a:pt x="228600" y="4713287"/>
                </a:lnTo>
                <a:lnTo>
                  <a:pt x="8331200" y="4713287"/>
                </a:lnTo>
                <a:lnTo>
                  <a:pt x="8331200" y="1600136"/>
                </a:lnTo>
                <a:close/>
              </a:path>
            </a:pathLst>
          </a:custGeom>
          <a:solidFill>
            <a:srgbClr val="006FC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 txBox="1"/>
          <p:nvPr/>
        </p:nvSpPr>
        <p:spPr>
          <a:xfrm>
            <a:off x="688340" y="1574809"/>
            <a:ext cx="6524625" cy="2291080"/>
          </a:xfrm>
          <a:prstGeom prst="rect">
            <a:avLst/>
          </a:prstGeom>
        </p:spPr>
        <p:txBody>
          <a:bodyPr vert="horz" wrap="square" lIns="0" tIns="11112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875"/>
              </a:spcBef>
              <a:tabLst>
                <a:tab pos="355600" algn="l"/>
              </a:tabLst>
            </a:pPr>
            <a:r>
              <a:rPr sz="1650" b="0" spc="30" dirty="0">
                <a:solidFill>
                  <a:srgbClr val="330066"/>
                </a:solidFill>
                <a:latin typeface="Marlett"/>
                <a:cs typeface="Marlett"/>
              </a:rPr>
              <a:t></a:t>
            </a:r>
            <a:r>
              <a:rPr sz="1650" spc="30" dirty="0">
                <a:solidFill>
                  <a:srgbClr val="330066"/>
                </a:solidFill>
                <a:latin typeface="Times New Roman" panose="02020603050405020304"/>
                <a:cs typeface="Times New Roman" panose="02020603050405020304"/>
              </a:rPr>
              <a:t>	</a:t>
            </a:r>
            <a:r>
              <a:rPr sz="2400" b="1" spc="-5" dirty="0">
                <a:solidFill>
                  <a:srgbClr val="FFFF00"/>
                </a:solidFill>
                <a:latin typeface="Courier New" panose="02070309020205020404"/>
                <a:cs typeface="Courier New" panose="02070309020205020404"/>
              </a:rPr>
              <a:t>void</a:t>
            </a:r>
            <a:r>
              <a:rPr sz="2400" b="1" spc="-10" dirty="0">
                <a:solidFill>
                  <a:srgbClr val="FFFF00"/>
                </a:solidFill>
                <a:latin typeface="Courier New" panose="02070309020205020404"/>
                <a:cs typeface="Courier New" panose="02070309020205020404"/>
              </a:rPr>
              <a:t> </a:t>
            </a:r>
            <a:r>
              <a:rPr sz="2400" b="1" spc="-10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DisplayList(</a:t>
            </a:r>
            <a:r>
              <a:rPr sz="2400" b="1" spc="-10" dirty="0">
                <a:solidFill>
                  <a:srgbClr val="FFFF00"/>
                </a:solidFill>
                <a:latin typeface="Courier New" panose="02070309020205020404"/>
                <a:cs typeface="Courier New" panose="02070309020205020404"/>
              </a:rPr>
              <a:t>void</a:t>
            </a:r>
            <a:r>
              <a:rPr sz="2400" b="1" spc="-10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)</a:t>
            </a:r>
            <a:endParaRPr sz="2400">
              <a:latin typeface="Courier New" panose="02070309020205020404"/>
              <a:cs typeface="Courier New" panose="02070309020205020404"/>
            </a:endParaRPr>
          </a:p>
          <a:p>
            <a:pPr marL="469900">
              <a:lnSpc>
                <a:spcPct val="100000"/>
              </a:lnSpc>
              <a:spcBef>
                <a:spcPts val="845"/>
              </a:spcBef>
            </a:pPr>
            <a:r>
              <a:rPr sz="1800" b="0" spc="20" dirty="0">
                <a:solidFill>
                  <a:srgbClr val="669999"/>
                </a:solidFill>
                <a:latin typeface="Marlett"/>
                <a:cs typeface="Marlett"/>
              </a:rPr>
              <a:t></a:t>
            </a:r>
            <a:r>
              <a:rPr sz="1800" b="0" spc="20" dirty="0">
                <a:solidFill>
                  <a:srgbClr val="669999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600" dirty="0">
                <a:solidFill>
                  <a:srgbClr val="FFFFFF"/>
                </a:solidFill>
                <a:latin typeface="Arial" panose="020B0604020202020204"/>
                <a:cs typeface="Arial" panose="020B0604020202020204"/>
              </a:rPr>
              <a:t>Print </a:t>
            </a:r>
            <a:r>
              <a:rPr sz="2600" spc="-5" dirty="0">
                <a:solidFill>
                  <a:srgbClr val="FFFFFF"/>
                </a:solidFill>
                <a:latin typeface="Arial" panose="020B0604020202020204"/>
                <a:cs typeface="Arial" panose="020B0604020202020204"/>
              </a:rPr>
              <a:t>the </a:t>
            </a:r>
            <a:r>
              <a:rPr sz="2600" dirty="0">
                <a:solidFill>
                  <a:srgbClr val="FFFFFF"/>
                </a:solidFill>
                <a:latin typeface="Arial" panose="020B0604020202020204"/>
                <a:cs typeface="Arial" panose="020B0604020202020204"/>
              </a:rPr>
              <a:t>data of all the</a:t>
            </a:r>
            <a:r>
              <a:rPr sz="2600" spc="-45" dirty="0">
                <a:solidFill>
                  <a:srgbClr val="FFFFFF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2600" dirty="0">
                <a:solidFill>
                  <a:srgbClr val="FFFFFF"/>
                </a:solidFill>
                <a:latin typeface="Arial" panose="020B0604020202020204"/>
                <a:cs typeface="Arial" panose="020B0604020202020204"/>
              </a:rPr>
              <a:t>elements</a:t>
            </a:r>
            <a:endParaRPr sz="2600">
              <a:latin typeface="Arial" panose="020B0604020202020204"/>
              <a:cs typeface="Arial" panose="020B0604020202020204"/>
            </a:endParaRPr>
          </a:p>
          <a:p>
            <a:pPr marL="469900">
              <a:lnSpc>
                <a:spcPct val="100000"/>
              </a:lnSpc>
              <a:spcBef>
                <a:spcPts val="625"/>
              </a:spcBef>
            </a:pPr>
            <a:r>
              <a:rPr sz="1800" b="0" spc="20" dirty="0">
                <a:solidFill>
                  <a:srgbClr val="669999"/>
                </a:solidFill>
                <a:latin typeface="Marlett"/>
                <a:cs typeface="Marlett"/>
              </a:rPr>
              <a:t></a:t>
            </a:r>
            <a:r>
              <a:rPr sz="1800" b="0" spc="20" dirty="0">
                <a:solidFill>
                  <a:srgbClr val="669999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600" dirty="0">
                <a:solidFill>
                  <a:srgbClr val="FFFFFF"/>
                </a:solidFill>
                <a:latin typeface="Arial" panose="020B0604020202020204"/>
                <a:cs typeface="Arial" panose="020B0604020202020204"/>
              </a:rPr>
              <a:t>Print </a:t>
            </a:r>
            <a:r>
              <a:rPr sz="2600" spc="-5" dirty="0">
                <a:solidFill>
                  <a:srgbClr val="FFFFFF"/>
                </a:solidFill>
                <a:latin typeface="Arial" panose="020B0604020202020204"/>
                <a:cs typeface="Arial" panose="020B0604020202020204"/>
              </a:rPr>
              <a:t>the </a:t>
            </a:r>
            <a:r>
              <a:rPr sz="2600" dirty="0">
                <a:solidFill>
                  <a:srgbClr val="FFFFFF"/>
                </a:solidFill>
                <a:latin typeface="Arial" panose="020B0604020202020204"/>
                <a:cs typeface="Arial" panose="020B0604020202020204"/>
              </a:rPr>
              <a:t>number of the nodes in the</a:t>
            </a:r>
            <a:r>
              <a:rPr sz="2600" spc="-65" dirty="0">
                <a:solidFill>
                  <a:srgbClr val="FFFFFF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2600" dirty="0">
                <a:solidFill>
                  <a:srgbClr val="FFFFFF"/>
                </a:solidFill>
                <a:latin typeface="Arial" panose="020B0604020202020204"/>
                <a:cs typeface="Arial" panose="020B0604020202020204"/>
              </a:rPr>
              <a:t>list</a:t>
            </a:r>
            <a:endParaRPr sz="2600">
              <a:latin typeface="Arial" panose="020B0604020202020204"/>
              <a:cs typeface="Arial" panose="020B0604020202020204"/>
            </a:endParaRPr>
          </a:p>
          <a:p>
            <a:pPr marL="241300">
              <a:lnSpc>
                <a:spcPct val="100000"/>
              </a:lnSpc>
              <a:spcBef>
                <a:spcPts val="2150"/>
              </a:spcBef>
            </a:pPr>
            <a:r>
              <a:rPr sz="1800" spc="-10" dirty="0">
                <a:solidFill>
                  <a:srgbClr val="FFFF00"/>
                </a:solidFill>
                <a:latin typeface="Courier New" panose="02070309020205020404"/>
                <a:cs typeface="Courier New" panose="02070309020205020404"/>
              </a:rPr>
              <a:t>void</a:t>
            </a:r>
            <a:r>
              <a:rPr sz="1800" spc="-20" dirty="0">
                <a:solidFill>
                  <a:srgbClr val="FFFF00"/>
                </a:solidFill>
                <a:latin typeface="Courier New" panose="02070309020205020404"/>
                <a:cs typeface="Courier New" panose="02070309020205020404"/>
              </a:rPr>
              <a:t> </a:t>
            </a:r>
            <a:r>
              <a:rPr sz="1800" spc="-10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List::DisplayList()</a:t>
            </a:r>
            <a:endParaRPr sz="1800">
              <a:latin typeface="Courier New" panose="02070309020205020404"/>
              <a:cs typeface="Courier New" panose="02070309020205020404"/>
            </a:endParaRPr>
          </a:p>
          <a:p>
            <a:pPr marL="241300">
              <a:lnSpc>
                <a:spcPct val="100000"/>
              </a:lnSpc>
            </a:pPr>
            <a:r>
              <a:rPr sz="1800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{</a:t>
            </a:r>
            <a:endParaRPr sz="1800">
              <a:latin typeface="Courier New" panose="02070309020205020404"/>
              <a:cs typeface="Courier New" panose="02070309020205020404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327150" y="3839971"/>
            <a:ext cx="249682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2345690" algn="l"/>
              </a:tabLst>
            </a:pPr>
            <a:r>
              <a:rPr sz="1800" spc="-5" dirty="0">
                <a:solidFill>
                  <a:srgbClr val="FFFF00"/>
                </a:solidFill>
                <a:latin typeface="Courier New" panose="02070309020205020404"/>
                <a:cs typeface="Courier New" panose="02070309020205020404"/>
              </a:rPr>
              <a:t>i</a:t>
            </a:r>
            <a:r>
              <a:rPr sz="1800" spc="-15" dirty="0">
                <a:solidFill>
                  <a:srgbClr val="FFFF00"/>
                </a:solidFill>
                <a:latin typeface="Courier New" panose="02070309020205020404"/>
                <a:cs typeface="Courier New" panose="02070309020205020404"/>
              </a:rPr>
              <a:t>n</a:t>
            </a:r>
            <a:r>
              <a:rPr sz="1800" dirty="0">
                <a:solidFill>
                  <a:srgbClr val="FFFF00"/>
                </a:solidFill>
                <a:latin typeface="Courier New" panose="02070309020205020404"/>
                <a:cs typeface="Courier New" panose="02070309020205020404"/>
              </a:rPr>
              <a:t>t </a:t>
            </a:r>
            <a:r>
              <a:rPr sz="1800" spc="-1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n</a:t>
            </a:r>
            <a:r>
              <a:rPr sz="18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u</a:t>
            </a:r>
            <a:r>
              <a:rPr sz="1800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m	=</a:t>
            </a:r>
            <a:endParaRPr sz="1800">
              <a:latin typeface="Courier New" panose="02070309020205020404"/>
              <a:cs typeface="Courier New" panose="02070309020205020404"/>
            </a:endParaRPr>
          </a:p>
          <a:p>
            <a:pPr marL="12700">
              <a:lnSpc>
                <a:spcPct val="100000"/>
              </a:lnSpc>
              <a:tabLst>
                <a:tab pos="2345690" algn="l"/>
              </a:tabLst>
            </a:pPr>
            <a:r>
              <a:rPr sz="18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N</a:t>
            </a:r>
            <a:r>
              <a:rPr sz="1800" spc="-1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o</a:t>
            </a:r>
            <a:r>
              <a:rPr sz="18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de</a:t>
            </a:r>
            <a:r>
              <a:rPr sz="1800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*</a:t>
            </a:r>
            <a:r>
              <a:rPr sz="1800" spc="-1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 cu</a:t>
            </a:r>
            <a:r>
              <a:rPr sz="18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rr</a:t>
            </a:r>
            <a:r>
              <a:rPr sz="1800" spc="-1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N</a:t>
            </a:r>
            <a:r>
              <a:rPr sz="18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o</a:t>
            </a:r>
            <a:r>
              <a:rPr sz="1800" spc="-1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d</a:t>
            </a:r>
            <a:r>
              <a:rPr sz="1800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e	=</a:t>
            </a:r>
            <a:endParaRPr sz="1800">
              <a:latin typeface="Courier New" panose="02070309020205020404"/>
              <a:cs typeface="Courier New" panose="02070309020205020404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4575175" y="3839971"/>
            <a:ext cx="70993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0;</a:t>
            </a:r>
            <a:endParaRPr sz="1800">
              <a:latin typeface="Courier New" panose="02070309020205020404"/>
              <a:cs typeface="Courier New" panose="02070309020205020404"/>
            </a:endParaRPr>
          </a:p>
          <a:p>
            <a:pPr marL="12700">
              <a:lnSpc>
                <a:spcPct val="100000"/>
              </a:lnSpc>
            </a:pPr>
            <a:r>
              <a:rPr sz="18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he</a:t>
            </a:r>
            <a:r>
              <a:rPr sz="1800" spc="-1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a</a:t>
            </a:r>
            <a:r>
              <a:rPr sz="18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d;</a:t>
            </a:r>
            <a:endParaRPr sz="1800">
              <a:latin typeface="Courier New" panose="02070309020205020404"/>
              <a:cs typeface="Courier New" panose="02070309020205020404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917244" y="4388611"/>
            <a:ext cx="7944484" cy="1940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22275">
              <a:lnSpc>
                <a:spcPct val="100000"/>
              </a:lnSpc>
              <a:spcBef>
                <a:spcPts val="100"/>
              </a:spcBef>
            </a:pPr>
            <a:r>
              <a:rPr sz="1800" spc="-10" dirty="0">
                <a:solidFill>
                  <a:srgbClr val="FFFF00"/>
                </a:solidFill>
                <a:latin typeface="Courier New" panose="02070309020205020404"/>
                <a:cs typeface="Courier New" panose="02070309020205020404"/>
              </a:rPr>
              <a:t>while </a:t>
            </a:r>
            <a:r>
              <a:rPr sz="1800" spc="-10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(currNode </a:t>
            </a:r>
            <a:r>
              <a:rPr sz="18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!=</a:t>
            </a:r>
            <a:r>
              <a:rPr sz="1800" spc="-4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 </a:t>
            </a:r>
            <a:r>
              <a:rPr sz="1800" spc="-10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NULL){</a:t>
            </a:r>
            <a:endParaRPr sz="1800">
              <a:latin typeface="Courier New" panose="02070309020205020404"/>
              <a:cs typeface="Courier New" panose="02070309020205020404"/>
            </a:endParaRPr>
          </a:p>
          <a:p>
            <a:pPr marL="926465" marR="2217420">
              <a:lnSpc>
                <a:spcPct val="100000"/>
              </a:lnSpc>
              <a:tabLst>
                <a:tab pos="2755900" algn="l"/>
                <a:tab pos="3670300" algn="l"/>
              </a:tabLst>
            </a:pPr>
            <a:r>
              <a:rPr sz="1800" spc="-10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cout </a:t>
            </a:r>
            <a:r>
              <a:rPr sz="18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&lt;&lt; </a:t>
            </a:r>
            <a:r>
              <a:rPr sz="1800" spc="-10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currNode-&gt;data </a:t>
            </a:r>
            <a:r>
              <a:rPr sz="18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&lt;&lt; </a:t>
            </a:r>
            <a:r>
              <a:rPr sz="1800" spc="-10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endl;  </a:t>
            </a:r>
            <a:r>
              <a:rPr sz="18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cu</a:t>
            </a:r>
            <a:r>
              <a:rPr sz="1800" spc="-1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r</a:t>
            </a:r>
            <a:r>
              <a:rPr sz="18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r</a:t>
            </a:r>
            <a:r>
              <a:rPr sz="1800" spc="-1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N</a:t>
            </a:r>
            <a:r>
              <a:rPr sz="18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od</a:t>
            </a:r>
            <a:r>
              <a:rPr sz="1800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e	=	</a:t>
            </a:r>
            <a:r>
              <a:rPr sz="18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cu</a:t>
            </a:r>
            <a:r>
              <a:rPr sz="1800" spc="-1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r</a:t>
            </a:r>
            <a:r>
              <a:rPr sz="18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r</a:t>
            </a:r>
            <a:r>
              <a:rPr sz="1800" spc="-1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N</a:t>
            </a:r>
            <a:r>
              <a:rPr sz="18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od</a:t>
            </a:r>
            <a:r>
              <a:rPr sz="1800" spc="-10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e</a:t>
            </a:r>
            <a:r>
              <a:rPr sz="18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-</a:t>
            </a:r>
            <a:r>
              <a:rPr sz="1800" spc="-1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&gt;n</a:t>
            </a:r>
            <a:r>
              <a:rPr sz="18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ex</a:t>
            </a:r>
            <a:r>
              <a:rPr sz="1800" spc="-1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t</a:t>
            </a:r>
            <a:r>
              <a:rPr sz="1800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;  </a:t>
            </a:r>
            <a:r>
              <a:rPr sz="1800" spc="-10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num++;</a:t>
            </a:r>
            <a:endParaRPr sz="1800">
              <a:latin typeface="Courier New" panose="02070309020205020404"/>
              <a:cs typeface="Courier New" panose="02070309020205020404"/>
            </a:endParaRPr>
          </a:p>
          <a:p>
            <a:pPr marL="422275">
              <a:lnSpc>
                <a:spcPct val="100000"/>
              </a:lnSpc>
            </a:pPr>
            <a:r>
              <a:rPr sz="1800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}</a:t>
            </a:r>
            <a:endParaRPr sz="1800">
              <a:latin typeface="Courier New" panose="02070309020205020404"/>
              <a:cs typeface="Courier New" panose="02070309020205020404"/>
            </a:endParaRPr>
          </a:p>
          <a:p>
            <a:pPr marL="422275">
              <a:lnSpc>
                <a:spcPts val="2135"/>
              </a:lnSpc>
              <a:spcBef>
                <a:spcPts val="5"/>
              </a:spcBef>
            </a:pPr>
            <a:r>
              <a:rPr sz="18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cout &lt;&lt; </a:t>
            </a:r>
            <a:r>
              <a:rPr sz="1800" spc="-10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"Number </a:t>
            </a:r>
            <a:r>
              <a:rPr sz="18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of </a:t>
            </a:r>
            <a:r>
              <a:rPr sz="1800" spc="-10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nodes </a:t>
            </a:r>
            <a:r>
              <a:rPr sz="18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in </a:t>
            </a:r>
            <a:r>
              <a:rPr sz="1800" spc="-10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the list: </a:t>
            </a:r>
            <a:r>
              <a:rPr sz="1800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" </a:t>
            </a:r>
            <a:r>
              <a:rPr sz="1800" spc="-10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&lt;&lt; num </a:t>
            </a:r>
            <a:r>
              <a:rPr sz="18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&lt;&lt;</a:t>
            </a:r>
            <a:r>
              <a:rPr sz="1800" spc="-100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 </a:t>
            </a:r>
            <a:r>
              <a:rPr sz="1800" spc="-10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endl;</a:t>
            </a:r>
            <a:endParaRPr sz="1800">
              <a:latin typeface="Courier New" panose="02070309020205020404"/>
              <a:cs typeface="Courier New" panose="02070309020205020404"/>
            </a:endParaRPr>
          </a:p>
          <a:p>
            <a:pPr marL="12700">
              <a:lnSpc>
                <a:spcPts val="2135"/>
              </a:lnSpc>
            </a:pPr>
            <a:r>
              <a:rPr sz="1800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}</a:t>
            </a:r>
            <a:endParaRPr sz="1800">
              <a:latin typeface="Courier New" panose="02070309020205020404"/>
              <a:cs typeface="Courier New" panose="02070309020205020404"/>
            </a:endParaRPr>
          </a:p>
        </p:txBody>
      </p:sp>
      <p:sp>
        <p:nvSpPr>
          <p:cNvPr id="9" name="object 9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ct val="100000"/>
              </a:lnSpc>
            </a:pPr>
            <a:fld id="{81D60167-4931-47E6-BA6A-407CBD079E47}" type="slidenum">
              <a:rPr spc="-5" dirty="0"/>
            </a:fld>
            <a:endParaRPr spc="-5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440940" y="704850"/>
            <a:ext cx="6016625" cy="6273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000" b="1" dirty="0">
                <a:gradFill>
                  <a:gsLst>
                    <a:gs pos="0">
                      <a:srgbClr val="E30000"/>
                    </a:gs>
                    <a:gs pos="100000">
                      <a:srgbClr val="760303"/>
                    </a:gs>
                  </a:gsLst>
                  <a:lin scaled="0"/>
                </a:gradFill>
              </a:rPr>
              <a:t>Destroying </a:t>
            </a:r>
            <a:r>
              <a:rPr sz="4000" b="1" spc="-5" dirty="0">
                <a:gradFill>
                  <a:gsLst>
                    <a:gs pos="0">
                      <a:srgbClr val="E30000"/>
                    </a:gs>
                    <a:gs pos="100000">
                      <a:srgbClr val="760303"/>
                    </a:gs>
                  </a:gsLst>
                  <a:lin scaled="0"/>
                </a:gradFill>
              </a:rPr>
              <a:t>the list </a:t>
            </a:r>
            <a:r>
              <a:rPr sz="4000" b="1" dirty="0">
                <a:gradFill>
                  <a:gsLst>
                    <a:gs pos="0">
                      <a:srgbClr val="E30000"/>
                    </a:gs>
                    <a:gs pos="100000">
                      <a:srgbClr val="760303"/>
                    </a:gs>
                  </a:gsLst>
                  <a:lin scaled="0"/>
                </a:gradFill>
              </a:rPr>
              <a:t>:</a:t>
            </a:r>
            <a:r>
              <a:rPr sz="4000" b="1" spc="25" dirty="0">
                <a:gradFill>
                  <a:gsLst>
                    <a:gs pos="0">
                      <a:srgbClr val="E30000"/>
                    </a:gs>
                    <a:gs pos="100000">
                      <a:srgbClr val="760303"/>
                    </a:gs>
                  </a:gsLst>
                  <a:lin scaled="0"/>
                </a:gradFill>
              </a:rPr>
              <a:t> </a:t>
            </a:r>
            <a:r>
              <a:rPr sz="3600" b="1" spc="-5" dirty="0">
                <a:gradFill>
                  <a:gsLst>
                    <a:gs pos="0">
                      <a:srgbClr val="E30000"/>
                    </a:gs>
                    <a:gs pos="100000">
                      <a:srgbClr val="760303"/>
                    </a:gs>
                  </a:gsLst>
                  <a:lin scaled="0"/>
                </a:gradFill>
                <a:latin typeface="Courier New" panose="02070309020205020404"/>
                <a:cs typeface="Courier New" panose="02070309020205020404"/>
              </a:rPr>
              <a:t>~List()</a:t>
            </a:r>
            <a:endParaRPr sz="3600" b="1" spc="-5" dirty="0">
              <a:gradFill>
                <a:gsLst>
                  <a:gs pos="0">
                    <a:srgbClr val="E30000"/>
                  </a:gs>
                  <a:gs pos="100000">
                    <a:srgbClr val="760303"/>
                  </a:gs>
                </a:gsLst>
                <a:lin scaled="0"/>
              </a:gradFill>
              <a:latin typeface="Courier New" panose="02070309020205020404"/>
              <a:cs typeface="Courier New" panose="02070309020205020404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09600" y="1752600"/>
            <a:ext cx="7848600" cy="1524000"/>
          </a:xfrm>
          <a:prstGeom prst="rect">
            <a:avLst/>
          </a:prstGeom>
          <a:solidFill>
            <a:srgbClr val="006FC0"/>
          </a:solidFill>
        </p:spPr>
        <p:txBody>
          <a:bodyPr vert="horz" wrap="square" lIns="0" tIns="36830" rIns="0" bIns="0" rtlCol="0">
            <a:spAutoFit/>
          </a:bodyPr>
          <a:lstStyle/>
          <a:p>
            <a:pPr marL="484505" marR="352425" indent="-285750">
              <a:lnSpc>
                <a:spcPct val="100000"/>
              </a:lnSpc>
              <a:spcBef>
                <a:spcPts val="290"/>
              </a:spcBef>
            </a:pPr>
            <a:r>
              <a:rPr sz="1950" b="0" spc="5" dirty="0">
                <a:solidFill>
                  <a:srgbClr val="330066"/>
                </a:solidFill>
                <a:latin typeface="Marlett"/>
                <a:cs typeface="Marlett"/>
              </a:rPr>
              <a:t></a:t>
            </a:r>
            <a:r>
              <a:rPr sz="1950" b="0" spc="5" dirty="0">
                <a:solidFill>
                  <a:srgbClr val="330066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800" spc="-5" dirty="0">
                <a:solidFill>
                  <a:srgbClr val="FFFFFF"/>
                </a:solidFill>
                <a:latin typeface="Arial" panose="020B0604020202020204"/>
                <a:cs typeface="Arial" panose="020B0604020202020204"/>
              </a:rPr>
              <a:t>Use the </a:t>
            </a:r>
            <a:r>
              <a:rPr sz="2800" dirty="0">
                <a:solidFill>
                  <a:srgbClr val="FFCC00"/>
                </a:solidFill>
                <a:latin typeface="Arial" panose="020B0604020202020204"/>
                <a:cs typeface="Arial" panose="020B0604020202020204"/>
              </a:rPr>
              <a:t>destructor </a:t>
            </a:r>
            <a:r>
              <a:rPr sz="2800" spc="-5" dirty="0">
                <a:solidFill>
                  <a:srgbClr val="FFFFFF"/>
                </a:solidFill>
                <a:latin typeface="Arial" panose="020B0604020202020204"/>
                <a:cs typeface="Arial" panose="020B0604020202020204"/>
              </a:rPr>
              <a:t>to </a:t>
            </a:r>
            <a:r>
              <a:rPr sz="2800" dirty="0">
                <a:solidFill>
                  <a:srgbClr val="FFFFFF"/>
                </a:solidFill>
                <a:latin typeface="Arial" panose="020B0604020202020204"/>
                <a:cs typeface="Arial" panose="020B0604020202020204"/>
              </a:rPr>
              <a:t>release </a:t>
            </a:r>
            <a:r>
              <a:rPr sz="2800" spc="-5" dirty="0">
                <a:solidFill>
                  <a:srgbClr val="FFFFFF"/>
                </a:solidFill>
                <a:latin typeface="Arial" panose="020B0604020202020204"/>
                <a:cs typeface="Arial" panose="020B0604020202020204"/>
              </a:rPr>
              <a:t>all the</a:t>
            </a:r>
            <a:r>
              <a:rPr sz="2800" spc="-160" dirty="0">
                <a:solidFill>
                  <a:srgbClr val="FFFFFF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2800" spc="-5" dirty="0">
                <a:solidFill>
                  <a:srgbClr val="FFFFFF"/>
                </a:solidFill>
                <a:latin typeface="Arial" panose="020B0604020202020204"/>
                <a:cs typeface="Arial" panose="020B0604020202020204"/>
              </a:rPr>
              <a:t>memory  used by the</a:t>
            </a:r>
            <a:r>
              <a:rPr sz="2800" spc="20" dirty="0">
                <a:solidFill>
                  <a:srgbClr val="FFFFFF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2800" dirty="0">
                <a:solidFill>
                  <a:srgbClr val="FFFFFF"/>
                </a:solidFill>
                <a:latin typeface="Arial" panose="020B0604020202020204"/>
                <a:cs typeface="Arial" panose="020B0604020202020204"/>
              </a:rPr>
              <a:t>list.</a:t>
            </a:r>
            <a:endParaRPr sz="2800">
              <a:latin typeface="Arial" panose="020B0604020202020204"/>
              <a:cs typeface="Arial" panose="020B0604020202020204"/>
            </a:endParaRPr>
          </a:p>
          <a:p>
            <a:pPr marL="199390">
              <a:lnSpc>
                <a:spcPct val="100000"/>
              </a:lnSpc>
              <a:spcBef>
                <a:spcPts val="670"/>
              </a:spcBef>
            </a:pPr>
            <a:r>
              <a:rPr sz="1950" b="0" spc="5" dirty="0">
                <a:solidFill>
                  <a:srgbClr val="330066"/>
                </a:solidFill>
                <a:latin typeface="Marlett"/>
                <a:cs typeface="Marlett"/>
              </a:rPr>
              <a:t></a:t>
            </a:r>
            <a:r>
              <a:rPr sz="1950" b="0" spc="5" dirty="0">
                <a:solidFill>
                  <a:srgbClr val="330066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800" spc="-5" dirty="0">
                <a:solidFill>
                  <a:srgbClr val="FFFFFF"/>
                </a:solidFill>
                <a:latin typeface="Arial" panose="020B0604020202020204"/>
                <a:cs typeface="Arial" panose="020B0604020202020204"/>
              </a:rPr>
              <a:t>Step </a:t>
            </a:r>
            <a:r>
              <a:rPr sz="2800" dirty="0">
                <a:solidFill>
                  <a:srgbClr val="FFFFFF"/>
                </a:solidFill>
                <a:latin typeface="Arial" panose="020B0604020202020204"/>
                <a:cs typeface="Arial" panose="020B0604020202020204"/>
              </a:rPr>
              <a:t>through </a:t>
            </a:r>
            <a:r>
              <a:rPr sz="2800" spc="-5" dirty="0">
                <a:solidFill>
                  <a:srgbClr val="FFFFFF"/>
                </a:solidFill>
                <a:latin typeface="Arial" panose="020B0604020202020204"/>
                <a:cs typeface="Arial" panose="020B0604020202020204"/>
              </a:rPr>
              <a:t>the list and </a:t>
            </a:r>
            <a:r>
              <a:rPr sz="2800" dirty="0">
                <a:solidFill>
                  <a:srgbClr val="FFFFFF"/>
                </a:solidFill>
                <a:latin typeface="Arial" panose="020B0604020202020204"/>
                <a:cs typeface="Arial" panose="020B0604020202020204"/>
              </a:rPr>
              <a:t>delete each</a:t>
            </a:r>
            <a:r>
              <a:rPr sz="2800" spc="-190" dirty="0">
                <a:solidFill>
                  <a:srgbClr val="FFFFFF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2800" spc="-5" dirty="0">
                <a:solidFill>
                  <a:srgbClr val="FFFFFF"/>
                </a:solidFill>
                <a:latin typeface="Arial" panose="020B0604020202020204"/>
                <a:cs typeface="Arial" panose="020B0604020202020204"/>
              </a:rPr>
              <a:t>node</a:t>
            </a:r>
            <a:endParaRPr sz="2800">
              <a:latin typeface="Arial" panose="020B0604020202020204"/>
              <a:cs typeface="Arial" panose="020B0604020202020204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094536" y="3190135"/>
            <a:ext cx="1988820" cy="42608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3315"/>
              </a:lnSpc>
            </a:pPr>
            <a:r>
              <a:rPr sz="3000" spc="-5" dirty="0">
                <a:solidFill>
                  <a:srgbClr val="FFFFFF"/>
                </a:solidFill>
                <a:latin typeface="Arial" panose="020B0604020202020204"/>
                <a:cs typeface="Arial" panose="020B0604020202020204"/>
              </a:rPr>
              <a:t>one by</a:t>
            </a:r>
            <a:r>
              <a:rPr sz="3000" spc="-75" dirty="0">
                <a:solidFill>
                  <a:srgbClr val="FFFFFF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Arial" panose="020B0604020202020204"/>
                <a:cs typeface="Arial" panose="020B0604020202020204"/>
              </a:rPr>
              <a:t>one.</a:t>
            </a:r>
            <a:endParaRPr sz="3000">
              <a:latin typeface="Arial" panose="020B0604020202020204"/>
              <a:cs typeface="Arial" panose="020B0604020202020204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1066800" y="3352736"/>
            <a:ext cx="6111875" cy="2862580"/>
          </a:xfrm>
          <a:custGeom>
            <a:avLst/>
            <a:gdLst/>
            <a:ahLst/>
            <a:cxnLst/>
            <a:rect l="l" t="t" r="r" b="b"/>
            <a:pathLst>
              <a:path w="6111875" h="2862579">
                <a:moveTo>
                  <a:pt x="6111875" y="0"/>
                </a:moveTo>
                <a:lnTo>
                  <a:pt x="0" y="0"/>
                </a:lnTo>
                <a:lnTo>
                  <a:pt x="0" y="2862326"/>
                </a:lnTo>
                <a:lnTo>
                  <a:pt x="6111875" y="2862326"/>
                </a:lnTo>
                <a:lnTo>
                  <a:pt x="6111875" y="0"/>
                </a:lnTo>
                <a:close/>
              </a:path>
            </a:pathLst>
          </a:custGeom>
          <a:solidFill>
            <a:srgbClr val="006FC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 txBox="1"/>
          <p:nvPr/>
        </p:nvSpPr>
        <p:spPr>
          <a:xfrm>
            <a:off x="1158544" y="3372992"/>
            <a:ext cx="5882005" cy="27692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1800" spc="-10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List::~List()</a:t>
            </a:r>
            <a:endParaRPr sz="1800">
              <a:latin typeface="Courier New" panose="02070309020205020404"/>
              <a:cs typeface="Courier New" panose="02070309020205020404"/>
            </a:endParaRPr>
          </a:p>
          <a:p>
            <a:pPr marL="409575" marR="5080" indent="-410210">
              <a:lnSpc>
                <a:spcPct val="100000"/>
              </a:lnSpc>
              <a:spcBef>
                <a:spcPts val="45"/>
              </a:spcBef>
              <a:tabLst>
                <a:tab pos="409575" algn="l"/>
              </a:tabLst>
            </a:pPr>
            <a:r>
              <a:rPr sz="1800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{	</a:t>
            </a:r>
            <a:r>
              <a:rPr sz="1800" spc="-10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Node* currNode </a:t>
            </a:r>
            <a:r>
              <a:rPr sz="1800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= </a:t>
            </a:r>
            <a:r>
              <a:rPr sz="1800" spc="-10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head, *nextNode </a:t>
            </a:r>
            <a:r>
              <a:rPr sz="1800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= </a:t>
            </a:r>
            <a:r>
              <a:rPr sz="1800" spc="-10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NULL;  </a:t>
            </a:r>
            <a:r>
              <a:rPr sz="1800" spc="-10" dirty="0">
                <a:solidFill>
                  <a:srgbClr val="FFFF00"/>
                </a:solidFill>
                <a:latin typeface="Courier New" panose="02070309020205020404"/>
                <a:cs typeface="Courier New" panose="02070309020205020404"/>
              </a:rPr>
              <a:t>while </a:t>
            </a:r>
            <a:r>
              <a:rPr sz="1800" spc="-10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(currNode </a:t>
            </a:r>
            <a:r>
              <a:rPr sz="1800" spc="-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!=</a:t>
            </a:r>
            <a:r>
              <a:rPr sz="1800" spc="-50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 </a:t>
            </a:r>
            <a:r>
              <a:rPr sz="1800" spc="-10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NULL)</a:t>
            </a:r>
            <a:endParaRPr sz="1800">
              <a:latin typeface="Courier New" panose="02070309020205020404"/>
              <a:cs typeface="Courier New" panose="02070309020205020404"/>
            </a:endParaRPr>
          </a:p>
          <a:p>
            <a:pPr marL="409575">
              <a:lnSpc>
                <a:spcPts val="2115"/>
              </a:lnSpc>
              <a:tabLst>
                <a:tab pos="913765" algn="l"/>
              </a:tabLst>
            </a:pPr>
            <a:r>
              <a:rPr sz="1800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{	</a:t>
            </a:r>
            <a:r>
              <a:rPr sz="1800" spc="-10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nextNode </a:t>
            </a:r>
            <a:r>
              <a:rPr sz="1800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=</a:t>
            </a:r>
            <a:r>
              <a:rPr sz="1800" spc="-4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 </a:t>
            </a:r>
            <a:r>
              <a:rPr sz="1800" spc="-10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currNode-&gt;next;</a:t>
            </a:r>
            <a:endParaRPr sz="1800">
              <a:latin typeface="Courier New" panose="02070309020205020404"/>
              <a:cs typeface="Courier New" panose="02070309020205020404"/>
            </a:endParaRPr>
          </a:p>
          <a:p>
            <a:pPr marL="913765" marR="1273810">
              <a:lnSpc>
                <a:spcPts val="2110"/>
              </a:lnSpc>
              <a:spcBef>
                <a:spcPts val="160"/>
              </a:spcBef>
            </a:pPr>
            <a:r>
              <a:rPr sz="1800" spc="-5" dirty="0">
                <a:solidFill>
                  <a:srgbClr val="00FF00"/>
                </a:solidFill>
                <a:latin typeface="Courier New" panose="02070309020205020404"/>
                <a:cs typeface="Courier New" panose="02070309020205020404"/>
              </a:rPr>
              <a:t>// </a:t>
            </a:r>
            <a:r>
              <a:rPr sz="1800" spc="-10" dirty="0">
                <a:solidFill>
                  <a:srgbClr val="00FF00"/>
                </a:solidFill>
                <a:latin typeface="Courier New" panose="02070309020205020404"/>
                <a:cs typeface="Courier New" panose="02070309020205020404"/>
              </a:rPr>
              <a:t>destroy </a:t>
            </a:r>
            <a:r>
              <a:rPr sz="1800" spc="-5" dirty="0">
                <a:solidFill>
                  <a:srgbClr val="00FF00"/>
                </a:solidFill>
                <a:latin typeface="Courier New" panose="02070309020205020404"/>
                <a:cs typeface="Courier New" panose="02070309020205020404"/>
              </a:rPr>
              <a:t>the </a:t>
            </a:r>
            <a:r>
              <a:rPr sz="1800" spc="-10" dirty="0">
                <a:solidFill>
                  <a:srgbClr val="00FF00"/>
                </a:solidFill>
                <a:latin typeface="Courier New" panose="02070309020205020404"/>
                <a:cs typeface="Courier New" panose="02070309020205020404"/>
              </a:rPr>
              <a:t>current node  </a:t>
            </a:r>
            <a:r>
              <a:rPr sz="1800" spc="-10" dirty="0">
                <a:solidFill>
                  <a:srgbClr val="FFFF00"/>
                </a:solidFill>
                <a:latin typeface="Courier New" panose="02070309020205020404"/>
                <a:cs typeface="Courier New" panose="02070309020205020404"/>
              </a:rPr>
              <a:t>delete </a:t>
            </a:r>
            <a:r>
              <a:rPr sz="1800" spc="-10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currNode;</a:t>
            </a:r>
            <a:endParaRPr sz="1800">
              <a:latin typeface="Courier New" panose="02070309020205020404"/>
              <a:cs typeface="Courier New" panose="02070309020205020404"/>
            </a:endParaRPr>
          </a:p>
          <a:p>
            <a:pPr marL="913765">
              <a:lnSpc>
                <a:spcPts val="2125"/>
              </a:lnSpc>
            </a:pPr>
            <a:r>
              <a:rPr sz="1800" spc="-10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currNode </a:t>
            </a:r>
            <a:r>
              <a:rPr sz="1800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=</a:t>
            </a:r>
            <a:r>
              <a:rPr sz="1800" spc="-4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 </a:t>
            </a:r>
            <a:r>
              <a:rPr sz="1800" spc="-10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nextNode;</a:t>
            </a:r>
            <a:endParaRPr sz="1800">
              <a:latin typeface="Courier New" panose="02070309020205020404"/>
              <a:cs typeface="Courier New" panose="02070309020205020404"/>
            </a:endParaRPr>
          </a:p>
          <a:p>
            <a:pPr marL="409575">
              <a:lnSpc>
                <a:spcPts val="2135"/>
              </a:lnSpc>
            </a:pPr>
            <a:r>
              <a:rPr sz="1800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}</a:t>
            </a:r>
            <a:endParaRPr sz="1800">
              <a:latin typeface="Courier New" panose="02070309020205020404"/>
              <a:cs typeface="Courier New" panose="02070309020205020404"/>
            </a:endParaRPr>
          </a:p>
          <a:p>
            <a:pPr marL="409575">
              <a:lnSpc>
                <a:spcPts val="2135"/>
              </a:lnSpc>
              <a:spcBef>
                <a:spcPts val="50"/>
              </a:spcBef>
            </a:pPr>
            <a:r>
              <a:rPr sz="1800" spc="-10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head </a:t>
            </a:r>
            <a:r>
              <a:rPr sz="1800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=</a:t>
            </a:r>
            <a:r>
              <a:rPr sz="1800" spc="-25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 </a:t>
            </a:r>
            <a:r>
              <a:rPr sz="1800" spc="-10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Null;</a:t>
            </a:r>
            <a:endParaRPr sz="1800">
              <a:latin typeface="Courier New" panose="02070309020205020404"/>
              <a:cs typeface="Courier New" panose="02070309020205020404"/>
            </a:endParaRPr>
          </a:p>
          <a:p>
            <a:pPr>
              <a:lnSpc>
                <a:spcPts val="2135"/>
              </a:lnSpc>
            </a:pPr>
            <a:r>
              <a:rPr sz="1800" dirty="0">
                <a:solidFill>
                  <a:srgbClr val="FFFFFF"/>
                </a:solidFill>
                <a:latin typeface="Courier New" panose="02070309020205020404"/>
                <a:cs typeface="Courier New" panose="02070309020205020404"/>
              </a:rPr>
              <a:t>}</a:t>
            </a:r>
            <a:endParaRPr sz="1800">
              <a:latin typeface="Courier New" panose="02070309020205020404"/>
              <a:cs typeface="Courier New" panose="02070309020205020404"/>
            </a:endParaRPr>
          </a:p>
        </p:txBody>
      </p:sp>
      <p:sp>
        <p:nvSpPr>
          <p:cNvPr id="8" name="object 8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ct val="100000"/>
              </a:lnSpc>
            </a:pPr>
            <a:fld id="{81D60167-4931-47E6-BA6A-407CBD079E47}" type="slidenum">
              <a:rPr spc="-5" dirty="0"/>
            </a:fld>
            <a:endParaRPr spc="-5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object 33"/>
          <p:cNvGrpSpPr/>
          <p:nvPr/>
        </p:nvGrpSpPr>
        <p:grpSpPr>
          <a:xfrm>
            <a:off x="0" y="1327911"/>
            <a:ext cx="9144000" cy="5253990"/>
            <a:chOff x="0" y="1327911"/>
            <a:chExt cx="9144000" cy="5253990"/>
          </a:xfrm>
        </p:grpSpPr>
        <p:sp>
          <p:nvSpPr>
            <p:cNvPr id="34" name="object 34"/>
            <p:cNvSpPr/>
            <p:nvPr/>
          </p:nvSpPr>
          <p:spPr>
            <a:xfrm>
              <a:off x="8657463" y="1327911"/>
              <a:ext cx="109600" cy="119887"/>
            </a:xfrm>
            <a:prstGeom prst="rect">
              <a:avLst/>
            </a:prstGeom>
            <a:blipFill>
              <a:blip r:embed="rId1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/>
          </p:txBody>
        </p:sp>
        <p:sp>
          <p:nvSpPr>
            <p:cNvPr id="35" name="object 35"/>
            <p:cNvSpPr/>
            <p:nvPr/>
          </p:nvSpPr>
          <p:spPr>
            <a:xfrm>
              <a:off x="0" y="1624075"/>
              <a:ext cx="9144000" cy="4958080"/>
            </a:xfrm>
            <a:custGeom>
              <a:avLst/>
              <a:gdLst/>
              <a:ahLst/>
              <a:cxnLst/>
              <a:rect l="l" t="t" r="r" b="b"/>
              <a:pathLst>
                <a:path w="9144000" h="4958080">
                  <a:moveTo>
                    <a:pt x="0" y="4957698"/>
                  </a:moveTo>
                  <a:lnTo>
                    <a:pt x="9144000" y="4957698"/>
                  </a:lnTo>
                  <a:lnTo>
                    <a:pt x="9144000" y="0"/>
                  </a:lnTo>
                  <a:lnTo>
                    <a:pt x="0" y="0"/>
                  </a:lnTo>
                  <a:lnTo>
                    <a:pt x="0" y="4957698"/>
                  </a:lnTo>
                  <a:close/>
                </a:path>
              </a:pathLst>
            </a:custGeom>
            <a:solidFill>
              <a:srgbClr val="006FC0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36" name="object 36"/>
          <p:cNvSpPr txBox="1"/>
          <p:nvPr/>
        </p:nvSpPr>
        <p:spPr>
          <a:xfrm>
            <a:off x="2656840" y="717930"/>
            <a:ext cx="2731135" cy="6197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900" b="1" spc="-5" dirty="0">
                <a:gradFill>
                  <a:gsLst>
                    <a:gs pos="0">
                      <a:srgbClr val="E30000"/>
                    </a:gs>
                    <a:gs pos="100000">
                      <a:srgbClr val="760303"/>
                    </a:gs>
                  </a:gsLst>
                  <a:lin scaled="0"/>
                </a:gradFill>
                <a:latin typeface="Arial" panose="020B0604020202020204"/>
                <a:cs typeface="Arial" panose="020B0604020202020204"/>
              </a:rPr>
              <a:t>Using</a:t>
            </a:r>
            <a:r>
              <a:rPr sz="3900" b="1" spc="-45" dirty="0">
                <a:gradFill>
                  <a:gsLst>
                    <a:gs pos="0">
                      <a:srgbClr val="E30000"/>
                    </a:gs>
                    <a:gs pos="100000">
                      <a:srgbClr val="760303"/>
                    </a:gs>
                  </a:gsLst>
                  <a:lin scaled="0"/>
                </a:gradFill>
                <a:latin typeface="Arial" panose="020B0604020202020204"/>
                <a:cs typeface="Arial" panose="020B0604020202020204"/>
              </a:rPr>
              <a:t> </a:t>
            </a:r>
            <a:r>
              <a:rPr sz="3900" b="1" spc="-5" dirty="0">
                <a:gradFill>
                  <a:gsLst>
                    <a:gs pos="0">
                      <a:srgbClr val="E30000"/>
                    </a:gs>
                    <a:gs pos="100000">
                      <a:srgbClr val="760303"/>
                    </a:gs>
                  </a:gsLst>
                  <a:lin scaled="0"/>
                </a:gradFill>
                <a:latin typeface="Courier New" panose="02070309020205020404"/>
                <a:cs typeface="Courier New" panose="02070309020205020404"/>
              </a:rPr>
              <a:t>List</a:t>
            </a:r>
            <a:endParaRPr sz="3900" b="1" spc="-5" dirty="0">
              <a:gradFill>
                <a:gsLst>
                  <a:gs pos="0">
                    <a:srgbClr val="E30000"/>
                  </a:gs>
                  <a:gs pos="100000">
                    <a:srgbClr val="760303"/>
                  </a:gs>
                </a:gsLst>
                <a:lin scaled="0"/>
              </a:gradFill>
              <a:latin typeface="Courier New" panose="02070309020205020404"/>
              <a:cs typeface="Courier New" panose="02070309020205020404"/>
            </a:endParaRPr>
          </a:p>
        </p:txBody>
      </p:sp>
      <p:graphicFrame>
        <p:nvGraphicFramePr>
          <p:cNvPr id="37" name="object 37"/>
          <p:cNvGraphicFramePr>
            <a:graphicFrameLocks noGrp="1"/>
          </p:cNvGraphicFramePr>
          <p:nvPr/>
        </p:nvGraphicFramePr>
        <p:xfrm>
          <a:off x="59689" y="1711637"/>
          <a:ext cx="5756275" cy="245427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57530"/>
                <a:gridCol w="3323590"/>
                <a:gridCol w="409575"/>
                <a:gridCol w="1464944"/>
              </a:tblGrid>
              <a:tr h="266640">
                <a:tc>
                  <a:txBody>
                    <a:bodyPr/>
                    <a:lstStyle/>
                    <a:p>
                      <a:pPr marL="31750">
                        <a:lnSpc>
                          <a:spcPts val="1860"/>
                        </a:lnSpc>
                      </a:pPr>
                      <a:r>
                        <a:rPr sz="1800" spc="-5" dirty="0">
                          <a:solidFill>
                            <a:srgbClr val="FFFF00"/>
                          </a:solidFill>
                          <a:latin typeface="Courier New" panose="02070309020205020404"/>
                          <a:cs typeface="Courier New" panose="02070309020205020404"/>
                        </a:rPr>
                        <a:t>int</a:t>
                      </a:r>
                      <a:endParaRPr sz="1800">
                        <a:latin typeface="Courier New" panose="02070309020205020404"/>
                        <a:cs typeface="Courier New" panose="02070309020205020404"/>
                      </a:endParaRPr>
                    </a:p>
                  </a:txBody>
                  <a:tcPr marL="0" marR="0" marT="0" marB="0">
                    <a:solidFill>
                      <a:srgbClr val="006FC0"/>
                    </a:solidFill>
                  </a:tcPr>
                </a:tc>
                <a:tc>
                  <a:txBody>
                    <a:bodyPr/>
                    <a:lstStyle/>
                    <a:p>
                      <a:pPr marL="20955">
                        <a:lnSpc>
                          <a:spcPts val="1860"/>
                        </a:lnSpc>
                      </a:pPr>
                      <a:r>
                        <a:rPr sz="1800" spc="-10" dirty="0">
                          <a:solidFill>
                            <a:srgbClr val="FFFFFF"/>
                          </a:solidFill>
                          <a:latin typeface="Courier New" panose="02070309020205020404"/>
                          <a:cs typeface="Courier New" panose="02070309020205020404"/>
                        </a:rPr>
                        <a:t>main(</a:t>
                      </a:r>
                      <a:r>
                        <a:rPr sz="1800" spc="-10" dirty="0">
                          <a:solidFill>
                            <a:srgbClr val="FFFF00"/>
                          </a:solidFill>
                          <a:latin typeface="Courier New" panose="02070309020205020404"/>
                          <a:cs typeface="Courier New" panose="02070309020205020404"/>
                        </a:rPr>
                        <a:t>void</a:t>
                      </a:r>
                      <a:r>
                        <a:rPr sz="1800" spc="-10" dirty="0">
                          <a:solidFill>
                            <a:srgbClr val="FFFFFF"/>
                          </a:solidFill>
                          <a:latin typeface="Courier New" panose="02070309020205020404"/>
                          <a:cs typeface="Courier New" panose="02070309020205020404"/>
                        </a:rPr>
                        <a:t>)</a:t>
                      </a:r>
                      <a:endParaRPr sz="1800">
                        <a:latin typeface="Courier New" panose="02070309020205020404"/>
                        <a:cs typeface="Courier New" panose="02070309020205020404"/>
                      </a:endParaRPr>
                    </a:p>
                  </a:txBody>
                  <a:tcPr marL="0" marR="0" marT="0" marB="0">
                    <a:solidFill>
                      <a:srgbClr val="006FC0"/>
                    </a:solidFill>
                  </a:tcPr>
                </a:tc>
                <a:tc rowSpan="3"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70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0" marB="0">
                    <a:solidFill>
                      <a:srgbClr val="006FC0"/>
                    </a:solidFill>
                  </a:tcPr>
                </a:tc>
                <a:tc rowSpan="3" hMerge="1">
                  <a:tcPr marL="0" marR="0" marT="0" marB="0"/>
                </a:tc>
              </a:tr>
              <a:tr h="274619">
                <a:tc>
                  <a:txBody>
                    <a:bodyPr/>
                    <a:lstStyle/>
                    <a:p>
                      <a:pPr marL="31750">
                        <a:lnSpc>
                          <a:spcPts val="1920"/>
                        </a:lnSpc>
                      </a:pPr>
                      <a:r>
                        <a:rPr sz="1800" dirty="0">
                          <a:solidFill>
                            <a:srgbClr val="FFFFFF"/>
                          </a:solidFill>
                          <a:latin typeface="Courier New" panose="02070309020205020404"/>
                          <a:cs typeface="Courier New" panose="02070309020205020404"/>
                        </a:rPr>
                        <a:t>{</a:t>
                      </a:r>
                      <a:endParaRPr sz="1800">
                        <a:latin typeface="Courier New" panose="02070309020205020404"/>
                        <a:cs typeface="Courier New" panose="02070309020205020404"/>
                      </a:endParaRPr>
                    </a:p>
                  </a:txBody>
                  <a:tcPr marL="0" marR="0" marT="0" marB="0">
                    <a:solidFill>
                      <a:srgbClr val="006FC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70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0" marB="0">
                    <a:solidFill>
                      <a:srgbClr val="006FC0"/>
                    </a:solidFill>
                  </a:tcPr>
                </a:tc>
                <a:tc vMerge="1" gridSpan="2">
                  <a:tcPr marL="0" marR="0" marT="0" marB="0">
                    <a:solidFill>
                      <a:srgbClr val="006FC0"/>
                    </a:solidFill>
                  </a:tcPr>
                </a:tc>
                <a:tc vMerge="1" hMerge="1">
                  <a:tcPr marL="0" marR="0" marT="0" marB="0"/>
                </a:tc>
              </a:tr>
              <a:tr h="27427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70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0" marB="0">
                    <a:solidFill>
                      <a:srgbClr val="006FC0"/>
                    </a:solidFill>
                  </a:tcPr>
                </a:tc>
                <a:tc>
                  <a:txBody>
                    <a:bodyPr/>
                    <a:lstStyle/>
                    <a:p>
                      <a:pPr marL="388620">
                        <a:lnSpc>
                          <a:spcPts val="1920"/>
                        </a:lnSpc>
                      </a:pPr>
                      <a:r>
                        <a:rPr sz="1800" spc="-10" dirty="0">
                          <a:solidFill>
                            <a:srgbClr val="FFFFFF"/>
                          </a:solidFill>
                          <a:latin typeface="Courier New" panose="02070309020205020404"/>
                          <a:cs typeface="Courier New" panose="02070309020205020404"/>
                        </a:rPr>
                        <a:t>List</a:t>
                      </a:r>
                      <a:r>
                        <a:rPr sz="1800" spc="-25" dirty="0">
                          <a:solidFill>
                            <a:srgbClr val="FFFFFF"/>
                          </a:solidFill>
                          <a:latin typeface="Courier New" panose="02070309020205020404"/>
                          <a:cs typeface="Courier New" panose="02070309020205020404"/>
                        </a:rPr>
                        <a:t> </a:t>
                      </a:r>
                      <a:r>
                        <a:rPr sz="1800" spc="-10" dirty="0">
                          <a:solidFill>
                            <a:srgbClr val="FFFFFF"/>
                          </a:solidFill>
                          <a:latin typeface="Courier New" panose="02070309020205020404"/>
                          <a:cs typeface="Courier New" panose="02070309020205020404"/>
                        </a:rPr>
                        <a:t>list;</a:t>
                      </a:r>
                      <a:endParaRPr sz="1800">
                        <a:latin typeface="Courier New" panose="02070309020205020404"/>
                        <a:cs typeface="Courier New" panose="02070309020205020404"/>
                      </a:endParaRPr>
                    </a:p>
                  </a:txBody>
                  <a:tcPr marL="0" marR="0" marT="0" marB="0">
                    <a:solidFill>
                      <a:srgbClr val="006FC0"/>
                    </a:solidFill>
                  </a:tcPr>
                </a:tc>
                <a:tc vMerge="1" gridSpan="2">
                  <a:tcPr marL="0" marR="0" marT="0" marB="0">
                    <a:solidFill>
                      <a:srgbClr val="006FC0"/>
                    </a:solidFill>
                  </a:tcPr>
                </a:tc>
                <a:tc vMerge="1" hMerge="1">
                  <a:tcPr marL="0" marR="0" marT="0" marB="0"/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70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0" marB="0">
                    <a:solidFill>
                      <a:srgbClr val="006FC0"/>
                    </a:solidFill>
                  </a:tcPr>
                </a:tc>
                <a:tc>
                  <a:txBody>
                    <a:bodyPr/>
                    <a:lstStyle/>
                    <a:p>
                      <a:pPr marR="59690" algn="r">
                        <a:lnSpc>
                          <a:spcPts val="1920"/>
                        </a:lnSpc>
                      </a:pPr>
                      <a:r>
                        <a:rPr sz="1800" spc="-5" dirty="0">
                          <a:solidFill>
                            <a:srgbClr val="FFFFFF"/>
                          </a:solidFill>
                          <a:latin typeface="Courier New" panose="02070309020205020404"/>
                          <a:cs typeface="Courier New" panose="02070309020205020404"/>
                        </a:rPr>
                        <a:t>li</a:t>
                      </a:r>
                      <a:r>
                        <a:rPr sz="1800" spc="-15" dirty="0">
                          <a:solidFill>
                            <a:srgbClr val="FFFFFF"/>
                          </a:solidFill>
                          <a:latin typeface="Courier New" panose="02070309020205020404"/>
                          <a:cs typeface="Courier New" panose="02070309020205020404"/>
                        </a:rPr>
                        <a:t>s</a:t>
                      </a:r>
                      <a:r>
                        <a:rPr sz="1800" spc="-5" dirty="0">
                          <a:solidFill>
                            <a:srgbClr val="FFFFFF"/>
                          </a:solidFill>
                          <a:latin typeface="Courier New" panose="02070309020205020404"/>
                          <a:cs typeface="Courier New" panose="02070309020205020404"/>
                        </a:rPr>
                        <a:t>t</a:t>
                      </a:r>
                      <a:r>
                        <a:rPr sz="1800" spc="-15" dirty="0">
                          <a:solidFill>
                            <a:srgbClr val="FFFFFF"/>
                          </a:solidFill>
                          <a:latin typeface="Courier New" panose="02070309020205020404"/>
                          <a:cs typeface="Courier New" panose="02070309020205020404"/>
                        </a:rPr>
                        <a:t>.</a:t>
                      </a:r>
                      <a:r>
                        <a:rPr sz="1800" spc="-5" dirty="0">
                          <a:solidFill>
                            <a:srgbClr val="FFFFFF"/>
                          </a:solidFill>
                          <a:latin typeface="Courier New" panose="02070309020205020404"/>
                          <a:cs typeface="Courier New" panose="02070309020205020404"/>
                        </a:rPr>
                        <a:t>In</a:t>
                      </a:r>
                      <a:r>
                        <a:rPr sz="1800" spc="-15" dirty="0">
                          <a:solidFill>
                            <a:srgbClr val="FFFFFF"/>
                          </a:solidFill>
                          <a:latin typeface="Courier New" panose="02070309020205020404"/>
                          <a:cs typeface="Courier New" panose="02070309020205020404"/>
                        </a:rPr>
                        <a:t>s</a:t>
                      </a:r>
                      <a:r>
                        <a:rPr sz="1800" spc="-5" dirty="0">
                          <a:solidFill>
                            <a:srgbClr val="FFFFFF"/>
                          </a:solidFill>
                          <a:latin typeface="Courier New" panose="02070309020205020404"/>
                          <a:cs typeface="Courier New" panose="02070309020205020404"/>
                        </a:rPr>
                        <a:t>e</a:t>
                      </a:r>
                      <a:r>
                        <a:rPr sz="1800" spc="-15" dirty="0">
                          <a:solidFill>
                            <a:srgbClr val="FFFFFF"/>
                          </a:solidFill>
                          <a:latin typeface="Courier New" panose="02070309020205020404"/>
                          <a:cs typeface="Courier New" panose="02070309020205020404"/>
                        </a:rPr>
                        <a:t>rt</a:t>
                      </a:r>
                      <a:r>
                        <a:rPr sz="1800" spc="-5" dirty="0">
                          <a:solidFill>
                            <a:srgbClr val="FFFFFF"/>
                          </a:solidFill>
                          <a:latin typeface="Courier New" panose="02070309020205020404"/>
                          <a:cs typeface="Courier New" panose="02070309020205020404"/>
                        </a:rPr>
                        <a:t>No</a:t>
                      </a:r>
                      <a:r>
                        <a:rPr sz="1800" spc="-15" dirty="0">
                          <a:solidFill>
                            <a:srgbClr val="FFFFFF"/>
                          </a:solidFill>
                          <a:latin typeface="Courier New" panose="02070309020205020404"/>
                          <a:cs typeface="Courier New" panose="02070309020205020404"/>
                        </a:rPr>
                        <a:t>d</a:t>
                      </a:r>
                      <a:r>
                        <a:rPr sz="1800" spc="-5" dirty="0">
                          <a:solidFill>
                            <a:srgbClr val="FFFFFF"/>
                          </a:solidFill>
                          <a:latin typeface="Courier New" panose="02070309020205020404"/>
                          <a:cs typeface="Courier New" panose="02070309020205020404"/>
                        </a:rPr>
                        <a:t>e</a:t>
                      </a:r>
                      <a:r>
                        <a:rPr sz="1800" spc="-15" dirty="0">
                          <a:solidFill>
                            <a:srgbClr val="FFFFFF"/>
                          </a:solidFill>
                          <a:latin typeface="Courier New" panose="02070309020205020404"/>
                          <a:cs typeface="Courier New" panose="02070309020205020404"/>
                        </a:rPr>
                        <a:t>(</a:t>
                      </a:r>
                      <a:r>
                        <a:rPr sz="1800" spc="-5" dirty="0">
                          <a:solidFill>
                            <a:srgbClr val="FFFFFF"/>
                          </a:solidFill>
                          <a:latin typeface="Courier New" panose="02070309020205020404"/>
                          <a:cs typeface="Courier New" panose="02070309020205020404"/>
                        </a:rPr>
                        <a:t>7.</a:t>
                      </a:r>
                      <a:r>
                        <a:rPr sz="1800" spc="-15" dirty="0">
                          <a:solidFill>
                            <a:srgbClr val="FFFFFF"/>
                          </a:solidFill>
                          <a:latin typeface="Courier New" panose="02070309020205020404"/>
                          <a:cs typeface="Courier New" panose="02070309020205020404"/>
                        </a:rPr>
                        <a:t>0</a:t>
                      </a:r>
                      <a:r>
                        <a:rPr sz="1800" spc="-5" dirty="0">
                          <a:solidFill>
                            <a:srgbClr val="FFFFFF"/>
                          </a:solidFill>
                          <a:latin typeface="Courier New" panose="02070309020205020404"/>
                          <a:cs typeface="Courier New" panose="02070309020205020404"/>
                        </a:rPr>
                        <a:t>);</a:t>
                      </a:r>
                      <a:endParaRPr sz="1800">
                        <a:latin typeface="Courier New" panose="02070309020205020404"/>
                        <a:cs typeface="Courier New" panose="02070309020205020404"/>
                      </a:endParaRPr>
                    </a:p>
                  </a:txBody>
                  <a:tcPr marL="0" marR="0" marT="0" marB="0">
                    <a:solidFill>
                      <a:srgbClr val="006FC0"/>
                    </a:solidFill>
                  </a:tcPr>
                </a:tc>
                <a:tc>
                  <a:txBody>
                    <a:bodyPr/>
                    <a:lstStyle/>
                    <a:p>
                      <a:pPr marL="67310">
                        <a:lnSpc>
                          <a:spcPts val="1920"/>
                        </a:lnSpc>
                      </a:pPr>
                      <a:r>
                        <a:rPr sz="1800" spc="-5" dirty="0">
                          <a:solidFill>
                            <a:srgbClr val="00FF00"/>
                          </a:solidFill>
                          <a:latin typeface="Courier New" panose="02070309020205020404"/>
                          <a:cs typeface="Courier New" panose="02070309020205020404"/>
                        </a:rPr>
                        <a:t>//</a:t>
                      </a:r>
                      <a:endParaRPr sz="1800">
                        <a:latin typeface="Courier New" panose="02070309020205020404"/>
                        <a:cs typeface="Courier New" panose="02070309020205020404"/>
                      </a:endParaRPr>
                    </a:p>
                  </a:txBody>
                  <a:tcPr marL="0" marR="0" marT="0" marB="0">
                    <a:solidFill>
                      <a:srgbClr val="006FC0"/>
                    </a:solidFill>
                  </a:tcPr>
                </a:tc>
                <a:tc>
                  <a:txBody>
                    <a:bodyPr/>
                    <a:lstStyle/>
                    <a:p>
                      <a:pPr marR="24130" algn="r">
                        <a:lnSpc>
                          <a:spcPts val="1920"/>
                        </a:lnSpc>
                      </a:pPr>
                      <a:r>
                        <a:rPr sz="1800" spc="-5" dirty="0">
                          <a:solidFill>
                            <a:srgbClr val="00FF00"/>
                          </a:solidFill>
                          <a:latin typeface="Courier New" panose="02070309020205020404"/>
                          <a:cs typeface="Courier New" panose="02070309020205020404"/>
                        </a:rPr>
                        <a:t>s</a:t>
                      </a:r>
                      <a:r>
                        <a:rPr sz="1800" spc="-15" dirty="0">
                          <a:solidFill>
                            <a:srgbClr val="00FF00"/>
                          </a:solidFill>
                          <a:latin typeface="Courier New" panose="02070309020205020404"/>
                          <a:cs typeface="Courier New" panose="02070309020205020404"/>
                        </a:rPr>
                        <a:t>u</a:t>
                      </a:r>
                      <a:r>
                        <a:rPr sz="1800" spc="-5" dirty="0">
                          <a:solidFill>
                            <a:srgbClr val="00FF00"/>
                          </a:solidFill>
                          <a:latin typeface="Courier New" panose="02070309020205020404"/>
                          <a:cs typeface="Courier New" panose="02070309020205020404"/>
                        </a:rPr>
                        <a:t>cc</a:t>
                      </a:r>
                      <a:r>
                        <a:rPr sz="1800" spc="-15" dirty="0">
                          <a:solidFill>
                            <a:srgbClr val="00FF00"/>
                          </a:solidFill>
                          <a:latin typeface="Courier New" panose="02070309020205020404"/>
                          <a:cs typeface="Courier New" panose="02070309020205020404"/>
                        </a:rPr>
                        <a:t>e</a:t>
                      </a:r>
                      <a:r>
                        <a:rPr sz="1800" spc="-5" dirty="0">
                          <a:solidFill>
                            <a:srgbClr val="00FF00"/>
                          </a:solidFill>
                          <a:latin typeface="Courier New" panose="02070309020205020404"/>
                          <a:cs typeface="Courier New" panose="02070309020205020404"/>
                        </a:rPr>
                        <a:t>s</a:t>
                      </a:r>
                      <a:r>
                        <a:rPr sz="1800" spc="-15" dirty="0">
                          <a:solidFill>
                            <a:srgbClr val="00FF00"/>
                          </a:solidFill>
                          <a:latin typeface="Courier New" panose="02070309020205020404"/>
                          <a:cs typeface="Courier New" panose="02070309020205020404"/>
                        </a:rPr>
                        <a:t>sf</a:t>
                      </a:r>
                      <a:r>
                        <a:rPr sz="1800" spc="-5" dirty="0">
                          <a:solidFill>
                            <a:srgbClr val="00FF00"/>
                          </a:solidFill>
                          <a:latin typeface="Courier New" panose="02070309020205020404"/>
                          <a:cs typeface="Courier New" panose="02070309020205020404"/>
                        </a:rPr>
                        <a:t>ul</a:t>
                      </a:r>
                      <a:endParaRPr sz="1800">
                        <a:latin typeface="Courier New" panose="02070309020205020404"/>
                        <a:cs typeface="Courier New" panose="02070309020205020404"/>
                      </a:endParaRPr>
                    </a:p>
                  </a:txBody>
                  <a:tcPr marL="0" marR="0" marT="0" marB="0">
                    <a:solidFill>
                      <a:srgbClr val="006FC0"/>
                    </a:solidFill>
                  </a:tcPr>
                </a:tc>
              </a:tr>
              <a:tr h="2743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70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0" marB="0">
                    <a:solidFill>
                      <a:srgbClr val="006FC0"/>
                    </a:solidFill>
                  </a:tcPr>
                </a:tc>
                <a:tc>
                  <a:txBody>
                    <a:bodyPr/>
                    <a:lstStyle/>
                    <a:p>
                      <a:pPr marR="59690" algn="r">
                        <a:lnSpc>
                          <a:spcPts val="1920"/>
                        </a:lnSpc>
                      </a:pPr>
                      <a:r>
                        <a:rPr sz="1800" spc="-5" dirty="0">
                          <a:solidFill>
                            <a:srgbClr val="FFFFFF"/>
                          </a:solidFill>
                          <a:latin typeface="Courier New" panose="02070309020205020404"/>
                          <a:cs typeface="Courier New" panose="02070309020205020404"/>
                        </a:rPr>
                        <a:t>li</a:t>
                      </a:r>
                      <a:r>
                        <a:rPr sz="1800" spc="-15" dirty="0">
                          <a:solidFill>
                            <a:srgbClr val="FFFFFF"/>
                          </a:solidFill>
                          <a:latin typeface="Courier New" panose="02070309020205020404"/>
                          <a:cs typeface="Courier New" panose="02070309020205020404"/>
                        </a:rPr>
                        <a:t>s</a:t>
                      </a:r>
                      <a:r>
                        <a:rPr sz="1800" spc="-5" dirty="0">
                          <a:solidFill>
                            <a:srgbClr val="FFFFFF"/>
                          </a:solidFill>
                          <a:latin typeface="Courier New" panose="02070309020205020404"/>
                          <a:cs typeface="Courier New" panose="02070309020205020404"/>
                        </a:rPr>
                        <a:t>t</a:t>
                      </a:r>
                      <a:r>
                        <a:rPr sz="1800" spc="-15" dirty="0">
                          <a:solidFill>
                            <a:srgbClr val="FFFFFF"/>
                          </a:solidFill>
                          <a:latin typeface="Courier New" panose="02070309020205020404"/>
                          <a:cs typeface="Courier New" panose="02070309020205020404"/>
                        </a:rPr>
                        <a:t>.</a:t>
                      </a:r>
                      <a:r>
                        <a:rPr sz="1800" spc="-5" dirty="0">
                          <a:solidFill>
                            <a:srgbClr val="FFFFFF"/>
                          </a:solidFill>
                          <a:latin typeface="Courier New" panose="02070309020205020404"/>
                          <a:cs typeface="Courier New" panose="02070309020205020404"/>
                        </a:rPr>
                        <a:t>In</a:t>
                      </a:r>
                      <a:r>
                        <a:rPr sz="1800" spc="-15" dirty="0">
                          <a:solidFill>
                            <a:srgbClr val="FFFFFF"/>
                          </a:solidFill>
                          <a:latin typeface="Courier New" panose="02070309020205020404"/>
                          <a:cs typeface="Courier New" panose="02070309020205020404"/>
                        </a:rPr>
                        <a:t>s</a:t>
                      </a:r>
                      <a:r>
                        <a:rPr sz="1800" spc="-5" dirty="0">
                          <a:solidFill>
                            <a:srgbClr val="FFFFFF"/>
                          </a:solidFill>
                          <a:latin typeface="Courier New" panose="02070309020205020404"/>
                          <a:cs typeface="Courier New" panose="02070309020205020404"/>
                        </a:rPr>
                        <a:t>e</a:t>
                      </a:r>
                      <a:r>
                        <a:rPr sz="1800" spc="-15" dirty="0">
                          <a:solidFill>
                            <a:srgbClr val="FFFFFF"/>
                          </a:solidFill>
                          <a:latin typeface="Courier New" panose="02070309020205020404"/>
                          <a:cs typeface="Courier New" panose="02070309020205020404"/>
                        </a:rPr>
                        <a:t>rt</a:t>
                      </a:r>
                      <a:r>
                        <a:rPr sz="1800" spc="-5" dirty="0">
                          <a:solidFill>
                            <a:srgbClr val="FFFFFF"/>
                          </a:solidFill>
                          <a:latin typeface="Courier New" panose="02070309020205020404"/>
                          <a:cs typeface="Courier New" panose="02070309020205020404"/>
                        </a:rPr>
                        <a:t>No</a:t>
                      </a:r>
                      <a:r>
                        <a:rPr sz="1800" spc="-15" dirty="0">
                          <a:solidFill>
                            <a:srgbClr val="FFFFFF"/>
                          </a:solidFill>
                          <a:latin typeface="Courier New" panose="02070309020205020404"/>
                          <a:cs typeface="Courier New" panose="02070309020205020404"/>
                        </a:rPr>
                        <a:t>d</a:t>
                      </a:r>
                      <a:r>
                        <a:rPr sz="1800" spc="-5" dirty="0">
                          <a:solidFill>
                            <a:srgbClr val="FFFFFF"/>
                          </a:solidFill>
                          <a:latin typeface="Courier New" panose="02070309020205020404"/>
                          <a:cs typeface="Courier New" panose="02070309020205020404"/>
                        </a:rPr>
                        <a:t>e</a:t>
                      </a:r>
                      <a:r>
                        <a:rPr sz="1800" spc="-15" dirty="0">
                          <a:solidFill>
                            <a:srgbClr val="FFFFFF"/>
                          </a:solidFill>
                          <a:latin typeface="Courier New" panose="02070309020205020404"/>
                          <a:cs typeface="Courier New" panose="02070309020205020404"/>
                        </a:rPr>
                        <a:t>(</a:t>
                      </a:r>
                      <a:r>
                        <a:rPr sz="1800" spc="-5" dirty="0">
                          <a:solidFill>
                            <a:srgbClr val="FFFFFF"/>
                          </a:solidFill>
                          <a:latin typeface="Courier New" panose="02070309020205020404"/>
                          <a:cs typeface="Courier New" panose="02070309020205020404"/>
                        </a:rPr>
                        <a:t>5.</a:t>
                      </a:r>
                      <a:r>
                        <a:rPr sz="1800" spc="-15" dirty="0">
                          <a:solidFill>
                            <a:srgbClr val="FFFFFF"/>
                          </a:solidFill>
                          <a:latin typeface="Courier New" panose="02070309020205020404"/>
                          <a:cs typeface="Courier New" panose="02070309020205020404"/>
                        </a:rPr>
                        <a:t>0</a:t>
                      </a:r>
                      <a:r>
                        <a:rPr sz="1800" spc="-5" dirty="0">
                          <a:solidFill>
                            <a:srgbClr val="FFFFFF"/>
                          </a:solidFill>
                          <a:latin typeface="Courier New" panose="02070309020205020404"/>
                          <a:cs typeface="Courier New" panose="02070309020205020404"/>
                        </a:rPr>
                        <a:t>);</a:t>
                      </a:r>
                      <a:endParaRPr sz="1800">
                        <a:latin typeface="Courier New" panose="02070309020205020404"/>
                        <a:cs typeface="Courier New" panose="02070309020205020404"/>
                      </a:endParaRPr>
                    </a:p>
                  </a:txBody>
                  <a:tcPr marL="0" marR="0" marT="0" marB="0">
                    <a:solidFill>
                      <a:srgbClr val="006FC0"/>
                    </a:solidFill>
                  </a:tcPr>
                </a:tc>
                <a:tc>
                  <a:txBody>
                    <a:bodyPr/>
                    <a:lstStyle/>
                    <a:p>
                      <a:pPr marL="67310">
                        <a:lnSpc>
                          <a:spcPts val="1920"/>
                        </a:lnSpc>
                      </a:pPr>
                      <a:r>
                        <a:rPr sz="1800" spc="-5" dirty="0">
                          <a:solidFill>
                            <a:srgbClr val="00FF00"/>
                          </a:solidFill>
                          <a:latin typeface="Courier New" panose="02070309020205020404"/>
                          <a:cs typeface="Courier New" panose="02070309020205020404"/>
                        </a:rPr>
                        <a:t>//</a:t>
                      </a:r>
                      <a:endParaRPr sz="1800">
                        <a:latin typeface="Courier New" panose="02070309020205020404"/>
                        <a:cs typeface="Courier New" panose="02070309020205020404"/>
                      </a:endParaRPr>
                    </a:p>
                  </a:txBody>
                  <a:tcPr marL="0" marR="0" marT="0" marB="0">
                    <a:solidFill>
                      <a:srgbClr val="006FC0"/>
                    </a:solidFill>
                  </a:tcPr>
                </a:tc>
                <a:tc>
                  <a:txBody>
                    <a:bodyPr/>
                    <a:lstStyle/>
                    <a:p>
                      <a:pPr marR="24130" algn="r">
                        <a:lnSpc>
                          <a:spcPts val="1920"/>
                        </a:lnSpc>
                      </a:pPr>
                      <a:r>
                        <a:rPr sz="1800" spc="-5" dirty="0">
                          <a:solidFill>
                            <a:srgbClr val="00FF00"/>
                          </a:solidFill>
                          <a:latin typeface="Courier New" panose="02070309020205020404"/>
                          <a:cs typeface="Courier New" panose="02070309020205020404"/>
                        </a:rPr>
                        <a:t>s</a:t>
                      </a:r>
                      <a:r>
                        <a:rPr sz="1800" spc="-15" dirty="0">
                          <a:solidFill>
                            <a:srgbClr val="00FF00"/>
                          </a:solidFill>
                          <a:latin typeface="Courier New" panose="02070309020205020404"/>
                          <a:cs typeface="Courier New" panose="02070309020205020404"/>
                        </a:rPr>
                        <a:t>u</a:t>
                      </a:r>
                      <a:r>
                        <a:rPr sz="1800" spc="-5" dirty="0">
                          <a:solidFill>
                            <a:srgbClr val="00FF00"/>
                          </a:solidFill>
                          <a:latin typeface="Courier New" panose="02070309020205020404"/>
                          <a:cs typeface="Courier New" panose="02070309020205020404"/>
                        </a:rPr>
                        <a:t>cc</a:t>
                      </a:r>
                      <a:r>
                        <a:rPr sz="1800" spc="-15" dirty="0">
                          <a:solidFill>
                            <a:srgbClr val="00FF00"/>
                          </a:solidFill>
                          <a:latin typeface="Courier New" panose="02070309020205020404"/>
                          <a:cs typeface="Courier New" panose="02070309020205020404"/>
                        </a:rPr>
                        <a:t>e</a:t>
                      </a:r>
                      <a:r>
                        <a:rPr sz="1800" spc="-5" dirty="0">
                          <a:solidFill>
                            <a:srgbClr val="00FF00"/>
                          </a:solidFill>
                          <a:latin typeface="Courier New" panose="02070309020205020404"/>
                          <a:cs typeface="Courier New" panose="02070309020205020404"/>
                        </a:rPr>
                        <a:t>s</a:t>
                      </a:r>
                      <a:r>
                        <a:rPr sz="1800" spc="-15" dirty="0">
                          <a:solidFill>
                            <a:srgbClr val="00FF00"/>
                          </a:solidFill>
                          <a:latin typeface="Courier New" panose="02070309020205020404"/>
                          <a:cs typeface="Courier New" panose="02070309020205020404"/>
                        </a:rPr>
                        <a:t>sf</a:t>
                      </a:r>
                      <a:r>
                        <a:rPr sz="1800" spc="-5" dirty="0">
                          <a:solidFill>
                            <a:srgbClr val="00FF00"/>
                          </a:solidFill>
                          <a:latin typeface="Courier New" panose="02070309020205020404"/>
                          <a:cs typeface="Courier New" panose="02070309020205020404"/>
                        </a:rPr>
                        <a:t>ul</a:t>
                      </a:r>
                      <a:endParaRPr sz="1800">
                        <a:latin typeface="Courier New" panose="02070309020205020404"/>
                        <a:cs typeface="Courier New" panose="02070309020205020404"/>
                      </a:endParaRPr>
                    </a:p>
                  </a:txBody>
                  <a:tcPr marL="0" marR="0" marT="0" marB="0">
                    <a:solidFill>
                      <a:srgbClr val="006FC0"/>
                    </a:solidFill>
                  </a:tcPr>
                </a:tc>
              </a:tr>
              <a:tr h="27451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70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0" marB="0">
                    <a:solidFill>
                      <a:srgbClr val="006FC0"/>
                    </a:solidFill>
                  </a:tcPr>
                </a:tc>
                <a:tc>
                  <a:txBody>
                    <a:bodyPr/>
                    <a:lstStyle/>
                    <a:p>
                      <a:pPr marR="59690" algn="r">
                        <a:lnSpc>
                          <a:spcPts val="1920"/>
                        </a:lnSpc>
                      </a:pPr>
                      <a:r>
                        <a:rPr sz="1800" spc="-5" dirty="0">
                          <a:solidFill>
                            <a:srgbClr val="FFFFFF"/>
                          </a:solidFill>
                          <a:latin typeface="Courier New" panose="02070309020205020404"/>
                          <a:cs typeface="Courier New" panose="02070309020205020404"/>
                        </a:rPr>
                        <a:t>li</a:t>
                      </a:r>
                      <a:r>
                        <a:rPr sz="1800" spc="-15" dirty="0">
                          <a:solidFill>
                            <a:srgbClr val="FFFFFF"/>
                          </a:solidFill>
                          <a:latin typeface="Courier New" panose="02070309020205020404"/>
                          <a:cs typeface="Courier New" panose="02070309020205020404"/>
                        </a:rPr>
                        <a:t>s</a:t>
                      </a:r>
                      <a:r>
                        <a:rPr sz="1800" spc="-5" dirty="0">
                          <a:solidFill>
                            <a:srgbClr val="FFFFFF"/>
                          </a:solidFill>
                          <a:latin typeface="Courier New" panose="02070309020205020404"/>
                          <a:cs typeface="Courier New" panose="02070309020205020404"/>
                        </a:rPr>
                        <a:t>t</a:t>
                      </a:r>
                      <a:r>
                        <a:rPr sz="1800" spc="-15" dirty="0">
                          <a:solidFill>
                            <a:srgbClr val="FFFFFF"/>
                          </a:solidFill>
                          <a:latin typeface="Courier New" panose="02070309020205020404"/>
                          <a:cs typeface="Courier New" panose="02070309020205020404"/>
                        </a:rPr>
                        <a:t>.</a:t>
                      </a:r>
                      <a:r>
                        <a:rPr sz="1800" spc="-5" dirty="0">
                          <a:solidFill>
                            <a:srgbClr val="FFFFFF"/>
                          </a:solidFill>
                          <a:latin typeface="Courier New" panose="02070309020205020404"/>
                          <a:cs typeface="Courier New" panose="02070309020205020404"/>
                        </a:rPr>
                        <a:t>In</a:t>
                      </a:r>
                      <a:r>
                        <a:rPr sz="1800" spc="-15" dirty="0">
                          <a:solidFill>
                            <a:srgbClr val="FFFFFF"/>
                          </a:solidFill>
                          <a:latin typeface="Courier New" panose="02070309020205020404"/>
                          <a:cs typeface="Courier New" panose="02070309020205020404"/>
                        </a:rPr>
                        <a:t>s</a:t>
                      </a:r>
                      <a:r>
                        <a:rPr sz="1800" spc="-5" dirty="0">
                          <a:solidFill>
                            <a:srgbClr val="FFFFFF"/>
                          </a:solidFill>
                          <a:latin typeface="Courier New" panose="02070309020205020404"/>
                          <a:cs typeface="Courier New" panose="02070309020205020404"/>
                        </a:rPr>
                        <a:t>e</a:t>
                      </a:r>
                      <a:r>
                        <a:rPr sz="1800" spc="-15" dirty="0">
                          <a:solidFill>
                            <a:srgbClr val="FFFFFF"/>
                          </a:solidFill>
                          <a:latin typeface="Courier New" panose="02070309020205020404"/>
                          <a:cs typeface="Courier New" panose="02070309020205020404"/>
                        </a:rPr>
                        <a:t>rt</a:t>
                      </a:r>
                      <a:r>
                        <a:rPr sz="1800" spc="-5" dirty="0">
                          <a:solidFill>
                            <a:srgbClr val="FFFFFF"/>
                          </a:solidFill>
                          <a:latin typeface="Courier New" panose="02070309020205020404"/>
                          <a:cs typeface="Courier New" panose="02070309020205020404"/>
                        </a:rPr>
                        <a:t>No</a:t>
                      </a:r>
                      <a:r>
                        <a:rPr sz="1800" spc="-15" dirty="0">
                          <a:solidFill>
                            <a:srgbClr val="FFFFFF"/>
                          </a:solidFill>
                          <a:latin typeface="Courier New" panose="02070309020205020404"/>
                          <a:cs typeface="Courier New" panose="02070309020205020404"/>
                        </a:rPr>
                        <a:t>d</a:t>
                      </a:r>
                      <a:r>
                        <a:rPr sz="1800" spc="-5" dirty="0">
                          <a:solidFill>
                            <a:srgbClr val="FFFFFF"/>
                          </a:solidFill>
                          <a:latin typeface="Courier New" panose="02070309020205020404"/>
                          <a:cs typeface="Courier New" panose="02070309020205020404"/>
                        </a:rPr>
                        <a:t>e</a:t>
                      </a:r>
                      <a:r>
                        <a:rPr sz="1800" spc="-15" dirty="0">
                          <a:solidFill>
                            <a:srgbClr val="FFFFFF"/>
                          </a:solidFill>
                          <a:latin typeface="Courier New" panose="02070309020205020404"/>
                          <a:cs typeface="Courier New" panose="02070309020205020404"/>
                        </a:rPr>
                        <a:t>(</a:t>
                      </a:r>
                      <a:r>
                        <a:rPr sz="1800" spc="-5" dirty="0">
                          <a:solidFill>
                            <a:srgbClr val="FFFFFF"/>
                          </a:solidFill>
                          <a:latin typeface="Courier New" panose="02070309020205020404"/>
                          <a:cs typeface="Courier New" panose="02070309020205020404"/>
                        </a:rPr>
                        <a:t>6.</a:t>
                      </a:r>
                      <a:r>
                        <a:rPr sz="1800" spc="-15" dirty="0">
                          <a:solidFill>
                            <a:srgbClr val="FFFFFF"/>
                          </a:solidFill>
                          <a:latin typeface="Courier New" panose="02070309020205020404"/>
                          <a:cs typeface="Courier New" panose="02070309020205020404"/>
                        </a:rPr>
                        <a:t>0</a:t>
                      </a:r>
                      <a:r>
                        <a:rPr sz="1800" spc="-5" dirty="0">
                          <a:solidFill>
                            <a:srgbClr val="FFFFFF"/>
                          </a:solidFill>
                          <a:latin typeface="Courier New" panose="02070309020205020404"/>
                          <a:cs typeface="Courier New" panose="02070309020205020404"/>
                        </a:rPr>
                        <a:t>);</a:t>
                      </a:r>
                      <a:endParaRPr sz="1800">
                        <a:latin typeface="Courier New" panose="02070309020205020404"/>
                        <a:cs typeface="Courier New" panose="02070309020205020404"/>
                      </a:endParaRPr>
                    </a:p>
                  </a:txBody>
                  <a:tcPr marL="0" marR="0" marT="0" marB="0">
                    <a:solidFill>
                      <a:srgbClr val="006FC0"/>
                    </a:solidFill>
                  </a:tcPr>
                </a:tc>
                <a:tc>
                  <a:txBody>
                    <a:bodyPr/>
                    <a:lstStyle/>
                    <a:p>
                      <a:pPr marL="67310">
                        <a:lnSpc>
                          <a:spcPts val="1920"/>
                        </a:lnSpc>
                      </a:pPr>
                      <a:r>
                        <a:rPr sz="1800" spc="-5" dirty="0">
                          <a:solidFill>
                            <a:srgbClr val="00FF00"/>
                          </a:solidFill>
                          <a:latin typeface="Courier New" panose="02070309020205020404"/>
                          <a:cs typeface="Courier New" panose="02070309020205020404"/>
                        </a:rPr>
                        <a:t>//</a:t>
                      </a:r>
                      <a:endParaRPr sz="1800">
                        <a:latin typeface="Courier New" panose="02070309020205020404"/>
                        <a:cs typeface="Courier New" panose="02070309020205020404"/>
                      </a:endParaRPr>
                    </a:p>
                  </a:txBody>
                  <a:tcPr marL="0" marR="0" marT="0" marB="0">
                    <a:solidFill>
                      <a:srgbClr val="006FC0"/>
                    </a:solidFill>
                  </a:tcPr>
                </a:tc>
                <a:tc>
                  <a:txBody>
                    <a:bodyPr/>
                    <a:lstStyle/>
                    <a:p>
                      <a:pPr marR="24130" algn="r">
                        <a:lnSpc>
                          <a:spcPts val="1920"/>
                        </a:lnSpc>
                      </a:pPr>
                      <a:r>
                        <a:rPr sz="1800" spc="-5" dirty="0">
                          <a:solidFill>
                            <a:srgbClr val="00FF00"/>
                          </a:solidFill>
                          <a:latin typeface="Courier New" panose="02070309020205020404"/>
                          <a:cs typeface="Courier New" panose="02070309020205020404"/>
                        </a:rPr>
                        <a:t>s</a:t>
                      </a:r>
                      <a:r>
                        <a:rPr sz="1800" spc="-15" dirty="0">
                          <a:solidFill>
                            <a:srgbClr val="00FF00"/>
                          </a:solidFill>
                          <a:latin typeface="Courier New" panose="02070309020205020404"/>
                          <a:cs typeface="Courier New" panose="02070309020205020404"/>
                        </a:rPr>
                        <a:t>u</a:t>
                      </a:r>
                      <a:r>
                        <a:rPr sz="1800" spc="-5" dirty="0">
                          <a:solidFill>
                            <a:srgbClr val="00FF00"/>
                          </a:solidFill>
                          <a:latin typeface="Courier New" panose="02070309020205020404"/>
                          <a:cs typeface="Courier New" panose="02070309020205020404"/>
                        </a:rPr>
                        <a:t>cc</a:t>
                      </a:r>
                      <a:r>
                        <a:rPr sz="1800" spc="-15" dirty="0">
                          <a:solidFill>
                            <a:srgbClr val="00FF00"/>
                          </a:solidFill>
                          <a:latin typeface="Courier New" panose="02070309020205020404"/>
                          <a:cs typeface="Courier New" panose="02070309020205020404"/>
                        </a:rPr>
                        <a:t>e</a:t>
                      </a:r>
                      <a:r>
                        <a:rPr sz="1800" spc="-5" dirty="0">
                          <a:solidFill>
                            <a:srgbClr val="00FF00"/>
                          </a:solidFill>
                          <a:latin typeface="Courier New" panose="02070309020205020404"/>
                          <a:cs typeface="Courier New" panose="02070309020205020404"/>
                        </a:rPr>
                        <a:t>s</a:t>
                      </a:r>
                      <a:r>
                        <a:rPr sz="1800" spc="-15" dirty="0">
                          <a:solidFill>
                            <a:srgbClr val="00FF00"/>
                          </a:solidFill>
                          <a:latin typeface="Courier New" panose="02070309020205020404"/>
                          <a:cs typeface="Courier New" panose="02070309020205020404"/>
                        </a:rPr>
                        <a:t>sf</a:t>
                      </a:r>
                      <a:r>
                        <a:rPr sz="1800" spc="-5" dirty="0">
                          <a:solidFill>
                            <a:srgbClr val="00FF00"/>
                          </a:solidFill>
                          <a:latin typeface="Courier New" panose="02070309020205020404"/>
                          <a:cs typeface="Courier New" panose="02070309020205020404"/>
                        </a:rPr>
                        <a:t>ul</a:t>
                      </a:r>
                      <a:endParaRPr sz="1800">
                        <a:latin typeface="Courier New" panose="02070309020205020404"/>
                        <a:cs typeface="Courier New" panose="02070309020205020404"/>
                      </a:endParaRPr>
                    </a:p>
                  </a:txBody>
                  <a:tcPr marL="0" marR="0" marT="0" marB="0">
                    <a:solidFill>
                      <a:srgbClr val="006FC0"/>
                    </a:solidFill>
                  </a:tcPr>
                </a:tc>
              </a:tr>
              <a:tr h="26683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0" marB="0">
                    <a:solidFill>
                      <a:srgbClr val="006FC0"/>
                    </a:solidFill>
                  </a:tcPr>
                </a:tc>
                <a:tc>
                  <a:txBody>
                    <a:bodyPr/>
                    <a:lstStyle/>
                    <a:p>
                      <a:pPr marR="59690" algn="r">
                        <a:lnSpc>
                          <a:spcPts val="1920"/>
                        </a:lnSpc>
                      </a:pPr>
                      <a:r>
                        <a:rPr sz="1800" spc="-5" dirty="0">
                          <a:solidFill>
                            <a:srgbClr val="FFFFFF"/>
                          </a:solidFill>
                          <a:latin typeface="Courier New" panose="02070309020205020404"/>
                          <a:cs typeface="Courier New" panose="02070309020205020404"/>
                        </a:rPr>
                        <a:t>li</a:t>
                      </a:r>
                      <a:r>
                        <a:rPr sz="1800" spc="-15" dirty="0">
                          <a:solidFill>
                            <a:srgbClr val="FFFFFF"/>
                          </a:solidFill>
                          <a:latin typeface="Courier New" panose="02070309020205020404"/>
                          <a:cs typeface="Courier New" panose="02070309020205020404"/>
                        </a:rPr>
                        <a:t>s</a:t>
                      </a:r>
                      <a:r>
                        <a:rPr sz="1800" spc="-5" dirty="0">
                          <a:solidFill>
                            <a:srgbClr val="FFFFFF"/>
                          </a:solidFill>
                          <a:latin typeface="Courier New" panose="02070309020205020404"/>
                          <a:cs typeface="Courier New" panose="02070309020205020404"/>
                        </a:rPr>
                        <a:t>t</a:t>
                      </a:r>
                      <a:r>
                        <a:rPr sz="1800" spc="-15" dirty="0">
                          <a:solidFill>
                            <a:srgbClr val="FFFFFF"/>
                          </a:solidFill>
                          <a:latin typeface="Courier New" panose="02070309020205020404"/>
                          <a:cs typeface="Courier New" panose="02070309020205020404"/>
                        </a:rPr>
                        <a:t>.</a:t>
                      </a:r>
                      <a:r>
                        <a:rPr sz="1800" spc="-5" dirty="0">
                          <a:solidFill>
                            <a:srgbClr val="FFFFFF"/>
                          </a:solidFill>
                          <a:latin typeface="Courier New" panose="02070309020205020404"/>
                          <a:cs typeface="Courier New" panose="02070309020205020404"/>
                        </a:rPr>
                        <a:t>In</a:t>
                      </a:r>
                      <a:r>
                        <a:rPr sz="1800" spc="-15" dirty="0">
                          <a:solidFill>
                            <a:srgbClr val="FFFFFF"/>
                          </a:solidFill>
                          <a:latin typeface="Courier New" panose="02070309020205020404"/>
                          <a:cs typeface="Courier New" panose="02070309020205020404"/>
                        </a:rPr>
                        <a:t>s</a:t>
                      </a:r>
                      <a:r>
                        <a:rPr sz="1800" spc="-5" dirty="0">
                          <a:solidFill>
                            <a:srgbClr val="FFFFFF"/>
                          </a:solidFill>
                          <a:latin typeface="Courier New" panose="02070309020205020404"/>
                          <a:cs typeface="Courier New" panose="02070309020205020404"/>
                        </a:rPr>
                        <a:t>e</a:t>
                      </a:r>
                      <a:r>
                        <a:rPr sz="1800" spc="-15" dirty="0">
                          <a:solidFill>
                            <a:srgbClr val="FFFFFF"/>
                          </a:solidFill>
                          <a:latin typeface="Courier New" panose="02070309020205020404"/>
                          <a:cs typeface="Courier New" panose="02070309020205020404"/>
                        </a:rPr>
                        <a:t>rt</a:t>
                      </a:r>
                      <a:r>
                        <a:rPr sz="1800" spc="-5" dirty="0">
                          <a:solidFill>
                            <a:srgbClr val="FFFFFF"/>
                          </a:solidFill>
                          <a:latin typeface="Courier New" panose="02070309020205020404"/>
                          <a:cs typeface="Courier New" panose="02070309020205020404"/>
                        </a:rPr>
                        <a:t>No</a:t>
                      </a:r>
                      <a:r>
                        <a:rPr sz="1800" spc="-15" dirty="0">
                          <a:solidFill>
                            <a:srgbClr val="FFFFFF"/>
                          </a:solidFill>
                          <a:latin typeface="Courier New" panose="02070309020205020404"/>
                          <a:cs typeface="Courier New" panose="02070309020205020404"/>
                        </a:rPr>
                        <a:t>d</a:t>
                      </a:r>
                      <a:r>
                        <a:rPr sz="1800" spc="-5" dirty="0">
                          <a:solidFill>
                            <a:srgbClr val="FFFFFF"/>
                          </a:solidFill>
                          <a:latin typeface="Courier New" panose="02070309020205020404"/>
                          <a:cs typeface="Courier New" panose="02070309020205020404"/>
                        </a:rPr>
                        <a:t>e</a:t>
                      </a:r>
                      <a:r>
                        <a:rPr sz="1800" spc="-15" dirty="0">
                          <a:solidFill>
                            <a:srgbClr val="FFFFFF"/>
                          </a:solidFill>
                          <a:latin typeface="Courier New" panose="02070309020205020404"/>
                          <a:cs typeface="Courier New" panose="02070309020205020404"/>
                        </a:rPr>
                        <a:t>(</a:t>
                      </a:r>
                      <a:r>
                        <a:rPr sz="1800" spc="-5" dirty="0">
                          <a:solidFill>
                            <a:srgbClr val="FFFFFF"/>
                          </a:solidFill>
                          <a:latin typeface="Courier New" panose="02070309020205020404"/>
                          <a:cs typeface="Courier New" panose="02070309020205020404"/>
                        </a:rPr>
                        <a:t>4.</a:t>
                      </a:r>
                      <a:r>
                        <a:rPr sz="1800" spc="-15" dirty="0">
                          <a:solidFill>
                            <a:srgbClr val="FFFFFF"/>
                          </a:solidFill>
                          <a:latin typeface="Courier New" panose="02070309020205020404"/>
                          <a:cs typeface="Courier New" panose="02070309020205020404"/>
                        </a:rPr>
                        <a:t>0</a:t>
                      </a:r>
                      <a:r>
                        <a:rPr sz="1800" spc="-5" dirty="0">
                          <a:solidFill>
                            <a:srgbClr val="FFFFFF"/>
                          </a:solidFill>
                          <a:latin typeface="Courier New" panose="02070309020205020404"/>
                          <a:cs typeface="Courier New" panose="02070309020205020404"/>
                        </a:rPr>
                        <a:t>);</a:t>
                      </a:r>
                      <a:endParaRPr sz="1800">
                        <a:latin typeface="Courier New" panose="02070309020205020404"/>
                        <a:cs typeface="Courier New" panose="02070309020205020404"/>
                      </a:endParaRPr>
                    </a:p>
                  </a:txBody>
                  <a:tcPr marL="0" marR="0" marT="0" marB="0">
                    <a:solidFill>
                      <a:srgbClr val="006FC0"/>
                    </a:solidFill>
                  </a:tcPr>
                </a:tc>
                <a:tc>
                  <a:txBody>
                    <a:bodyPr/>
                    <a:lstStyle/>
                    <a:p>
                      <a:pPr marL="67310">
                        <a:lnSpc>
                          <a:spcPts val="1920"/>
                        </a:lnSpc>
                      </a:pPr>
                      <a:r>
                        <a:rPr sz="1800" spc="-5" dirty="0">
                          <a:solidFill>
                            <a:srgbClr val="00FF00"/>
                          </a:solidFill>
                          <a:latin typeface="Courier New" panose="02070309020205020404"/>
                          <a:cs typeface="Courier New" panose="02070309020205020404"/>
                        </a:rPr>
                        <a:t>//</a:t>
                      </a:r>
                      <a:endParaRPr sz="1800">
                        <a:latin typeface="Courier New" panose="02070309020205020404"/>
                        <a:cs typeface="Courier New" panose="02070309020205020404"/>
                      </a:endParaRPr>
                    </a:p>
                  </a:txBody>
                  <a:tcPr marL="0" marR="0" marT="0" marB="0">
                    <a:solidFill>
                      <a:srgbClr val="006FC0"/>
                    </a:solidFill>
                  </a:tcPr>
                </a:tc>
                <a:tc>
                  <a:txBody>
                    <a:bodyPr/>
                    <a:lstStyle/>
                    <a:p>
                      <a:pPr marR="24130" algn="r">
                        <a:lnSpc>
                          <a:spcPts val="1920"/>
                        </a:lnSpc>
                      </a:pPr>
                      <a:r>
                        <a:rPr sz="1800" spc="-5" dirty="0">
                          <a:solidFill>
                            <a:srgbClr val="00FF00"/>
                          </a:solidFill>
                          <a:latin typeface="Courier New" panose="02070309020205020404"/>
                          <a:cs typeface="Courier New" panose="02070309020205020404"/>
                        </a:rPr>
                        <a:t>s</a:t>
                      </a:r>
                      <a:r>
                        <a:rPr sz="1800" spc="-15" dirty="0">
                          <a:solidFill>
                            <a:srgbClr val="00FF00"/>
                          </a:solidFill>
                          <a:latin typeface="Courier New" panose="02070309020205020404"/>
                          <a:cs typeface="Courier New" panose="02070309020205020404"/>
                        </a:rPr>
                        <a:t>u</a:t>
                      </a:r>
                      <a:r>
                        <a:rPr sz="1800" spc="-5" dirty="0">
                          <a:solidFill>
                            <a:srgbClr val="00FF00"/>
                          </a:solidFill>
                          <a:latin typeface="Courier New" panose="02070309020205020404"/>
                          <a:cs typeface="Courier New" panose="02070309020205020404"/>
                        </a:rPr>
                        <a:t>cc</a:t>
                      </a:r>
                      <a:r>
                        <a:rPr sz="1800" spc="-15" dirty="0">
                          <a:solidFill>
                            <a:srgbClr val="00FF00"/>
                          </a:solidFill>
                          <a:latin typeface="Courier New" panose="02070309020205020404"/>
                          <a:cs typeface="Courier New" panose="02070309020205020404"/>
                        </a:rPr>
                        <a:t>e</a:t>
                      </a:r>
                      <a:r>
                        <a:rPr sz="1800" spc="-5" dirty="0">
                          <a:solidFill>
                            <a:srgbClr val="00FF00"/>
                          </a:solidFill>
                          <a:latin typeface="Courier New" panose="02070309020205020404"/>
                          <a:cs typeface="Courier New" panose="02070309020205020404"/>
                        </a:rPr>
                        <a:t>s</a:t>
                      </a:r>
                      <a:r>
                        <a:rPr sz="1800" spc="-15" dirty="0">
                          <a:solidFill>
                            <a:srgbClr val="00FF00"/>
                          </a:solidFill>
                          <a:latin typeface="Courier New" panose="02070309020205020404"/>
                          <a:cs typeface="Courier New" panose="02070309020205020404"/>
                        </a:rPr>
                        <a:t>sf</a:t>
                      </a:r>
                      <a:r>
                        <a:rPr sz="1800" spc="-5" dirty="0">
                          <a:solidFill>
                            <a:srgbClr val="00FF00"/>
                          </a:solidFill>
                          <a:latin typeface="Courier New" panose="02070309020205020404"/>
                          <a:cs typeface="Courier New" panose="02070309020205020404"/>
                        </a:rPr>
                        <a:t>ul</a:t>
                      </a:r>
                      <a:endParaRPr sz="1800">
                        <a:latin typeface="Courier New" panose="02070309020205020404"/>
                        <a:cs typeface="Courier New" panose="02070309020205020404"/>
                      </a:endParaRPr>
                    </a:p>
                  </a:txBody>
                  <a:tcPr marL="0" marR="0" marT="0" marB="0">
                    <a:solidFill>
                      <a:srgbClr val="006FC0"/>
                    </a:solidFill>
                  </a:tcPr>
                </a:tc>
              </a:tr>
              <a:tr h="548639">
                <a:tc gridSpan="4">
                  <a:txBody>
                    <a:bodyPr/>
                    <a:lstStyle/>
                    <a:p>
                      <a:pPr marL="946150">
                        <a:lnSpc>
                          <a:spcPts val="1980"/>
                        </a:lnSpc>
                      </a:pPr>
                      <a:r>
                        <a:rPr sz="1800" spc="-5" dirty="0">
                          <a:solidFill>
                            <a:srgbClr val="00FF00"/>
                          </a:solidFill>
                          <a:latin typeface="Courier New" panose="02070309020205020404"/>
                          <a:cs typeface="Courier New" panose="02070309020205020404"/>
                        </a:rPr>
                        <a:t>// </a:t>
                      </a:r>
                      <a:r>
                        <a:rPr sz="1800" spc="-10" dirty="0">
                          <a:solidFill>
                            <a:srgbClr val="00FF00"/>
                          </a:solidFill>
                          <a:latin typeface="Courier New" panose="02070309020205020404"/>
                          <a:cs typeface="Courier New" panose="02070309020205020404"/>
                        </a:rPr>
                        <a:t>print all the</a:t>
                      </a:r>
                      <a:r>
                        <a:rPr sz="1800" spc="-45" dirty="0">
                          <a:solidFill>
                            <a:srgbClr val="00FF00"/>
                          </a:solidFill>
                          <a:latin typeface="Courier New" panose="02070309020205020404"/>
                          <a:cs typeface="Courier New" panose="02070309020205020404"/>
                        </a:rPr>
                        <a:t> </a:t>
                      </a:r>
                      <a:r>
                        <a:rPr sz="1800" spc="-10" dirty="0">
                          <a:solidFill>
                            <a:srgbClr val="00FF00"/>
                          </a:solidFill>
                          <a:latin typeface="Courier New" panose="02070309020205020404"/>
                          <a:cs typeface="Courier New" panose="02070309020205020404"/>
                        </a:rPr>
                        <a:t>elements</a:t>
                      </a:r>
                      <a:endParaRPr sz="1800">
                        <a:latin typeface="Courier New" panose="02070309020205020404"/>
                        <a:cs typeface="Courier New" panose="02070309020205020404"/>
                      </a:endParaRPr>
                    </a:p>
                    <a:p>
                      <a:pPr marL="946150">
                        <a:lnSpc>
                          <a:spcPct val="100000"/>
                        </a:lnSpc>
                      </a:pPr>
                      <a:r>
                        <a:rPr sz="1800" spc="-10" dirty="0">
                          <a:solidFill>
                            <a:srgbClr val="FFFFFF"/>
                          </a:solidFill>
                          <a:latin typeface="Courier New" panose="02070309020205020404"/>
                          <a:cs typeface="Courier New" panose="02070309020205020404"/>
                        </a:rPr>
                        <a:t>list.DisplayList();</a:t>
                      </a:r>
                      <a:endParaRPr sz="1800">
                        <a:latin typeface="Courier New" panose="02070309020205020404"/>
                        <a:cs typeface="Courier New" panose="02070309020205020404"/>
                      </a:endParaRPr>
                    </a:p>
                  </a:txBody>
                  <a:tcPr marL="0" marR="0" marT="0" marB="0">
                    <a:solidFill>
                      <a:srgbClr val="006FC0"/>
                    </a:solidFill>
                  </a:tcPr>
                </a:tc>
                <a:tc hMerge="1">
                  <a:tcPr marL="0" marR="0" marT="0" marB="0"/>
                </a:tc>
                <a:tc hMerge="1">
                  <a:tcPr marL="0" marR="0" marT="0" marB="0"/>
                </a:tc>
                <a:tc hMerge="1">
                  <a:tcPr marL="0" marR="0" marT="0" marB="0"/>
                </a:tc>
              </a:tr>
            </a:tbl>
          </a:graphicData>
        </a:graphic>
      </p:graphicFrame>
      <p:graphicFrame>
        <p:nvGraphicFramePr>
          <p:cNvPr id="38" name="object 38"/>
          <p:cNvGraphicFramePr>
            <a:graphicFrameLocks noGrp="1"/>
          </p:cNvGraphicFramePr>
          <p:nvPr/>
        </p:nvGraphicFramePr>
        <p:xfrm>
          <a:off x="59689" y="4181152"/>
          <a:ext cx="9006840" cy="217995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881120"/>
                <a:gridCol w="1351279"/>
                <a:gridCol w="408939"/>
                <a:gridCol w="682625"/>
                <a:gridCol w="2682240"/>
              </a:tblGrid>
              <a:tr h="541260">
                <a:tc>
                  <a:txBody>
                    <a:bodyPr/>
                    <a:lstStyle/>
                    <a:p>
                      <a:pPr marL="946150">
                        <a:lnSpc>
                          <a:spcPts val="1860"/>
                        </a:lnSpc>
                      </a:pPr>
                      <a:r>
                        <a:rPr sz="1800" spc="-10" dirty="0">
                          <a:solidFill>
                            <a:srgbClr val="FFFF00"/>
                          </a:solidFill>
                          <a:latin typeface="Courier New" panose="02070309020205020404"/>
                          <a:cs typeface="Courier New" panose="02070309020205020404"/>
                        </a:rPr>
                        <a:t>if</a:t>
                      </a:r>
                      <a:r>
                        <a:rPr sz="1800" spc="-10" dirty="0">
                          <a:solidFill>
                            <a:srgbClr val="FFFFFF"/>
                          </a:solidFill>
                          <a:latin typeface="Courier New" panose="02070309020205020404"/>
                          <a:cs typeface="Courier New" panose="02070309020205020404"/>
                        </a:rPr>
                        <a:t>(list.FindNode(5.0)</a:t>
                      </a:r>
                      <a:endParaRPr sz="1800">
                        <a:latin typeface="Courier New" panose="02070309020205020404"/>
                        <a:cs typeface="Courier New" panose="02070309020205020404"/>
                      </a:endParaRPr>
                    </a:p>
                    <a:p>
                      <a:pPr marL="946150">
                        <a:lnSpc>
                          <a:spcPct val="100000"/>
                        </a:lnSpc>
                      </a:pPr>
                      <a:r>
                        <a:rPr sz="1800" spc="-10" dirty="0">
                          <a:solidFill>
                            <a:srgbClr val="FFFF00"/>
                          </a:solidFill>
                          <a:latin typeface="Courier New" panose="02070309020205020404"/>
                          <a:cs typeface="Courier New" panose="02070309020205020404"/>
                        </a:rPr>
                        <a:t>else</a:t>
                      </a:r>
                      <a:endParaRPr sz="1800">
                        <a:latin typeface="Courier New" panose="02070309020205020404"/>
                        <a:cs typeface="Courier New" panose="02070309020205020404"/>
                      </a:endParaRPr>
                    </a:p>
                  </a:txBody>
                  <a:tcPr marL="0" marR="0" marT="0" marB="0">
                    <a:solidFill>
                      <a:srgbClr val="006FC0"/>
                    </a:solidFill>
                  </a:tcPr>
                </a:tc>
                <a:tc>
                  <a:txBody>
                    <a:bodyPr/>
                    <a:lstStyle/>
                    <a:p>
                      <a:pPr marR="73025" algn="r">
                        <a:lnSpc>
                          <a:spcPts val="1860"/>
                        </a:lnSpc>
                      </a:pPr>
                      <a:r>
                        <a:rPr sz="1800" dirty="0">
                          <a:solidFill>
                            <a:srgbClr val="FFFFFF"/>
                          </a:solidFill>
                          <a:latin typeface="Courier New" panose="02070309020205020404"/>
                          <a:cs typeface="Courier New" panose="02070309020205020404"/>
                        </a:rPr>
                        <a:t>&gt; </a:t>
                      </a:r>
                      <a:r>
                        <a:rPr sz="1800" spc="-10" dirty="0">
                          <a:solidFill>
                            <a:srgbClr val="FFFFFF"/>
                          </a:solidFill>
                          <a:latin typeface="Courier New" panose="02070309020205020404"/>
                          <a:cs typeface="Courier New" panose="02070309020205020404"/>
                        </a:rPr>
                        <a:t>0)</a:t>
                      </a:r>
                      <a:r>
                        <a:rPr sz="1800" spc="-305" dirty="0">
                          <a:solidFill>
                            <a:srgbClr val="FFFFFF"/>
                          </a:solidFill>
                          <a:latin typeface="Courier New" panose="02070309020205020404"/>
                          <a:cs typeface="Courier New" panose="02070309020205020404"/>
                        </a:rPr>
                        <a:t> </a:t>
                      </a:r>
                      <a:r>
                        <a:rPr sz="1800" spc="-10" dirty="0">
                          <a:solidFill>
                            <a:srgbClr val="FFFFFF"/>
                          </a:solidFill>
                          <a:latin typeface="Courier New" panose="02070309020205020404"/>
                          <a:cs typeface="Courier New" panose="02070309020205020404"/>
                        </a:rPr>
                        <a:t>cout</a:t>
                      </a:r>
                      <a:endParaRPr sz="1800">
                        <a:latin typeface="Courier New" panose="02070309020205020404"/>
                        <a:cs typeface="Courier New" panose="02070309020205020404"/>
                      </a:endParaRPr>
                    </a:p>
                    <a:p>
                      <a:pPr marR="72390" algn="r">
                        <a:lnSpc>
                          <a:spcPct val="100000"/>
                        </a:lnSpc>
                      </a:pPr>
                      <a:r>
                        <a:rPr sz="1800" spc="-5" dirty="0">
                          <a:solidFill>
                            <a:srgbClr val="FFFFFF"/>
                          </a:solidFill>
                          <a:latin typeface="Courier New" panose="02070309020205020404"/>
                          <a:cs typeface="Courier New" panose="02070309020205020404"/>
                        </a:rPr>
                        <a:t>co</a:t>
                      </a:r>
                      <a:r>
                        <a:rPr sz="1800" spc="-20" dirty="0">
                          <a:solidFill>
                            <a:srgbClr val="FFFFFF"/>
                          </a:solidFill>
                          <a:latin typeface="Courier New" panose="02070309020205020404"/>
                          <a:cs typeface="Courier New" panose="02070309020205020404"/>
                        </a:rPr>
                        <a:t>u</a:t>
                      </a:r>
                      <a:r>
                        <a:rPr sz="1800" dirty="0">
                          <a:solidFill>
                            <a:srgbClr val="FFFFFF"/>
                          </a:solidFill>
                          <a:latin typeface="Courier New" panose="02070309020205020404"/>
                          <a:cs typeface="Courier New" panose="02070309020205020404"/>
                        </a:rPr>
                        <a:t>t</a:t>
                      </a:r>
                      <a:endParaRPr sz="1800">
                        <a:latin typeface="Courier New" panose="02070309020205020404"/>
                        <a:cs typeface="Courier New" panose="02070309020205020404"/>
                      </a:endParaRPr>
                    </a:p>
                  </a:txBody>
                  <a:tcPr marL="0" marR="0" marT="0" marB="0">
                    <a:solidFill>
                      <a:srgbClr val="006FC0"/>
                    </a:solidFill>
                  </a:tcPr>
                </a:tc>
                <a:tc>
                  <a:txBody>
                    <a:bodyPr/>
                    <a:lstStyle/>
                    <a:p>
                      <a:pPr marL="54610">
                        <a:lnSpc>
                          <a:spcPts val="1860"/>
                        </a:lnSpc>
                      </a:pPr>
                      <a:r>
                        <a:rPr sz="1800" spc="-5" dirty="0">
                          <a:solidFill>
                            <a:srgbClr val="FFFFFF"/>
                          </a:solidFill>
                          <a:latin typeface="Courier New" panose="02070309020205020404"/>
                          <a:cs typeface="Courier New" panose="02070309020205020404"/>
                        </a:rPr>
                        <a:t>&lt;&lt;</a:t>
                      </a:r>
                      <a:endParaRPr sz="1800">
                        <a:latin typeface="Courier New" panose="02070309020205020404"/>
                        <a:cs typeface="Courier New" panose="02070309020205020404"/>
                      </a:endParaRPr>
                    </a:p>
                    <a:p>
                      <a:pPr marL="54610">
                        <a:lnSpc>
                          <a:spcPct val="100000"/>
                        </a:lnSpc>
                      </a:pPr>
                      <a:r>
                        <a:rPr sz="1800" spc="-5" dirty="0">
                          <a:solidFill>
                            <a:srgbClr val="FFFFFF"/>
                          </a:solidFill>
                          <a:latin typeface="Courier New" panose="02070309020205020404"/>
                          <a:cs typeface="Courier New" panose="02070309020205020404"/>
                        </a:rPr>
                        <a:t>&lt;&lt;</a:t>
                      </a:r>
                      <a:endParaRPr sz="1800">
                        <a:latin typeface="Courier New" panose="02070309020205020404"/>
                        <a:cs typeface="Courier New" panose="02070309020205020404"/>
                      </a:endParaRPr>
                    </a:p>
                  </a:txBody>
                  <a:tcPr marL="0" marR="0" marT="0" marB="0">
                    <a:solidFill>
                      <a:srgbClr val="006FC0"/>
                    </a:solidFill>
                  </a:tcPr>
                </a:tc>
                <a:tc>
                  <a:txBody>
                    <a:bodyPr/>
                    <a:lstStyle/>
                    <a:p>
                      <a:pPr marL="55245">
                        <a:lnSpc>
                          <a:spcPts val="1860"/>
                        </a:lnSpc>
                      </a:pPr>
                      <a:r>
                        <a:rPr sz="1800" spc="-10" dirty="0">
                          <a:solidFill>
                            <a:srgbClr val="FFFFFF"/>
                          </a:solidFill>
                          <a:latin typeface="Courier New" panose="02070309020205020404"/>
                          <a:cs typeface="Courier New" panose="02070309020205020404"/>
                        </a:rPr>
                        <a:t>"5.0</a:t>
                      </a:r>
                      <a:endParaRPr sz="1800">
                        <a:latin typeface="Courier New" panose="02070309020205020404"/>
                        <a:cs typeface="Courier New" panose="02070309020205020404"/>
                      </a:endParaRPr>
                    </a:p>
                    <a:p>
                      <a:pPr marL="55245">
                        <a:lnSpc>
                          <a:spcPct val="100000"/>
                        </a:lnSpc>
                      </a:pPr>
                      <a:r>
                        <a:rPr sz="1800" spc="-10" dirty="0">
                          <a:solidFill>
                            <a:srgbClr val="FFFFFF"/>
                          </a:solidFill>
                          <a:latin typeface="Courier New" panose="02070309020205020404"/>
                          <a:cs typeface="Courier New" panose="02070309020205020404"/>
                        </a:rPr>
                        <a:t>"5.0</a:t>
                      </a:r>
                      <a:endParaRPr sz="1800">
                        <a:latin typeface="Courier New" panose="02070309020205020404"/>
                        <a:cs typeface="Courier New" panose="02070309020205020404"/>
                      </a:endParaRPr>
                    </a:p>
                  </a:txBody>
                  <a:tcPr marL="0" marR="0" marT="0" marB="0">
                    <a:solidFill>
                      <a:srgbClr val="006FC0"/>
                    </a:solidFill>
                  </a:tcPr>
                </a:tc>
                <a:tc>
                  <a:txBody>
                    <a:bodyPr/>
                    <a:lstStyle/>
                    <a:p>
                      <a:pPr marL="55245">
                        <a:lnSpc>
                          <a:spcPts val="1860"/>
                        </a:lnSpc>
                      </a:pPr>
                      <a:r>
                        <a:rPr sz="1800" spc="-10" dirty="0">
                          <a:solidFill>
                            <a:srgbClr val="FFFFFF"/>
                          </a:solidFill>
                          <a:latin typeface="Courier New" panose="02070309020205020404"/>
                          <a:cs typeface="Courier New" panose="02070309020205020404"/>
                        </a:rPr>
                        <a:t>found" &lt;&lt;</a:t>
                      </a:r>
                      <a:r>
                        <a:rPr sz="1800" spc="-45" dirty="0">
                          <a:solidFill>
                            <a:srgbClr val="FFFFFF"/>
                          </a:solidFill>
                          <a:latin typeface="Courier New" panose="02070309020205020404"/>
                          <a:cs typeface="Courier New" panose="02070309020205020404"/>
                        </a:rPr>
                        <a:t> </a:t>
                      </a:r>
                      <a:r>
                        <a:rPr sz="1800" spc="-10" dirty="0">
                          <a:solidFill>
                            <a:srgbClr val="FFFFFF"/>
                          </a:solidFill>
                          <a:latin typeface="Courier New" panose="02070309020205020404"/>
                          <a:cs typeface="Courier New" panose="02070309020205020404"/>
                        </a:rPr>
                        <a:t>endl;</a:t>
                      </a:r>
                      <a:endParaRPr sz="1800">
                        <a:latin typeface="Courier New" panose="02070309020205020404"/>
                        <a:cs typeface="Courier New" panose="02070309020205020404"/>
                      </a:endParaRPr>
                    </a:p>
                    <a:p>
                      <a:pPr marL="55880">
                        <a:lnSpc>
                          <a:spcPct val="100000"/>
                        </a:lnSpc>
                      </a:pPr>
                      <a:r>
                        <a:rPr sz="1800" spc="-10" dirty="0">
                          <a:solidFill>
                            <a:srgbClr val="FFFFFF"/>
                          </a:solidFill>
                          <a:latin typeface="Courier New" panose="02070309020205020404"/>
                          <a:cs typeface="Courier New" panose="02070309020205020404"/>
                        </a:rPr>
                        <a:t>not found" &lt;&lt;</a:t>
                      </a:r>
                      <a:r>
                        <a:rPr sz="1800" spc="-70" dirty="0">
                          <a:solidFill>
                            <a:srgbClr val="FFFFFF"/>
                          </a:solidFill>
                          <a:latin typeface="Courier New" panose="02070309020205020404"/>
                          <a:cs typeface="Courier New" panose="02070309020205020404"/>
                        </a:rPr>
                        <a:t> </a:t>
                      </a:r>
                      <a:r>
                        <a:rPr sz="1800" spc="-10" dirty="0">
                          <a:solidFill>
                            <a:srgbClr val="FFFFFF"/>
                          </a:solidFill>
                          <a:latin typeface="Courier New" panose="02070309020205020404"/>
                          <a:cs typeface="Courier New" panose="02070309020205020404"/>
                        </a:rPr>
                        <a:t>endl;</a:t>
                      </a:r>
                      <a:endParaRPr sz="1800">
                        <a:latin typeface="Courier New" panose="02070309020205020404"/>
                        <a:cs typeface="Courier New" panose="02070309020205020404"/>
                      </a:endParaRPr>
                    </a:p>
                  </a:txBody>
                  <a:tcPr marL="0" marR="0" marT="0" marB="0">
                    <a:solidFill>
                      <a:srgbClr val="006FC0"/>
                    </a:solidFill>
                  </a:tcPr>
                </a:tc>
              </a:tr>
              <a:tr h="274274">
                <a:tc>
                  <a:txBody>
                    <a:bodyPr/>
                    <a:lstStyle/>
                    <a:p>
                      <a:pPr marR="59055" algn="r">
                        <a:lnSpc>
                          <a:spcPts val="1920"/>
                        </a:lnSpc>
                      </a:pPr>
                      <a:r>
                        <a:rPr sz="1800" spc="-5" dirty="0">
                          <a:solidFill>
                            <a:srgbClr val="FFFF00"/>
                          </a:solidFill>
                          <a:latin typeface="Courier New" panose="02070309020205020404"/>
                          <a:cs typeface="Courier New" panose="02070309020205020404"/>
                        </a:rPr>
                        <a:t>if</a:t>
                      </a:r>
                      <a:r>
                        <a:rPr sz="1800" spc="-15" dirty="0">
                          <a:solidFill>
                            <a:srgbClr val="FFFFFF"/>
                          </a:solidFill>
                          <a:latin typeface="Courier New" panose="02070309020205020404"/>
                          <a:cs typeface="Courier New" panose="02070309020205020404"/>
                        </a:rPr>
                        <a:t>(</a:t>
                      </a:r>
                      <a:r>
                        <a:rPr sz="1800" spc="-5" dirty="0">
                          <a:solidFill>
                            <a:srgbClr val="FFFFFF"/>
                          </a:solidFill>
                          <a:latin typeface="Courier New" panose="02070309020205020404"/>
                          <a:cs typeface="Courier New" panose="02070309020205020404"/>
                        </a:rPr>
                        <a:t>l</a:t>
                      </a:r>
                      <a:r>
                        <a:rPr sz="1800" spc="-15" dirty="0">
                          <a:solidFill>
                            <a:srgbClr val="FFFFFF"/>
                          </a:solidFill>
                          <a:latin typeface="Courier New" panose="02070309020205020404"/>
                          <a:cs typeface="Courier New" panose="02070309020205020404"/>
                        </a:rPr>
                        <a:t>i</a:t>
                      </a:r>
                      <a:r>
                        <a:rPr sz="1800" spc="-5" dirty="0">
                          <a:solidFill>
                            <a:srgbClr val="FFFFFF"/>
                          </a:solidFill>
                          <a:latin typeface="Courier New" panose="02070309020205020404"/>
                          <a:cs typeface="Courier New" panose="02070309020205020404"/>
                        </a:rPr>
                        <a:t>st</a:t>
                      </a:r>
                      <a:r>
                        <a:rPr sz="1800" spc="-15" dirty="0">
                          <a:solidFill>
                            <a:srgbClr val="FFFFFF"/>
                          </a:solidFill>
                          <a:latin typeface="Courier New" panose="02070309020205020404"/>
                          <a:cs typeface="Courier New" panose="02070309020205020404"/>
                        </a:rPr>
                        <a:t>.</a:t>
                      </a:r>
                      <a:r>
                        <a:rPr sz="1800" spc="-5" dirty="0">
                          <a:solidFill>
                            <a:srgbClr val="FFFFFF"/>
                          </a:solidFill>
                          <a:latin typeface="Courier New" panose="02070309020205020404"/>
                          <a:cs typeface="Courier New" panose="02070309020205020404"/>
                        </a:rPr>
                        <a:t>F</a:t>
                      </a:r>
                      <a:r>
                        <a:rPr sz="1800" spc="-15" dirty="0">
                          <a:solidFill>
                            <a:srgbClr val="FFFFFF"/>
                          </a:solidFill>
                          <a:latin typeface="Courier New" panose="02070309020205020404"/>
                          <a:cs typeface="Courier New" panose="02070309020205020404"/>
                        </a:rPr>
                        <a:t>in</a:t>
                      </a:r>
                      <a:r>
                        <a:rPr sz="1800" spc="-5" dirty="0">
                          <a:solidFill>
                            <a:srgbClr val="FFFFFF"/>
                          </a:solidFill>
                          <a:latin typeface="Courier New" panose="02070309020205020404"/>
                          <a:cs typeface="Courier New" panose="02070309020205020404"/>
                        </a:rPr>
                        <a:t>dN</a:t>
                      </a:r>
                      <a:r>
                        <a:rPr sz="1800" spc="-15" dirty="0">
                          <a:solidFill>
                            <a:srgbClr val="FFFFFF"/>
                          </a:solidFill>
                          <a:latin typeface="Courier New" panose="02070309020205020404"/>
                          <a:cs typeface="Courier New" panose="02070309020205020404"/>
                        </a:rPr>
                        <a:t>o</a:t>
                      </a:r>
                      <a:r>
                        <a:rPr sz="1800" spc="-5" dirty="0">
                          <a:solidFill>
                            <a:srgbClr val="FFFFFF"/>
                          </a:solidFill>
                          <a:latin typeface="Courier New" panose="02070309020205020404"/>
                          <a:cs typeface="Courier New" panose="02070309020205020404"/>
                        </a:rPr>
                        <a:t>d</a:t>
                      </a:r>
                      <a:r>
                        <a:rPr sz="1800" spc="-15" dirty="0">
                          <a:solidFill>
                            <a:srgbClr val="FFFFFF"/>
                          </a:solidFill>
                          <a:latin typeface="Courier New" panose="02070309020205020404"/>
                          <a:cs typeface="Courier New" panose="02070309020205020404"/>
                        </a:rPr>
                        <a:t>e</a:t>
                      </a:r>
                      <a:r>
                        <a:rPr sz="1800" spc="-5" dirty="0">
                          <a:solidFill>
                            <a:srgbClr val="FFFFFF"/>
                          </a:solidFill>
                          <a:latin typeface="Courier New" panose="02070309020205020404"/>
                          <a:cs typeface="Courier New" panose="02070309020205020404"/>
                        </a:rPr>
                        <a:t>(4</a:t>
                      </a:r>
                      <a:r>
                        <a:rPr sz="1800" spc="-15" dirty="0">
                          <a:solidFill>
                            <a:srgbClr val="FFFFFF"/>
                          </a:solidFill>
                          <a:latin typeface="Courier New" panose="02070309020205020404"/>
                          <a:cs typeface="Courier New" panose="02070309020205020404"/>
                        </a:rPr>
                        <a:t>.</a:t>
                      </a:r>
                      <a:r>
                        <a:rPr sz="1800" spc="-5" dirty="0">
                          <a:solidFill>
                            <a:srgbClr val="FFFFFF"/>
                          </a:solidFill>
                          <a:latin typeface="Courier New" panose="02070309020205020404"/>
                          <a:cs typeface="Courier New" panose="02070309020205020404"/>
                        </a:rPr>
                        <a:t>5)</a:t>
                      </a:r>
                      <a:endParaRPr sz="1800">
                        <a:latin typeface="Courier New" panose="02070309020205020404"/>
                        <a:cs typeface="Courier New" panose="02070309020205020404"/>
                      </a:endParaRPr>
                    </a:p>
                  </a:txBody>
                  <a:tcPr marL="0" marR="0" marT="0" marB="0">
                    <a:solidFill>
                      <a:srgbClr val="006FC0"/>
                    </a:solidFill>
                  </a:tcPr>
                </a:tc>
                <a:tc>
                  <a:txBody>
                    <a:bodyPr/>
                    <a:lstStyle/>
                    <a:p>
                      <a:pPr marR="46990" algn="r">
                        <a:lnSpc>
                          <a:spcPts val="1920"/>
                        </a:lnSpc>
                      </a:pPr>
                      <a:r>
                        <a:rPr sz="1800" dirty="0">
                          <a:solidFill>
                            <a:srgbClr val="FFFFFF"/>
                          </a:solidFill>
                          <a:latin typeface="Courier New" panose="02070309020205020404"/>
                          <a:cs typeface="Courier New" panose="02070309020205020404"/>
                        </a:rPr>
                        <a:t>&gt; </a:t>
                      </a:r>
                      <a:r>
                        <a:rPr sz="1800" spc="-10" dirty="0">
                          <a:solidFill>
                            <a:srgbClr val="FFFFFF"/>
                          </a:solidFill>
                          <a:latin typeface="Courier New" panose="02070309020205020404"/>
                          <a:cs typeface="Courier New" panose="02070309020205020404"/>
                        </a:rPr>
                        <a:t>0)</a:t>
                      </a:r>
                      <a:r>
                        <a:rPr sz="1800" spc="-100" dirty="0">
                          <a:solidFill>
                            <a:srgbClr val="FFFFFF"/>
                          </a:solidFill>
                          <a:latin typeface="Courier New" panose="02070309020205020404"/>
                          <a:cs typeface="Courier New" panose="02070309020205020404"/>
                        </a:rPr>
                        <a:t> </a:t>
                      </a:r>
                      <a:r>
                        <a:rPr sz="1800" spc="-10" dirty="0">
                          <a:solidFill>
                            <a:srgbClr val="FFFFFF"/>
                          </a:solidFill>
                          <a:latin typeface="Courier New" panose="02070309020205020404"/>
                          <a:cs typeface="Courier New" panose="02070309020205020404"/>
                        </a:rPr>
                        <a:t>cout</a:t>
                      </a:r>
                      <a:endParaRPr sz="1800">
                        <a:latin typeface="Courier New" panose="02070309020205020404"/>
                        <a:cs typeface="Courier New" panose="02070309020205020404"/>
                      </a:endParaRPr>
                    </a:p>
                  </a:txBody>
                  <a:tcPr marL="0" marR="0" marT="0" marB="0">
                    <a:solidFill>
                      <a:srgbClr val="006FC0"/>
                    </a:solidFill>
                  </a:tcPr>
                </a:tc>
                <a:tc>
                  <a:txBody>
                    <a:bodyPr/>
                    <a:lstStyle/>
                    <a:p>
                      <a:pPr marL="24765" algn="ctr">
                        <a:lnSpc>
                          <a:spcPts val="1920"/>
                        </a:lnSpc>
                      </a:pPr>
                      <a:r>
                        <a:rPr sz="1800" spc="-10" dirty="0">
                          <a:solidFill>
                            <a:srgbClr val="FFFFFF"/>
                          </a:solidFill>
                          <a:latin typeface="Courier New" panose="02070309020205020404"/>
                          <a:cs typeface="Courier New" panose="02070309020205020404"/>
                        </a:rPr>
                        <a:t>&lt;&lt;</a:t>
                      </a:r>
                      <a:endParaRPr sz="1800">
                        <a:latin typeface="Courier New" panose="02070309020205020404"/>
                        <a:cs typeface="Courier New" panose="02070309020205020404"/>
                      </a:endParaRPr>
                    </a:p>
                  </a:txBody>
                  <a:tcPr marL="0" marR="0" marT="0" marB="0">
                    <a:solidFill>
                      <a:srgbClr val="006FC0"/>
                    </a:solidFill>
                  </a:tcPr>
                </a:tc>
                <a:tc>
                  <a:txBody>
                    <a:bodyPr/>
                    <a:lstStyle/>
                    <a:p>
                      <a:pPr marL="81280">
                        <a:lnSpc>
                          <a:spcPts val="1920"/>
                        </a:lnSpc>
                      </a:pPr>
                      <a:r>
                        <a:rPr sz="1800" spc="-10" dirty="0">
                          <a:solidFill>
                            <a:srgbClr val="FFFFFF"/>
                          </a:solidFill>
                          <a:latin typeface="Courier New" panose="02070309020205020404"/>
                          <a:cs typeface="Courier New" panose="02070309020205020404"/>
                        </a:rPr>
                        <a:t>"4.5</a:t>
                      </a:r>
                      <a:endParaRPr sz="1800">
                        <a:latin typeface="Courier New" panose="02070309020205020404"/>
                        <a:cs typeface="Courier New" panose="02070309020205020404"/>
                      </a:endParaRPr>
                    </a:p>
                  </a:txBody>
                  <a:tcPr marL="0" marR="0" marT="0" marB="0">
                    <a:solidFill>
                      <a:srgbClr val="006FC0"/>
                    </a:solidFill>
                  </a:tcPr>
                </a:tc>
                <a:tc>
                  <a:txBody>
                    <a:bodyPr/>
                    <a:lstStyle/>
                    <a:p>
                      <a:pPr marL="81280">
                        <a:lnSpc>
                          <a:spcPts val="1920"/>
                        </a:lnSpc>
                      </a:pPr>
                      <a:r>
                        <a:rPr sz="1800" spc="-10" dirty="0">
                          <a:solidFill>
                            <a:srgbClr val="FFFFFF"/>
                          </a:solidFill>
                          <a:latin typeface="Courier New" panose="02070309020205020404"/>
                          <a:cs typeface="Courier New" panose="02070309020205020404"/>
                        </a:rPr>
                        <a:t>found" </a:t>
                      </a:r>
                      <a:r>
                        <a:rPr sz="1800" spc="-5" dirty="0">
                          <a:solidFill>
                            <a:srgbClr val="FFFFFF"/>
                          </a:solidFill>
                          <a:latin typeface="Courier New" panose="02070309020205020404"/>
                          <a:cs typeface="Courier New" panose="02070309020205020404"/>
                        </a:rPr>
                        <a:t>&lt;&lt;</a:t>
                      </a:r>
                      <a:r>
                        <a:rPr sz="1800" spc="-50" dirty="0">
                          <a:solidFill>
                            <a:srgbClr val="FFFFFF"/>
                          </a:solidFill>
                          <a:latin typeface="Courier New" panose="02070309020205020404"/>
                          <a:cs typeface="Courier New" panose="02070309020205020404"/>
                        </a:rPr>
                        <a:t> </a:t>
                      </a:r>
                      <a:r>
                        <a:rPr sz="1800" spc="-10" dirty="0">
                          <a:solidFill>
                            <a:srgbClr val="FFFFFF"/>
                          </a:solidFill>
                          <a:latin typeface="Courier New" panose="02070309020205020404"/>
                          <a:cs typeface="Courier New" panose="02070309020205020404"/>
                        </a:rPr>
                        <a:t>endl;</a:t>
                      </a:r>
                      <a:endParaRPr sz="1800">
                        <a:latin typeface="Courier New" panose="02070309020205020404"/>
                        <a:cs typeface="Courier New" panose="02070309020205020404"/>
                      </a:endParaRPr>
                    </a:p>
                  </a:txBody>
                  <a:tcPr marL="0" marR="0" marT="0" marB="0">
                    <a:solidFill>
                      <a:srgbClr val="006FC0"/>
                    </a:solidFill>
                  </a:tcPr>
                </a:tc>
              </a:tr>
              <a:tr h="274319">
                <a:tc>
                  <a:txBody>
                    <a:bodyPr/>
                    <a:lstStyle/>
                    <a:p>
                      <a:pPr marL="946150">
                        <a:lnSpc>
                          <a:spcPts val="1920"/>
                        </a:lnSpc>
                      </a:pPr>
                      <a:r>
                        <a:rPr sz="1800" spc="-10" dirty="0">
                          <a:solidFill>
                            <a:srgbClr val="FFFF00"/>
                          </a:solidFill>
                          <a:latin typeface="Courier New" panose="02070309020205020404"/>
                          <a:cs typeface="Courier New" panose="02070309020205020404"/>
                        </a:rPr>
                        <a:t>else</a:t>
                      </a:r>
                      <a:endParaRPr sz="1800">
                        <a:latin typeface="Courier New" panose="02070309020205020404"/>
                        <a:cs typeface="Courier New" panose="02070309020205020404"/>
                      </a:endParaRPr>
                    </a:p>
                  </a:txBody>
                  <a:tcPr marL="0" marR="0" marT="0" marB="0">
                    <a:solidFill>
                      <a:srgbClr val="006FC0"/>
                    </a:solidFill>
                  </a:tcPr>
                </a:tc>
                <a:tc>
                  <a:txBody>
                    <a:bodyPr/>
                    <a:lstStyle/>
                    <a:p>
                      <a:pPr marR="73025" algn="r">
                        <a:lnSpc>
                          <a:spcPts val="1920"/>
                        </a:lnSpc>
                      </a:pPr>
                      <a:r>
                        <a:rPr sz="1800" spc="-5" dirty="0">
                          <a:solidFill>
                            <a:srgbClr val="FFFFFF"/>
                          </a:solidFill>
                          <a:latin typeface="Courier New" panose="02070309020205020404"/>
                          <a:cs typeface="Courier New" panose="02070309020205020404"/>
                        </a:rPr>
                        <a:t>co</a:t>
                      </a:r>
                      <a:r>
                        <a:rPr sz="1800" spc="-15" dirty="0">
                          <a:solidFill>
                            <a:srgbClr val="FFFFFF"/>
                          </a:solidFill>
                          <a:latin typeface="Courier New" panose="02070309020205020404"/>
                          <a:cs typeface="Courier New" panose="02070309020205020404"/>
                        </a:rPr>
                        <a:t>u</a:t>
                      </a:r>
                      <a:r>
                        <a:rPr sz="1800" dirty="0">
                          <a:solidFill>
                            <a:srgbClr val="FFFFFF"/>
                          </a:solidFill>
                          <a:latin typeface="Courier New" panose="02070309020205020404"/>
                          <a:cs typeface="Courier New" panose="02070309020205020404"/>
                        </a:rPr>
                        <a:t>t</a:t>
                      </a:r>
                      <a:endParaRPr sz="1800">
                        <a:latin typeface="Courier New" panose="02070309020205020404"/>
                        <a:cs typeface="Courier New" panose="02070309020205020404"/>
                      </a:endParaRPr>
                    </a:p>
                  </a:txBody>
                  <a:tcPr marL="0" marR="0" marT="0" marB="0">
                    <a:solidFill>
                      <a:srgbClr val="006FC0"/>
                    </a:solidFill>
                  </a:tcPr>
                </a:tc>
                <a:tc>
                  <a:txBody>
                    <a:bodyPr/>
                    <a:lstStyle/>
                    <a:p>
                      <a:pPr marR="17145" algn="ctr">
                        <a:lnSpc>
                          <a:spcPts val="1920"/>
                        </a:lnSpc>
                      </a:pPr>
                      <a:r>
                        <a:rPr sz="1800" spc="-5" dirty="0">
                          <a:solidFill>
                            <a:srgbClr val="FFFFFF"/>
                          </a:solidFill>
                          <a:latin typeface="Courier New" panose="02070309020205020404"/>
                          <a:cs typeface="Courier New" panose="02070309020205020404"/>
                        </a:rPr>
                        <a:t>&lt;&lt;</a:t>
                      </a:r>
                      <a:endParaRPr sz="1800">
                        <a:latin typeface="Courier New" panose="02070309020205020404"/>
                        <a:cs typeface="Courier New" panose="02070309020205020404"/>
                      </a:endParaRPr>
                    </a:p>
                  </a:txBody>
                  <a:tcPr marL="0" marR="0" marT="0" marB="0">
                    <a:solidFill>
                      <a:srgbClr val="006FC0"/>
                    </a:solidFill>
                  </a:tcPr>
                </a:tc>
                <a:tc>
                  <a:txBody>
                    <a:bodyPr/>
                    <a:lstStyle/>
                    <a:p>
                      <a:pPr marL="55245">
                        <a:lnSpc>
                          <a:spcPts val="1920"/>
                        </a:lnSpc>
                      </a:pPr>
                      <a:r>
                        <a:rPr sz="1800" spc="-10" dirty="0">
                          <a:solidFill>
                            <a:srgbClr val="FFFFFF"/>
                          </a:solidFill>
                          <a:latin typeface="Courier New" panose="02070309020205020404"/>
                          <a:cs typeface="Courier New" panose="02070309020205020404"/>
                        </a:rPr>
                        <a:t>"4.5</a:t>
                      </a:r>
                      <a:endParaRPr sz="1800">
                        <a:latin typeface="Courier New" panose="02070309020205020404"/>
                        <a:cs typeface="Courier New" panose="02070309020205020404"/>
                      </a:endParaRPr>
                    </a:p>
                  </a:txBody>
                  <a:tcPr marL="0" marR="0" marT="0" marB="0">
                    <a:solidFill>
                      <a:srgbClr val="006FC0"/>
                    </a:solidFill>
                  </a:tcPr>
                </a:tc>
                <a:tc>
                  <a:txBody>
                    <a:bodyPr/>
                    <a:lstStyle/>
                    <a:p>
                      <a:pPr marL="55245">
                        <a:lnSpc>
                          <a:spcPts val="1920"/>
                        </a:lnSpc>
                      </a:pPr>
                      <a:r>
                        <a:rPr sz="1800" spc="-10" dirty="0">
                          <a:solidFill>
                            <a:srgbClr val="FFFFFF"/>
                          </a:solidFill>
                          <a:latin typeface="Courier New" panose="02070309020205020404"/>
                          <a:cs typeface="Courier New" panose="02070309020205020404"/>
                        </a:rPr>
                        <a:t>not found" &lt;&lt;</a:t>
                      </a:r>
                      <a:r>
                        <a:rPr sz="1800" spc="-75" dirty="0">
                          <a:solidFill>
                            <a:srgbClr val="FFFFFF"/>
                          </a:solidFill>
                          <a:latin typeface="Courier New" panose="02070309020205020404"/>
                          <a:cs typeface="Courier New" panose="02070309020205020404"/>
                        </a:rPr>
                        <a:t> </a:t>
                      </a:r>
                      <a:r>
                        <a:rPr sz="1800" spc="-10" dirty="0">
                          <a:solidFill>
                            <a:srgbClr val="FFFFFF"/>
                          </a:solidFill>
                          <a:latin typeface="Courier New" panose="02070309020205020404"/>
                          <a:cs typeface="Courier New" panose="02070309020205020404"/>
                        </a:rPr>
                        <a:t>endl;</a:t>
                      </a:r>
                      <a:endParaRPr sz="1800">
                        <a:latin typeface="Courier New" panose="02070309020205020404"/>
                        <a:cs typeface="Courier New" panose="02070309020205020404"/>
                      </a:endParaRPr>
                    </a:p>
                  </a:txBody>
                  <a:tcPr marL="0" marR="0" marT="0" marB="0">
                    <a:solidFill>
                      <a:srgbClr val="006FC0"/>
                    </a:solidFill>
                  </a:tcPr>
                </a:tc>
              </a:tr>
              <a:tr h="274332">
                <a:tc>
                  <a:txBody>
                    <a:bodyPr/>
                    <a:lstStyle/>
                    <a:p>
                      <a:pPr marR="59055" algn="r">
                        <a:lnSpc>
                          <a:spcPts val="1920"/>
                        </a:lnSpc>
                      </a:pPr>
                      <a:r>
                        <a:rPr sz="1800" spc="-5" dirty="0">
                          <a:solidFill>
                            <a:srgbClr val="FFFFFF"/>
                          </a:solidFill>
                          <a:latin typeface="Courier New" panose="02070309020205020404"/>
                          <a:cs typeface="Courier New" panose="02070309020205020404"/>
                        </a:rPr>
                        <a:t>li</a:t>
                      </a:r>
                      <a:r>
                        <a:rPr sz="1800" spc="-15" dirty="0">
                          <a:solidFill>
                            <a:srgbClr val="FFFFFF"/>
                          </a:solidFill>
                          <a:latin typeface="Courier New" panose="02070309020205020404"/>
                          <a:cs typeface="Courier New" panose="02070309020205020404"/>
                        </a:rPr>
                        <a:t>s</a:t>
                      </a:r>
                      <a:r>
                        <a:rPr sz="1800" spc="-5" dirty="0">
                          <a:solidFill>
                            <a:srgbClr val="FFFFFF"/>
                          </a:solidFill>
                          <a:latin typeface="Courier New" panose="02070309020205020404"/>
                          <a:cs typeface="Courier New" panose="02070309020205020404"/>
                        </a:rPr>
                        <a:t>t</a:t>
                      </a:r>
                      <a:r>
                        <a:rPr sz="1800" spc="-15" dirty="0">
                          <a:solidFill>
                            <a:srgbClr val="FFFFFF"/>
                          </a:solidFill>
                          <a:latin typeface="Courier New" panose="02070309020205020404"/>
                          <a:cs typeface="Courier New" panose="02070309020205020404"/>
                        </a:rPr>
                        <a:t>.</a:t>
                      </a:r>
                      <a:r>
                        <a:rPr sz="1800" spc="-5" dirty="0">
                          <a:solidFill>
                            <a:srgbClr val="FFFFFF"/>
                          </a:solidFill>
                          <a:latin typeface="Courier New" panose="02070309020205020404"/>
                          <a:cs typeface="Courier New" panose="02070309020205020404"/>
                        </a:rPr>
                        <a:t>De</a:t>
                      </a:r>
                      <a:r>
                        <a:rPr sz="1800" spc="-15" dirty="0">
                          <a:solidFill>
                            <a:srgbClr val="FFFFFF"/>
                          </a:solidFill>
                          <a:latin typeface="Courier New" panose="02070309020205020404"/>
                          <a:cs typeface="Courier New" panose="02070309020205020404"/>
                        </a:rPr>
                        <a:t>l</a:t>
                      </a:r>
                      <a:r>
                        <a:rPr sz="1800" spc="-5" dirty="0">
                          <a:solidFill>
                            <a:srgbClr val="FFFFFF"/>
                          </a:solidFill>
                          <a:latin typeface="Courier New" panose="02070309020205020404"/>
                          <a:cs typeface="Courier New" panose="02070309020205020404"/>
                        </a:rPr>
                        <a:t>e</a:t>
                      </a:r>
                      <a:r>
                        <a:rPr sz="1800" spc="-15" dirty="0">
                          <a:solidFill>
                            <a:srgbClr val="FFFFFF"/>
                          </a:solidFill>
                          <a:latin typeface="Courier New" panose="02070309020205020404"/>
                          <a:cs typeface="Courier New" panose="02070309020205020404"/>
                        </a:rPr>
                        <a:t>te</a:t>
                      </a:r>
                      <a:r>
                        <a:rPr sz="1800" spc="-5" dirty="0">
                          <a:solidFill>
                            <a:srgbClr val="FFFFFF"/>
                          </a:solidFill>
                          <a:latin typeface="Courier New" panose="02070309020205020404"/>
                          <a:cs typeface="Courier New" panose="02070309020205020404"/>
                        </a:rPr>
                        <a:t>No</a:t>
                      </a:r>
                      <a:r>
                        <a:rPr sz="1800" spc="-15" dirty="0">
                          <a:solidFill>
                            <a:srgbClr val="FFFFFF"/>
                          </a:solidFill>
                          <a:latin typeface="Courier New" panose="02070309020205020404"/>
                          <a:cs typeface="Courier New" panose="02070309020205020404"/>
                        </a:rPr>
                        <a:t>d</a:t>
                      </a:r>
                      <a:r>
                        <a:rPr sz="1800" spc="-5" dirty="0">
                          <a:solidFill>
                            <a:srgbClr val="FFFFFF"/>
                          </a:solidFill>
                          <a:latin typeface="Courier New" panose="02070309020205020404"/>
                          <a:cs typeface="Courier New" panose="02070309020205020404"/>
                        </a:rPr>
                        <a:t>e</a:t>
                      </a:r>
                      <a:r>
                        <a:rPr sz="1800" spc="-15" dirty="0">
                          <a:solidFill>
                            <a:srgbClr val="FFFFFF"/>
                          </a:solidFill>
                          <a:latin typeface="Courier New" panose="02070309020205020404"/>
                          <a:cs typeface="Courier New" panose="02070309020205020404"/>
                        </a:rPr>
                        <a:t>(</a:t>
                      </a:r>
                      <a:r>
                        <a:rPr sz="1800" spc="-5" dirty="0">
                          <a:solidFill>
                            <a:srgbClr val="FFFFFF"/>
                          </a:solidFill>
                          <a:latin typeface="Courier New" panose="02070309020205020404"/>
                          <a:cs typeface="Courier New" panose="02070309020205020404"/>
                        </a:rPr>
                        <a:t>7.</a:t>
                      </a:r>
                      <a:r>
                        <a:rPr sz="1800" spc="-15" dirty="0">
                          <a:solidFill>
                            <a:srgbClr val="FFFFFF"/>
                          </a:solidFill>
                          <a:latin typeface="Courier New" panose="02070309020205020404"/>
                          <a:cs typeface="Courier New" panose="02070309020205020404"/>
                        </a:rPr>
                        <a:t>0</a:t>
                      </a:r>
                      <a:r>
                        <a:rPr sz="1800" spc="-5" dirty="0">
                          <a:solidFill>
                            <a:srgbClr val="FFFFFF"/>
                          </a:solidFill>
                          <a:latin typeface="Courier New" panose="02070309020205020404"/>
                          <a:cs typeface="Courier New" panose="02070309020205020404"/>
                        </a:rPr>
                        <a:t>);</a:t>
                      </a:r>
                      <a:endParaRPr sz="1800">
                        <a:latin typeface="Courier New" panose="02070309020205020404"/>
                        <a:cs typeface="Courier New" panose="02070309020205020404"/>
                      </a:endParaRPr>
                    </a:p>
                  </a:txBody>
                  <a:tcPr marL="0" marR="0" marT="0" marB="0">
                    <a:solidFill>
                      <a:srgbClr val="006FC0"/>
                    </a:solidFill>
                  </a:tcPr>
                </a:tc>
                <a:tc rowSpan="4" grid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70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0" marB="0">
                    <a:solidFill>
                      <a:srgbClr val="006FC0"/>
                    </a:solidFill>
                  </a:tcPr>
                </a:tc>
                <a:tc rowSpan="4" hMerge="1">
                  <a:tcPr marL="0" marR="0" marT="0" marB="0"/>
                </a:tc>
                <a:tc rowSpan="4" hMerge="1">
                  <a:tcPr marL="0" marR="0" marT="0" marB="0"/>
                </a:tc>
                <a:tc rowSpan="4" hMerge="1">
                  <a:tcPr marL="0" marR="0" marT="0" marB="0"/>
                </a:tc>
              </a:tr>
              <a:tr h="274485">
                <a:tc>
                  <a:txBody>
                    <a:bodyPr/>
                    <a:lstStyle/>
                    <a:p>
                      <a:pPr marL="946150">
                        <a:lnSpc>
                          <a:spcPts val="1920"/>
                        </a:lnSpc>
                      </a:pPr>
                      <a:r>
                        <a:rPr sz="1800" spc="-10" dirty="0">
                          <a:solidFill>
                            <a:srgbClr val="FFFFFF"/>
                          </a:solidFill>
                          <a:latin typeface="Courier New" panose="02070309020205020404"/>
                          <a:cs typeface="Courier New" panose="02070309020205020404"/>
                        </a:rPr>
                        <a:t>list.DisplayList();</a:t>
                      </a:r>
                      <a:endParaRPr sz="1800">
                        <a:latin typeface="Courier New" panose="02070309020205020404"/>
                        <a:cs typeface="Courier New" panose="02070309020205020404"/>
                      </a:endParaRPr>
                    </a:p>
                  </a:txBody>
                  <a:tcPr marL="0" marR="0" marT="0" marB="0">
                    <a:solidFill>
                      <a:srgbClr val="006FC0"/>
                    </a:solidFill>
                  </a:tcPr>
                </a:tc>
                <a:tc vMerge="1" gridSpan="4">
                  <a:tcPr marL="0" marR="0" marT="0" marB="0">
                    <a:solidFill>
                      <a:srgbClr val="006FC0"/>
                    </a:solidFill>
                  </a:tcPr>
                </a:tc>
                <a:tc vMerge="1" hMerge="1">
                  <a:tcPr marL="0" marR="0" marT="0" marB="0"/>
                </a:tc>
                <a:tc vMerge="1" hMerge="1">
                  <a:tcPr marL="0" marR="0" marT="0" marB="0"/>
                </a:tc>
                <a:tc vMerge="1" hMerge="1">
                  <a:tcPr marL="0" marR="0" marT="0" marB="0"/>
                </a:tc>
              </a:tr>
              <a:tr h="274472">
                <a:tc>
                  <a:txBody>
                    <a:bodyPr/>
                    <a:lstStyle/>
                    <a:p>
                      <a:pPr marL="946150">
                        <a:lnSpc>
                          <a:spcPts val="1920"/>
                        </a:lnSpc>
                      </a:pPr>
                      <a:r>
                        <a:rPr sz="1800" spc="-10" dirty="0">
                          <a:solidFill>
                            <a:srgbClr val="FFFF00"/>
                          </a:solidFill>
                          <a:latin typeface="Courier New" panose="02070309020205020404"/>
                          <a:cs typeface="Courier New" panose="02070309020205020404"/>
                        </a:rPr>
                        <a:t>return </a:t>
                      </a:r>
                      <a:r>
                        <a:rPr sz="1800" spc="-15" dirty="0">
                          <a:solidFill>
                            <a:srgbClr val="FFFFFF"/>
                          </a:solidFill>
                          <a:latin typeface="Courier New" panose="02070309020205020404"/>
                          <a:cs typeface="Courier New" panose="02070309020205020404"/>
                        </a:rPr>
                        <a:t>0;</a:t>
                      </a:r>
                      <a:endParaRPr sz="1800">
                        <a:latin typeface="Courier New" panose="02070309020205020404"/>
                        <a:cs typeface="Courier New" panose="02070309020205020404"/>
                      </a:endParaRPr>
                    </a:p>
                  </a:txBody>
                  <a:tcPr marL="0" marR="0" marT="0" marB="0">
                    <a:solidFill>
                      <a:srgbClr val="006FC0"/>
                    </a:solidFill>
                  </a:tcPr>
                </a:tc>
                <a:tc vMerge="1" gridSpan="4">
                  <a:tcPr marL="0" marR="0" marT="0" marB="0">
                    <a:solidFill>
                      <a:srgbClr val="006FC0"/>
                    </a:solidFill>
                  </a:tcPr>
                </a:tc>
                <a:tc vMerge="1" hMerge="1">
                  <a:tcPr marL="0" marR="0" marT="0" marB="0"/>
                </a:tc>
                <a:tc vMerge="1" hMerge="1">
                  <a:tcPr marL="0" marR="0" marT="0" marB="0"/>
                </a:tc>
                <a:tc vMerge="1" hMerge="1">
                  <a:tcPr marL="0" marR="0" marT="0" marB="0"/>
                </a:tc>
              </a:tr>
              <a:tr h="266640">
                <a:tc>
                  <a:txBody>
                    <a:bodyPr/>
                    <a:lstStyle/>
                    <a:p>
                      <a:pPr marL="31750">
                        <a:lnSpc>
                          <a:spcPts val="1920"/>
                        </a:lnSpc>
                      </a:pPr>
                      <a:r>
                        <a:rPr sz="1800" dirty="0">
                          <a:solidFill>
                            <a:srgbClr val="FFFFFF"/>
                          </a:solidFill>
                          <a:latin typeface="Courier New" panose="02070309020205020404"/>
                          <a:cs typeface="Courier New" panose="02070309020205020404"/>
                        </a:rPr>
                        <a:t>}</a:t>
                      </a:r>
                      <a:endParaRPr sz="1800">
                        <a:latin typeface="Courier New" panose="02070309020205020404"/>
                        <a:cs typeface="Courier New" panose="02070309020205020404"/>
                      </a:endParaRPr>
                    </a:p>
                  </a:txBody>
                  <a:tcPr marL="0" marR="0" marT="0" marB="0">
                    <a:solidFill>
                      <a:srgbClr val="006FC0"/>
                    </a:solidFill>
                  </a:tcPr>
                </a:tc>
                <a:tc vMerge="1" gridSpan="4">
                  <a:tcPr marL="0" marR="0" marT="0" marB="0">
                    <a:solidFill>
                      <a:srgbClr val="006FC0"/>
                    </a:solidFill>
                  </a:tcPr>
                </a:tc>
                <a:tc vMerge="1" hMerge="1">
                  <a:tcPr marL="0" marR="0" marT="0" marB="0"/>
                </a:tc>
                <a:tc vMerge="1" hMerge="1">
                  <a:tcPr marL="0" marR="0" marT="0" marB="0"/>
                </a:tc>
                <a:tc vMerge="1" hMerge="1">
                  <a:tcPr marL="0" marR="0" marT="0" marB="0"/>
                </a:tc>
              </a:tr>
            </a:tbl>
          </a:graphicData>
        </a:graphic>
      </p:graphicFrame>
      <p:grpSp>
        <p:nvGrpSpPr>
          <p:cNvPr id="39" name="object 39"/>
          <p:cNvGrpSpPr/>
          <p:nvPr/>
        </p:nvGrpSpPr>
        <p:grpSpPr>
          <a:xfrm>
            <a:off x="6156325" y="85725"/>
            <a:ext cx="2927350" cy="2698750"/>
            <a:chOff x="6156325" y="212725"/>
            <a:chExt cx="2927350" cy="2698750"/>
          </a:xfrm>
        </p:grpSpPr>
        <p:sp>
          <p:nvSpPr>
            <p:cNvPr id="40" name="object 40"/>
            <p:cNvSpPr/>
            <p:nvPr/>
          </p:nvSpPr>
          <p:spPr>
            <a:xfrm>
              <a:off x="6172200" y="228600"/>
              <a:ext cx="2895600" cy="2667000"/>
            </a:xfrm>
            <a:custGeom>
              <a:avLst/>
              <a:gdLst/>
              <a:ahLst/>
              <a:cxnLst/>
              <a:rect l="l" t="t" r="r" b="b"/>
              <a:pathLst>
                <a:path w="2895600" h="2667000">
                  <a:moveTo>
                    <a:pt x="2895600" y="0"/>
                  </a:moveTo>
                  <a:lnTo>
                    <a:pt x="0" y="0"/>
                  </a:lnTo>
                  <a:lnTo>
                    <a:pt x="0" y="2667000"/>
                  </a:lnTo>
                  <a:lnTo>
                    <a:pt x="2562225" y="2667000"/>
                  </a:lnTo>
                  <a:lnTo>
                    <a:pt x="2895600" y="2333625"/>
                  </a:lnTo>
                  <a:lnTo>
                    <a:pt x="2895600" y="0"/>
                  </a:lnTo>
                  <a:close/>
                </a:path>
              </a:pathLst>
            </a:custGeom>
            <a:solidFill>
              <a:srgbClr val="FFFFCC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1" name="object 41"/>
            <p:cNvSpPr/>
            <p:nvPr/>
          </p:nvSpPr>
          <p:spPr>
            <a:xfrm>
              <a:off x="8734425" y="2562225"/>
              <a:ext cx="333375" cy="333375"/>
            </a:xfrm>
            <a:custGeom>
              <a:avLst/>
              <a:gdLst/>
              <a:ahLst/>
              <a:cxnLst/>
              <a:rect l="l" t="t" r="r" b="b"/>
              <a:pathLst>
                <a:path w="333375" h="333375">
                  <a:moveTo>
                    <a:pt x="333375" y="0"/>
                  </a:moveTo>
                  <a:lnTo>
                    <a:pt x="66675" y="66675"/>
                  </a:lnTo>
                  <a:lnTo>
                    <a:pt x="0" y="333375"/>
                  </a:lnTo>
                  <a:lnTo>
                    <a:pt x="333375" y="0"/>
                  </a:lnTo>
                  <a:close/>
                </a:path>
              </a:pathLst>
            </a:custGeom>
            <a:solidFill>
              <a:srgbClr val="CDCDA3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2" name="object 42"/>
            <p:cNvSpPr/>
            <p:nvPr/>
          </p:nvSpPr>
          <p:spPr>
            <a:xfrm>
              <a:off x="6172200" y="228600"/>
              <a:ext cx="2895600" cy="2667000"/>
            </a:xfrm>
            <a:custGeom>
              <a:avLst/>
              <a:gdLst/>
              <a:ahLst/>
              <a:cxnLst/>
              <a:rect l="l" t="t" r="r" b="b"/>
              <a:pathLst>
                <a:path w="2895600" h="2667000">
                  <a:moveTo>
                    <a:pt x="2562225" y="2667000"/>
                  </a:moveTo>
                  <a:lnTo>
                    <a:pt x="2628900" y="2400300"/>
                  </a:lnTo>
                  <a:lnTo>
                    <a:pt x="2895600" y="2333625"/>
                  </a:lnTo>
                  <a:lnTo>
                    <a:pt x="2562225" y="2667000"/>
                  </a:lnTo>
                  <a:lnTo>
                    <a:pt x="0" y="2667000"/>
                  </a:lnTo>
                  <a:lnTo>
                    <a:pt x="0" y="0"/>
                  </a:lnTo>
                  <a:lnTo>
                    <a:pt x="2895600" y="0"/>
                  </a:lnTo>
                  <a:lnTo>
                    <a:pt x="2895600" y="2333625"/>
                  </a:lnTo>
                </a:path>
              </a:pathLst>
            </a:custGeom>
            <a:ln w="31750">
              <a:solidFill>
                <a:srgbClr val="669999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43" name="object 43"/>
          <p:cNvSpPr txBox="1"/>
          <p:nvPr/>
        </p:nvSpPr>
        <p:spPr>
          <a:xfrm>
            <a:off x="6251828" y="152777"/>
            <a:ext cx="110489" cy="903605"/>
          </a:xfrm>
          <a:prstGeom prst="rect">
            <a:avLst/>
          </a:prstGeom>
        </p:spPr>
        <p:txBody>
          <a:bodyPr vert="horz" wrap="square" lIns="0" tIns="4889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385"/>
              </a:spcBef>
            </a:pPr>
            <a:r>
              <a:rPr sz="1200" b="1" spc="-5" dirty="0">
                <a:solidFill>
                  <a:srgbClr val="808080"/>
                </a:solidFill>
                <a:latin typeface="Arial" panose="020B0604020202020204"/>
                <a:cs typeface="Arial" panose="020B0604020202020204"/>
              </a:rPr>
              <a:t>4</a:t>
            </a:r>
            <a:endParaRPr sz="1200">
              <a:latin typeface="Arial" panose="020B0604020202020204"/>
              <a:cs typeface="Arial" panose="020B0604020202020204"/>
            </a:endParaRPr>
          </a:p>
          <a:p>
            <a:pPr marL="12700">
              <a:lnSpc>
                <a:spcPct val="100000"/>
              </a:lnSpc>
              <a:spcBef>
                <a:spcPts val="295"/>
              </a:spcBef>
            </a:pPr>
            <a:r>
              <a:rPr sz="1200" b="1" dirty="0">
                <a:solidFill>
                  <a:srgbClr val="808080"/>
                </a:solidFill>
                <a:latin typeface="Arial" panose="020B0604020202020204"/>
                <a:cs typeface="Arial" panose="020B0604020202020204"/>
              </a:rPr>
              <a:t>5</a:t>
            </a:r>
            <a:endParaRPr sz="1200">
              <a:latin typeface="Arial" panose="020B0604020202020204"/>
              <a:cs typeface="Arial" panose="020B0604020202020204"/>
            </a:endParaRPr>
          </a:p>
          <a:p>
            <a:pPr marL="12700">
              <a:lnSpc>
                <a:spcPct val="100000"/>
              </a:lnSpc>
              <a:spcBef>
                <a:spcPts val="285"/>
              </a:spcBef>
            </a:pPr>
            <a:r>
              <a:rPr sz="1200" b="1" spc="-5" dirty="0">
                <a:solidFill>
                  <a:srgbClr val="808080"/>
                </a:solidFill>
                <a:latin typeface="Arial" panose="020B0604020202020204"/>
                <a:cs typeface="Arial" panose="020B0604020202020204"/>
              </a:rPr>
              <a:t>6</a:t>
            </a:r>
            <a:endParaRPr sz="1200">
              <a:latin typeface="Arial" panose="020B0604020202020204"/>
              <a:cs typeface="Arial" panose="020B0604020202020204"/>
            </a:endParaRPr>
          </a:p>
          <a:p>
            <a:pPr marL="12700">
              <a:lnSpc>
                <a:spcPct val="100000"/>
              </a:lnSpc>
              <a:spcBef>
                <a:spcPts val="290"/>
              </a:spcBef>
            </a:pPr>
            <a:r>
              <a:rPr sz="1200" b="1" spc="-5" dirty="0">
                <a:solidFill>
                  <a:srgbClr val="808080"/>
                </a:solidFill>
                <a:latin typeface="Arial" panose="020B0604020202020204"/>
                <a:cs typeface="Arial" panose="020B0604020202020204"/>
              </a:rPr>
              <a:t>7</a:t>
            </a:r>
            <a:endParaRPr sz="1200">
              <a:latin typeface="Arial" panose="020B0604020202020204"/>
              <a:cs typeface="Arial" panose="020B0604020202020204"/>
            </a:endParaRPr>
          </a:p>
        </p:txBody>
      </p:sp>
      <p:sp>
        <p:nvSpPr>
          <p:cNvPr id="44" name="object 44"/>
          <p:cNvSpPr txBox="1"/>
          <p:nvPr/>
        </p:nvSpPr>
        <p:spPr>
          <a:xfrm>
            <a:off x="6251828" y="1067561"/>
            <a:ext cx="217106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spc="-5" dirty="0">
                <a:solidFill>
                  <a:srgbClr val="808080"/>
                </a:solidFill>
                <a:latin typeface="Arial" panose="020B0604020202020204"/>
                <a:cs typeface="Arial" panose="020B0604020202020204"/>
              </a:rPr>
              <a:t>Number </a:t>
            </a:r>
            <a:r>
              <a:rPr sz="1200" b="1" dirty="0">
                <a:solidFill>
                  <a:srgbClr val="808080"/>
                </a:solidFill>
                <a:latin typeface="Arial" panose="020B0604020202020204"/>
                <a:cs typeface="Arial" panose="020B0604020202020204"/>
              </a:rPr>
              <a:t>of </a:t>
            </a:r>
            <a:r>
              <a:rPr sz="1200" b="1" spc="-5" dirty="0">
                <a:solidFill>
                  <a:srgbClr val="808080"/>
                </a:solidFill>
                <a:latin typeface="Arial" panose="020B0604020202020204"/>
                <a:cs typeface="Arial" panose="020B0604020202020204"/>
              </a:rPr>
              <a:t>nodes </a:t>
            </a:r>
            <a:r>
              <a:rPr sz="1200" b="1" dirty="0">
                <a:solidFill>
                  <a:srgbClr val="808080"/>
                </a:solidFill>
                <a:latin typeface="Arial" panose="020B0604020202020204"/>
                <a:cs typeface="Arial" panose="020B0604020202020204"/>
              </a:rPr>
              <a:t>in </a:t>
            </a:r>
            <a:r>
              <a:rPr sz="1200" b="1" spc="-5" dirty="0">
                <a:solidFill>
                  <a:srgbClr val="808080"/>
                </a:solidFill>
                <a:latin typeface="Arial" panose="020B0604020202020204"/>
                <a:cs typeface="Arial" panose="020B0604020202020204"/>
              </a:rPr>
              <a:t>the </a:t>
            </a:r>
            <a:r>
              <a:rPr sz="1200" b="1" dirty="0">
                <a:solidFill>
                  <a:srgbClr val="808080"/>
                </a:solidFill>
                <a:latin typeface="Arial" panose="020B0604020202020204"/>
                <a:cs typeface="Arial" panose="020B0604020202020204"/>
              </a:rPr>
              <a:t>list:</a:t>
            </a:r>
            <a:r>
              <a:rPr sz="1200" b="1" spc="-15" dirty="0">
                <a:solidFill>
                  <a:srgbClr val="808080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1200" b="1" spc="-5" dirty="0">
                <a:solidFill>
                  <a:srgbClr val="808080"/>
                </a:solidFill>
                <a:latin typeface="Arial" panose="020B0604020202020204"/>
                <a:cs typeface="Arial" panose="020B0604020202020204"/>
              </a:rPr>
              <a:t>4</a:t>
            </a:r>
            <a:endParaRPr sz="1200">
              <a:latin typeface="Arial" panose="020B0604020202020204"/>
              <a:cs typeface="Arial" panose="020B0604020202020204"/>
            </a:endParaRPr>
          </a:p>
        </p:txBody>
      </p:sp>
      <p:sp>
        <p:nvSpPr>
          <p:cNvPr id="45" name="object 45"/>
          <p:cNvSpPr txBox="1"/>
          <p:nvPr/>
        </p:nvSpPr>
        <p:spPr>
          <a:xfrm>
            <a:off x="6251828" y="1250441"/>
            <a:ext cx="982980" cy="464820"/>
          </a:xfrm>
          <a:prstGeom prst="rect">
            <a:avLst/>
          </a:prstGeom>
        </p:spPr>
        <p:txBody>
          <a:bodyPr vert="horz" wrap="square" lIns="0" tIns="4889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385"/>
              </a:spcBef>
            </a:pPr>
            <a:r>
              <a:rPr sz="1200" b="1" spc="-5" dirty="0">
                <a:solidFill>
                  <a:srgbClr val="808080"/>
                </a:solidFill>
                <a:latin typeface="Arial" panose="020B0604020202020204"/>
                <a:cs typeface="Arial" panose="020B0604020202020204"/>
              </a:rPr>
              <a:t>5.0</a:t>
            </a:r>
            <a:r>
              <a:rPr sz="1200" b="1" spc="-15" dirty="0">
                <a:solidFill>
                  <a:srgbClr val="808080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1200" b="1" spc="-5" dirty="0">
                <a:solidFill>
                  <a:srgbClr val="808080"/>
                </a:solidFill>
                <a:latin typeface="Arial" panose="020B0604020202020204"/>
                <a:cs typeface="Arial" panose="020B0604020202020204"/>
              </a:rPr>
              <a:t>found</a:t>
            </a:r>
            <a:endParaRPr sz="1200">
              <a:latin typeface="Arial" panose="020B0604020202020204"/>
              <a:cs typeface="Arial" panose="020B0604020202020204"/>
            </a:endParaRPr>
          </a:p>
          <a:p>
            <a:pPr marL="12700">
              <a:lnSpc>
                <a:spcPct val="100000"/>
              </a:lnSpc>
              <a:spcBef>
                <a:spcPts val="290"/>
              </a:spcBef>
            </a:pPr>
            <a:r>
              <a:rPr sz="1200" b="1" spc="-5" dirty="0">
                <a:solidFill>
                  <a:srgbClr val="808080"/>
                </a:solidFill>
                <a:latin typeface="Arial" panose="020B0604020202020204"/>
                <a:cs typeface="Arial" panose="020B0604020202020204"/>
              </a:rPr>
              <a:t>4.5 </a:t>
            </a:r>
            <a:r>
              <a:rPr sz="1200" b="1" dirty="0">
                <a:solidFill>
                  <a:srgbClr val="808080"/>
                </a:solidFill>
                <a:latin typeface="Arial" panose="020B0604020202020204"/>
                <a:cs typeface="Arial" panose="020B0604020202020204"/>
              </a:rPr>
              <a:t>not</a:t>
            </a:r>
            <a:r>
              <a:rPr sz="1200" b="1" spc="-55" dirty="0">
                <a:solidFill>
                  <a:srgbClr val="808080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1200" b="1" spc="-5" dirty="0">
                <a:solidFill>
                  <a:srgbClr val="808080"/>
                </a:solidFill>
                <a:latin typeface="Arial" panose="020B0604020202020204"/>
                <a:cs typeface="Arial" panose="020B0604020202020204"/>
              </a:rPr>
              <a:t>found</a:t>
            </a:r>
            <a:endParaRPr sz="1200">
              <a:latin typeface="Arial" panose="020B0604020202020204"/>
              <a:cs typeface="Arial" panose="020B0604020202020204"/>
            </a:endParaRPr>
          </a:p>
        </p:txBody>
      </p:sp>
      <p:sp>
        <p:nvSpPr>
          <p:cNvPr id="46" name="object 46"/>
          <p:cNvSpPr txBox="1"/>
          <p:nvPr/>
        </p:nvSpPr>
        <p:spPr>
          <a:xfrm>
            <a:off x="6251828" y="1689608"/>
            <a:ext cx="2171065" cy="903605"/>
          </a:xfrm>
          <a:prstGeom prst="rect">
            <a:avLst/>
          </a:prstGeom>
        </p:spPr>
        <p:txBody>
          <a:bodyPr vert="horz" wrap="square" lIns="0" tIns="4889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385"/>
              </a:spcBef>
            </a:pPr>
            <a:r>
              <a:rPr sz="1200" b="1" spc="-5" dirty="0">
                <a:solidFill>
                  <a:srgbClr val="808080"/>
                </a:solidFill>
                <a:latin typeface="Arial" panose="020B0604020202020204"/>
                <a:cs typeface="Arial" panose="020B0604020202020204"/>
              </a:rPr>
              <a:t>4</a:t>
            </a:r>
            <a:endParaRPr sz="1200">
              <a:latin typeface="Arial" panose="020B0604020202020204"/>
              <a:cs typeface="Arial" panose="020B0604020202020204"/>
            </a:endParaRPr>
          </a:p>
          <a:p>
            <a:pPr marL="12700">
              <a:lnSpc>
                <a:spcPct val="100000"/>
              </a:lnSpc>
              <a:spcBef>
                <a:spcPts val="290"/>
              </a:spcBef>
            </a:pPr>
            <a:r>
              <a:rPr sz="1200" b="1" spc="-5" dirty="0">
                <a:solidFill>
                  <a:srgbClr val="808080"/>
                </a:solidFill>
                <a:latin typeface="Arial" panose="020B0604020202020204"/>
                <a:cs typeface="Arial" panose="020B0604020202020204"/>
              </a:rPr>
              <a:t>5</a:t>
            </a:r>
            <a:endParaRPr sz="1200">
              <a:latin typeface="Arial" panose="020B0604020202020204"/>
              <a:cs typeface="Arial" panose="020B0604020202020204"/>
            </a:endParaRPr>
          </a:p>
          <a:p>
            <a:pPr marL="12700">
              <a:lnSpc>
                <a:spcPct val="100000"/>
              </a:lnSpc>
              <a:spcBef>
                <a:spcPts val="285"/>
              </a:spcBef>
            </a:pPr>
            <a:r>
              <a:rPr sz="1200" b="1" spc="-5" dirty="0">
                <a:solidFill>
                  <a:srgbClr val="808080"/>
                </a:solidFill>
                <a:latin typeface="Arial" panose="020B0604020202020204"/>
                <a:cs typeface="Arial" panose="020B0604020202020204"/>
              </a:rPr>
              <a:t>6</a:t>
            </a:r>
            <a:endParaRPr sz="1200">
              <a:latin typeface="Arial" panose="020B0604020202020204"/>
              <a:cs typeface="Arial" panose="020B0604020202020204"/>
            </a:endParaRPr>
          </a:p>
          <a:p>
            <a:pPr marL="12700">
              <a:lnSpc>
                <a:spcPct val="100000"/>
              </a:lnSpc>
              <a:spcBef>
                <a:spcPts val="290"/>
              </a:spcBef>
            </a:pPr>
            <a:r>
              <a:rPr sz="1200" b="1" spc="-5" dirty="0">
                <a:solidFill>
                  <a:srgbClr val="808080"/>
                </a:solidFill>
                <a:latin typeface="Arial" panose="020B0604020202020204"/>
                <a:cs typeface="Arial" panose="020B0604020202020204"/>
              </a:rPr>
              <a:t>Number </a:t>
            </a:r>
            <a:r>
              <a:rPr sz="1200" b="1" dirty="0">
                <a:solidFill>
                  <a:srgbClr val="808080"/>
                </a:solidFill>
                <a:latin typeface="Arial" panose="020B0604020202020204"/>
                <a:cs typeface="Arial" panose="020B0604020202020204"/>
              </a:rPr>
              <a:t>of </a:t>
            </a:r>
            <a:r>
              <a:rPr sz="1200" b="1" spc="-5" dirty="0">
                <a:solidFill>
                  <a:srgbClr val="808080"/>
                </a:solidFill>
                <a:latin typeface="Arial" panose="020B0604020202020204"/>
                <a:cs typeface="Arial" panose="020B0604020202020204"/>
              </a:rPr>
              <a:t>nodes </a:t>
            </a:r>
            <a:r>
              <a:rPr sz="1200" b="1" dirty="0">
                <a:solidFill>
                  <a:srgbClr val="808080"/>
                </a:solidFill>
                <a:latin typeface="Arial" panose="020B0604020202020204"/>
                <a:cs typeface="Arial" panose="020B0604020202020204"/>
              </a:rPr>
              <a:t>in </a:t>
            </a:r>
            <a:r>
              <a:rPr sz="1200" b="1" spc="-5" dirty="0">
                <a:solidFill>
                  <a:srgbClr val="808080"/>
                </a:solidFill>
                <a:latin typeface="Arial" panose="020B0604020202020204"/>
                <a:cs typeface="Arial" panose="020B0604020202020204"/>
              </a:rPr>
              <a:t>the </a:t>
            </a:r>
            <a:r>
              <a:rPr sz="1200" b="1" dirty="0">
                <a:solidFill>
                  <a:srgbClr val="808080"/>
                </a:solidFill>
                <a:latin typeface="Arial" panose="020B0604020202020204"/>
                <a:cs typeface="Arial" panose="020B0604020202020204"/>
              </a:rPr>
              <a:t>list:</a:t>
            </a:r>
            <a:r>
              <a:rPr sz="1200" b="1" spc="-15" dirty="0">
                <a:solidFill>
                  <a:srgbClr val="808080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1200" b="1" spc="-5" dirty="0">
                <a:solidFill>
                  <a:srgbClr val="808080"/>
                </a:solidFill>
                <a:latin typeface="Arial" panose="020B0604020202020204"/>
                <a:cs typeface="Arial" panose="020B0604020202020204"/>
              </a:rPr>
              <a:t>3</a:t>
            </a:r>
            <a:endParaRPr sz="1200">
              <a:latin typeface="Arial" panose="020B0604020202020204"/>
              <a:cs typeface="Arial" panose="020B0604020202020204"/>
            </a:endParaRPr>
          </a:p>
        </p:txBody>
      </p:sp>
      <p:sp>
        <p:nvSpPr>
          <p:cNvPr id="47" name="object 47"/>
          <p:cNvSpPr txBox="1">
            <a:spLocks noGrp="1"/>
          </p:cNvSpPr>
          <p:nvPr>
            <p:ph type="title"/>
          </p:nvPr>
        </p:nvSpPr>
        <p:spPr>
          <a:xfrm>
            <a:off x="6899909" y="254000"/>
            <a:ext cx="718820" cy="330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dirty="0">
                <a:solidFill>
                  <a:srgbClr val="808080"/>
                </a:solidFill>
              </a:rPr>
              <a:t>result</a:t>
            </a:r>
            <a:endParaRPr sz="2000"/>
          </a:p>
        </p:txBody>
      </p:sp>
      <p:sp>
        <p:nvSpPr>
          <p:cNvPr id="49" name="object 49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ct val="100000"/>
              </a:lnSpc>
            </a:pPr>
            <a:fld id="{81D60167-4931-47E6-BA6A-407CBD079E47}" type="slidenum">
              <a:rPr spc="-5" dirty="0"/>
            </a:fld>
            <a:endParaRPr spc="-5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942340" y="2170811"/>
            <a:ext cx="7619365" cy="3697604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marR="123825" indent="-342900">
              <a:lnSpc>
                <a:spcPct val="100000"/>
              </a:lnSpc>
              <a:spcBef>
                <a:spcPts val="105"/>
              </a:spcBef>
            </a:pPr>
            <a:r>
              <a:rPr sz="1800" b="0" spc="20" dirty="0">
                <a:solidFill>
                  <a:srgbClr val="330066"/>
                </a:solidFill>
                <a:latin typeface="Marlett"/>
                <a:cs typeface="Marlett"/>
              </a:rPr>
              <a:t></a:t>
            </a:r>
            <a:r>
              <a:rPr sz="1800" b="0" spc="20" dirty="0">
                <a:solidFill>
                  <a:srgbClr val="330066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600" dirty="0">
                <a:latin typeface="Arial" panose="020B0604020202020204"/>
                <a:cs typeface="Arial" panose="020B0604020202020204"/>
              </a:rPr>
              <a:t>Linked lists are more complex to code and  manage than arrays, but they have some</a:t>
            </a:r>
            <a:r>
              <a:rPr sz="2600" spc="-50" dirty="0">
                <a:latin typeface="Arial" panose="020B0604020202020204"/>
                <a:cs typeface="Arial" panose="020B0604020202020204"/>
              </a:rPr>
              <a:t> </a:t>
            </a:r>
            <a:r>
              <a:rPr sz="2600" dirty="0">
                <a:latin typeface="Arial" panose="020B0604020202020204"/>
                <a:cs typeface="Arial" panose="020B0604020202020204"/>
              </a:rPr>
              <a:t>distinct  advantages.</a:t>
            </a:r>
            <a:endParaRPr sz="2600">
              <a:latin typeface="Arial" panose="020B0604020202020204"/>
              <a:cs typeface="Arial" panose="020B0604020202020204"/>
            </a:endParaRPr>
          </a:p>
          <a:p>
            <a:pPr marL="756285" marR="643890">
              <a:lnSpc>
                <a:spcPct val="100000"/>
              </a:lnSpc>
              <a:spcBef>
                <a:spcPts val="625"/>
              </a:spcBef>
            </a:pPr>
            <a:r>
              <a:rPr sz="2600" b="1" u="heavy" dirty="0">
                <a:solidFill>
                  <a:srgbClr val="7D9CE8"/>
                </a:solidFill>
                <a:uFill>
                  <a:solidFill>
                    <a:srgbClr val="7D9CE8"/>
                  </a:solidFill>
                </a:uFill>
                <a:latin typeface="Arial" panose="020B0604020202020204"/>
                <a:cs typeface="Arial" panose="020B0604020202020204"/>
              </a:rPr>
              <a:t>Dynamic</a:t>
            </a:r>
            <a:r>
              <a:rPr sz="2600" dirty="0">
                <a:latin typeface="Arial" panose="020B0604020202020204"/>
                <a:cs typeface="Arial" panose="020B0604020202020204"/>
              </a:rPr>
              <a:t>: a linked list can easily grow</a:t>
            </a:r>
            <a:r>
              <a:rPr sz="2600" spc="-80" dirty="0">
                <a:latin typeface="Arial" panose="020B0604020202020204"/>
                <a:cs typeface="Arial" panose="020B0604020202020204"/>
              </a:rPr>
              <a:t> </a:t>
            </a:r>
            <a:r>
              <a:rPr sz="2600" dirty="0">
                <a:latin typeface="Arial" panose="020B0604020202020204"/>
                <a:cs typeface="Arial" panose="020B0604020202020204"/>
              </a:rPr>
              <a:t>and  shrink in</a:t>
            </a:r>
            <a:r>
              <a:rPr sz="2600" spc="-15" dirty="0">
                <a:latin typeface="Arial" panose="020B0604020202020204"/>
                <a:cs typeface="Arial" panose="020B0604020202020204"/>
              </a:rPr>
              <a:t> </a:t>
            </a:r>
            <a:r>
              <a:rPr sz="2600" dirty="0">
                <a:latin typeface="Arial" panose="020B0604020202020204"/>
                <a:cs typeface="Arial" panose="020B0604020202020204"/>
              </a:rPr>
              <a:t>size.</a:t>
            </a:r>
            <a:endParaRPr sz="2600">
              <a:latin typeface="Arial" panose="020B0604020202020204"/>
              <a:cs typeface="Arial" panose="020B0604020202020204"/>
            </a:endParaRPr>
          </a:p>
          <a:p>
            <a:pPr marL="859790" marR="5080" indent="-228600">
              <a:lnSpc>
                <a:spcPct val="100000"/>
              </a:lnSpc>
              <a:spcBef>
                <a:spcPts val="585"/>
              </a:spcBef>
            </a:pPr>
            <a:r>
              <a:rPr sz="1650" b="0" spc="45" dirty="0">
                <a:solidFill>
                  <a:srgbClr val="669999"/>
                </a:solidFill>
                <a:latin typeface="Marlett"/>
                <a:cs typeface="Marlett"/>
              </a:rPr>
              <a:t></a:t>
            </a:r>
            <a:r>
              <a:rPr sz="2400" spc="45" dirty="0">
                <a:latin typeface="Arial" panose="020B0604020202020204"/>
                <a:cs typeface="Arial" panose="020B0604020202020204"/>
              </a:rPr>
              <a:t>We </a:t>
            </a:r>
            <a:r>
              <a:rPr sz="2400" spc="-5" dirty="0">
                <a:latin typeface="Arial" panose="020B0604020202020204"/>
                <a:cs typeface="Arial" panose="020B0604020202020204"/>
              </a:rPr>
              <a:t>don’t need </a:t>
            </a:r>
            <a:r>
              <a:rPr sz="2400" dirty="0">
                <a:latin typeface="Arial" panose="020B0604020202020204"/>
                <a:cs typeface="Arial" panose="020B0604020202020204"/>
              </a:rPr>
              <a:t>to </a:t>
            </a:r>
            <a:r>
              <a:rPr sz="2400" spc="-5" dirty="0">
                <a:latin typeface="Arial" panose="020B0604020202020204"/>
                <a:cs typeface="Arial" panose="020B0604020202020204"/>
              </a:rPr>
              <a:t>know how </a:t>
            </a:r>
            <a:r>
              <a:rPr sz="2400" dirty="0">
                <a:latin typeface="Arial" panose="020B0604020202020204"/>
                <a:cs typeface="Arial" panose="020B0604020202020204"/>
              </a:rPr>
              <a:t>many </a:t>
            </a:r>
            <a:r>
              <a:rPr sz="2400" spc="-5" dirty="0">
                <a:latin typeface="Arial" panose="020B0604020202020204"/>
                <a:cs typeface="Arial" panose="020B0604020202020204"/>
              </a:rPr>
              <a:t>nodes will be in  </a:t>
            </a:r>
            <a:r>
              <a:rPr sz="2400" dirty="0">
                <a:latin typeface="Arial" panose="020B0604020202020204"/>
                <a:cs typeface="Arial" panose="020B0604020202020204"/>
              </a:rPr>
              <a:t>the </a:t>
            </a:r>
            <a:r>
              <a:rPr sz="2400" spc="-5" dirty="0">
                <a:latin typeface="Arial" panose="020B0604020202020204"/>
                <a:cs typeface="Arial" panose="020B0604020202020204"/>
              </a:rPr>
              <a:t>list. </a:t>
            </a:r>
            <a:r>
              <a:rPr sz="2400" dirty="0">
                <a:latin typeface="Arial" panose="020B0604020202020204"/>
                <a:cs typeface="Arial" panose="020B0604020202020204"/>
              </a:rPr>
              <a:t>They </a:t>
            </a:r>
            <a:r>
              <a:rPr sz="2400" spc="-5" dirty="0">
                <a:latin typeface="Arial" panose="020B0604020202020204"/>
                <a:cs typeface="Arial" panose="020B0604020202020204"/>
              </a:rPr>
              <a:t>are created in memory </a:t>
            </a:r>
            <a:r>
              <a:rPr sz="2400" spc="-10" dirty="0">
                <a:latin typeface="Arial" panose="020B0604020202020204"/>
                <a:cs typeface="Arial" panose="020B0604020202020204"/>
              </a:rPr>
              <a:t>as</a:t>
            </a:r>
            <a:r>
              <a:rPr sz="2400" spc="45" dirty="0">
                <a:latin typeface="Arial" panose="020B0604020202020204"/>
                <a:cs typeface="Arial" panose="020B0604020202020204"/>
              </a:rPr>
              <a:t> </a:t>
            </a:r>
            <a:r>
              <a:rPr sz="2400" spc="-5" dirty="0">
                <a:latin typeface="Arial" panose="020B0604020202020204"/>
                <a:cs typeface="Arial" panose="020B0604020202020204"/>
              </a:rPr>
              <a:t>needed.</a:t>
            </a:r>
            <a:endParaRPr sz="2400">
              <a:latin typeface="Arial" panose="020B0604020202020204"/>
              <a:cs typeface="Arial" panose="020B0604020202020204"/>
            </a:endParaRPr>
          </a:p>
          <a:p>
            <a:pPr marL="859790" marR="706120" indent="-228600">
              <a:lnSpc>
                <a:spcPct val="100000"/>
              </a:lnSpc>
              <a:spcBef>
                <a:spcPts val="575"/>
              </a:spcBef>
            </a:pPr>
            <a:r>
              <a:rPr sz="1650" b="0" spc="45" dirty="0">
                <a:solidFill>
                  <a:srgbClr val="669999"/>
                </a:solidFill>
                <a:latin typeface="Marlett"/>
                <a:cs typeface="Marlett"/>
              </a:rPr>
              <a:t></a:t>
            </a:r>
            <a:r>
              <a:rPr sz="2400" spc="45" dirty="0">
                <a:latin typeface="Arial" panose="020B0604020202020204"/>
                <a:cs typeface="Arial" panose="020B0604020202020204"/>
              </a:rPr>
              <a:t>In </a:t>
            </a:r>
            <a:r>
              <a:rPr sz="2400" spc="-5" dirty="0">
                <a:latin typeface="Arial" panose="020B0604020202020204"/>
                <a:cs typeface="Arial" panose="020B0604020202020204"/>
              </a:rPr>
              <a:t>contrast, </a:t>
            </a:r>
            <a:r>
              <a:rPr sz="2400" dirty="0">
                <a:latin typeface="Arial" panose="020B0604020202020204"/>
                <a:cs typeface="Arial" panose="020B0604020202020204"/>
              </a:rPr>
              <a:t>the </a:t>
            </a:r>
            <a:r>
              <a:rPr sz="2400" spc="-5" dirty="0">
                <a:latin typeface="Arial" panose="020B0604020202020204"/>
                <a:cs typeface="Arial" panose="020B0604020202020204"/>
              </a:rPr>
              <a:t>size </a:t>
            </a:r>
            <a:r>
              <a:rPr sz="2400" dirty="0">
                <a:latin typeface="Arial" panose="020B0604020202020204"/>
                <a:cs typeface="Arial" panose="020B0604020202020204"/>
              </a:rPr>
              <a:t>of </a:t>
            </a:r>
            <a:r>
              <a:rPr sz="2400" spc="-5" dirty="0">
                <a:latin typeface="Arial" panose="020B0604020202020204"/>
                <a:cs typeface="Arial" panose="020B0604020202020204"/>
              </a:rPr>
              <a:t>a </a:t>
            </a:r>
            <a:r>
              <a:rPr sz="2400" dirty="0">
                <a:latin typeface="Arial" panose="020B0604020202020204"/>
                <a:cs typeface="Arial" panose="020B0604020202020204"/>
              </a:rPr>
              <a:t>C++ </a:t>
            </a:r>
            <a:r>
              <a:rPr sz="2400" spc="-5" dirty="0">
                <a:latin typeface="Arial" panose="020B0604020202020204"/>
                <a:cs typeface="Arial" panose="020B0604020202020204"/>
              </a:rPr>
              <a:t>array is fixed </a:t>
            </a:r>
            <a:r>
              <a:rPr sz="2400" dirty="0">
                <a:latin typeface="Arial" panose="020B0604020202020204"/>
                <a:cs typeface="Arial" panose="020B0604020202020204"/>
              </a:rPr>
              <a:t>at  </a:t>
            </a:r>
            <a:r>
              <a:rPr sz="2400" spc="-5" dirty="0">
                <a:latin typeface="Arial" panose="020B0604020202020204"/>
                <a:cs typeface="Arial" panose="020B0604020202020204"/>
              </a:rPr>
              <a:t>compilation</a:t>
            </a:r>
            <a:r>
              <a:rPr sz="2400" spc="25" dirty="0">
                <a:latin typeface="Arial" panose="020B0604020202020204"/>
                <a:cs typeface="Arial" panose="020B0604020202020204"/>
              </a:rPr>
              <a:t> </a:t>
            </a:r>
            <a:r>
              <a:rPr sz="2400" dirty="0">
                <a:latin typeface="Arial" panose="020B0604020202020204"/>
                <a:cs typeface="Arial" panose="020B0604020202020204"/>
              </a:rPr>
              <a:t>time.</a:t>
            </a:r>
            <a:endParaRPr sz="2400">
              <a:latin typeface="Arial" panose="020B0604020202020204"/>
              <a:cs typeface="Arial" panose="020B0604020202020204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ct val="100000"/>
              </a:lnSpc>
            </a:pPr>
            <a:fld id="{81D60167-4931-47E6-BA6A-407CBD079E47}" type="slidenum">
              <a:rPr spc="-5" dirty="0"/>
            </a:fld>
            <a:endParaRPr spc="-5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993139" y="1740535"/>
            <a:ext cx="7420609" cy="368681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3200" b="1" spc="-5" dirty="0">
                <a:solidFill>
                  <a:srgbClr val="7D9CE8"/>
                </a:solidFill>
                <a:latin typeface="Arial" panose="020B0604020202020204"/>
                <a:cs typeface="Arial" panose="020B0604020202020204"/>
              </a:rPr>
              <a:t>Easy and fast </a:t>
            </a:r>
            <a:r>
              <a:rPr sz="3200" b="1" dirty="0">
                <a:solidFill>
                  <a:srgbClr val="7D9CE8"/>
                </a:solidFill>
                <a:latin typeface="Arial" panose="020B0604020202020204"/>
                <a:cs typeface="Arial" panose="020B0604020202020204"/>
              </a:rPr>
              <a:t>insertions and</a:t>
            </a:r>
            <a:r>
              <a:rPr sz="3200" b="1" spc="-105" dirty="0">
                <a:solidFill>
                  <a:srgbClr val="7D9CE8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3200" b="1" spc="-5" dirty="0">
                <a:solidFill>
                  <a:srgbClr val="7D9CE8"/>
                </a:solidFill>
                <a:latin typeface="Arial" panose="020B0604020202020204"/>
                <a:cs typeface="Arial" panose="020B0604020202020204"/>
              </a:rPr>
              <a:t>deletions</a:t>
            </a:r>
            <a:endParaRPr sz="3200">
              <a:latin typeface="Arial" panose="020B0604020202020204"/>
              <a:cs typeface="Arial" panose="020B0604020202020204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3600">
              <a:latin typeface="Arial" panose="020B0604020202020204"/>
              <a:cs typeface="Arial" panose="020B0604020202020204"/>
            </a:endParaRPr>
          </a:p>
          <a:p>
            <a:pPr marL="698500" marR="83185" indent="-228600" algn="just">
              <a:lnSpc>
                <a:spcPct val="100000"/>
              </a:lnSpc>
            </a:pPr>
            <a:r>
              <a:rPr sz="1950" b="0" dirty="0">
                <a:solidFill>
                  <a:srgbClr val="CCCC00"/>
                </a:solidFill>
                <a:latin typeface="Marlett"/>
                <a:cs typeface="Marlett"/>
              </a:rPr>
              <a:t></a:t>
            </a:r>
            <a:r>
              <a:rPr sz="2800" dirty="0">
                <a:latin typeface="Arial" panose="020B0604020202020204"/>
                <a:cs typeface="Arial" panose="020B0604020202020204"/>
              </a:rPr>
              <a:t>To </a:t>
            </a:r>
            <a:r>
              <a:rPr sz="2800" spc="-5" dirty="0">
                <a:latin typeface="Arial" panose="020B0604020202020204"/>
                <a:cs typeface="Arial" panose="020B0604020202020204"/>
              </a:rPr>
              <a:t>insert or </a:t>
            </a:r>
            <a:r>
              <a:rPr sz="2800" dirty="0">
                <a:latin typeface="Arial" panose="020B0604020202020204"/>
                <a:cs typeface="Arial" panose="020B0604020202020204"/>
              </a:rPr>
              <a:t>delete </a:t>
            </a:r>
            <a:r>
              <a:rPr sz="2800" spc="-5" dirty="0">
                <a:latin typeface="Arial" panose="020B0604020202020204"/>
                <a:cs typeface="Arial" panose="020B0604020202020204"/>
              </a:rPr>
              <a:t>an element in an </a:t>
            </a:r>
            <a:r>
              <a:rPr sz="2800" dirty="0">
                <a:latin typeface="Arial" panose="020B0604020202020204"/>
                <a:cs typeface="Arial" panose="020B0604020202020204"/>
              </a:rPr>
              <a:t>array,  </a:t>
            </a:r>
            <a:r>
              <a:rPr sz="2800" spc="-5" dirty="0">
                <a:latin typeface="Arial" panose="020B0604020202020204"/>
                <a:cs typeface="Arial" panose="020B0604020202020204"/>
              </a:rPr>
              <a:t>we need to copy to temporary </a:t>
            </a:r>
            <a:r>
              <a:rPr sz="2800" dirty="0">
                <a:latin typeface="Arial" panose="020B0604020202020204"/>
                <a:cs typeface="Arial" panose="020B0604020202020204"/>
              </a:rPr>
              <a:t>variables </a:t>
            </a:r>
            <a:r>
              <a:rPr sz="2800" spc="-5" dirty="0">
                <a:latin typeface="Arial" panose="020B0604020202020204"/>
                <a:cs typeface="Arial" panose="020B0604020202020204"/>
              </a:rPr>
              <a:t>to  make </a:t>
            </a:r>
            <a:r>
              <a:rPr sz="2800" dirty="0">
                <a:latin typeface="Arial" panose="020B0604020202020204"/>
                <a:cs typeface="Arial" panose="020B0604020202020204"/>
              </a:rPr>
              <a:t>room </a:t>
            </a:r>
            <a:r>
              <a:rPr sz="2800" spc="-5" dirty="0">
                <a:latin typeface="Arial" panose="020B0604020202020204"/>
                <a:cs typeface="Arial" panose="020B0604020202020204"/>
              </a:rPr>
              <a:t>for </a:t>
            </a:r>
            <a:r>
              <a:rPr sz="2800" dirty="0">
                <a:latin typeface="Arial" panose="020B0604020202020204"/>
                <a:cs typeface="Arial" panose="020B0604020202020204"/>
              </a:rPr>
              <a:t>new </a:t>
            </a:r>
            <a:r>
              <a:rPr sz="2800" spc="-5" dirty="0">
                <a:latin typeface="Arial" panose="020B0604020202020204"/>
                <a:cs typeface="Arial" panose="020B0604020202020204"/>
              </a:rPr>
              <a:t>elements or close the  gap </a:t>
            </a:r>
            <a:r>
              <a:rPr sz="2800" dirty="0">
                <a:latin typeface="Arial" panose="020B0604020202020204"/>
                <a:cs typeface="Arial" panose="020B0604020202020204"/>
              </a:rPr>
              <a:t>caused by deleted</a:t>
            </a:r>
            <a:r>
              <a:rPr sz="2800" spc="-15" dirty="0">
                <a:latin typeface="Arial" panose="020B0604020202020204"/>
                <a:cs typeface="Arial" panose="020B0604020202020204"/>
              </a:rPr>
              <a:t> </a:t>
            </a:r>
            <a:r>
              <a:rPr sz="2800" dirty="0">
                <a:latin typeface="Arial" panose="020B0604020202020204"/>
                <a:cs typeface="Arial" panose="020B0604020202020204"/>
              </a:rPr>
              <a:t>elements.</a:t>
            </a:r>
            <a:endParaRPr sz="2800">
              <a:latin typeface="Arial" panose="020B0604020202020204"/>
              <a:cs typeface="Arial" panose="020B0604020202020204"/>
            </a:endParaRPr>
          </a:p>
          <a:p>
            <a:pPr marL="698500" marR="206375" indent="-228600" algn="just">
              <a:lnSpc>
                <a:spcPct val="100000"/>
              </a:lnSpc>
              <a:spcBef>
                <a:spcPts val="675"/>
              </a:spcBef>
            </a:pPr>
            <a:r>
              <a:rPr sz="1950" b="0" dirty="0">
                <a:solidFill>
                  <a:srgbClr val="CCCC00"/>
                </a:solidFill>
                <a:latin typeface="Marlett"/>
                <a:cs typeface="Marlett"/>
              </a:rPr>
              <a:t></a:t>
            </a:r>
            <a:r>
              <a:rPr sz="2800" dirty="0">
                <a:latin typeface="Arial" panose="020B0604020202020204"/>
                <a:cs typeface="Arial" panose="020B0604020202020204"/>
              </a:rPr>
              <a:t>With </a:t>
            </a:r>
            <a:r>
              <a:rPr sz="2800" spc="-5" dirty="0">
                <a:latin typeface="Arial" panose="020B0604020202020204"/>
                <a:cs typeface="Arial" panose="020B0604020202020204"/>
              </a:rPr>
              <a:t>a </a:t>
            </a:r>
            <a:r>
              <a:rPr sz="2800" dirty="0">
                <a:latin typeface="Arial" panose="020B0604020202020204"/>
                <a:cs typeface="Arial" panose="020B0604020202020204"/>
              </a:rPr>
              <a:t>linked list, </a:t>
            </a:r>
            <a:r>
              <a:rPr sz="2800" spc="-5" dirty="0">
                <a:latin typeface="Arial" panose="020B0604020202020204"/>
                <a:cs typeface="Arial" panose="020B0604020202020204"/>
              </a:rPr>
              <a:t>no need to move </a:t>
            </a:r>
            <a:r>
              <a:rPr sz="2800" dirty="0">
                <a:latin typeface="Arial" panose="020B0604020202020204"/>
                <a:cs typeface="Arial" panose="020B0604020202020204"/>
              </a:rPr>
              <a:t>other  </a:t>
            </a:r>
            <a:r>
              <a:rPr sz="2800" spc="-5" dirty="0">
                <a:latin typeface="Arial" panose="020B0604020202020204"/>
                <a:cs typeface="Arial" panose="020B0604020202020204"/>
              </a:rPr>
              <a:t>nodes. Only need to </a:t>
            </a:r>
            <a:r>
              <a:rPr sz="2800" dirty="0">
                <a:latin typeface="Arial" panose="020B0604020202020204"/>
                <a:cs typeface="Arial" panose="020B0604020202020204"/>
              </a:rPr>
              <a:t>reset </a:t>
            </a:r>
            <a:r>
              <a:rPr sz="2800" spc="-5" dirty="0">
                <a:latin typeface="Arial" panose="020B0604020202020204"/>
                <a:cs typeface="Arial" panose="020B0604020202020204"/>
              </a:rPr>
              <a:t>some</a:t>
            </a:r>
            <a:r>
              <a:rPr sz="2800" spc="15" dirty="0">
                <a:latin typeface="Arial" panose="020B0604020202020204"/>
                <a:cs typeface="Arial" panose="020B0604020202020204"/>
              </a:rPr>
              <a:t> </a:t>
            </a:r>
            <a:r>
              <a:rPr sz="2800" dirty="0">
                <a:latin typeface="Arial" panose="020B0604020202020204"/>
                <a:cs typeface="Arial" panose="020B0604020202020204"/>
              </a:rPr>
              <a:t>pointers.</a:t>
            </a:r>
            <a:endParaRPr sz="2800">
              <a:latin typeface="Arial" panose="020B0604020202020204"/>
              <a:cs typeface="Arial" panose="020B0604020202020204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ct val="100000"/>
              </a:lnSpc>
            </a:pPr>
            <a:fld id="{81D60167-4931-47E6-BA6A-407CBD079E47}" type="slidenum">
              <a:rPr spc="-5" dirty="0"/>
            </a:fld>
            <a:endParaRPr spc="-5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352040" y="716534"/>
            <a:ext cx="5786120" cy="68961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b="1" dirty="0">
                <a:gradFill>
                  <a:gsLst>
                    <a:gs pos="0">
                      <a:srgbClr val="E30000"/>
                    </a:gs>
                    <a:gs pos="100000">
                      <a:srgbClr val="760303"/>
                    </a:gs>
                  </a:gsLst>
                  <a:lin scaled="0"/>
                </a:gradFill>
              </a:rPr>
              <a:t>Linked List -</a:t>
            </a:r>
            <a:r>
              <a:rPr b="1" spc="-35" dirty="0">
                <a:gradFill>
                  <a:gsLst>
                    <a:gs pos="0">
                      <a:srgbClr val="E30000"/>
                    </a:gs>
                    <a:gs pos="100000">
                      <a:srgbClr val="760303"/>
                    </a:gs>
                  </a:gsLst>
                  <a:lin scaled="0"/>
                </a:gradFill>
              </a:rPr>
              <a:t> </a:t>
            </a:r>
            <a:r>
              <a:rPr b="1" dirty="0">
                <a:gradFill>
                  <a:gsLst>
                    <a:gs pos="0">
                      <a:srgbClr val="E30000"/>
                    </a:gs>
                    <a:gs pos="100000">
                      <a:srgbClr val="760303"/>
                    </a:gs>
                  </a:gsLst>
                  <a:lin scaled="0"/>
                </a:gradFill>
              </a:rPr>
              <a:t>Conclusion</a:t>
            </a:r>
            <a:endParaRPr b="1" dirty="0">
              <a:gradFill>
                <a:gsLst>
                  <a:gs pos="0">
                    <a:srgbClr val="E30000"/>
                  </a:gs>
                  <a:gs pos="100000">
                    <a:srgbClr val="760303"/>
                  </a:gs>
                </a:gsLst>
                <a:lin scaled="0"/>
              </a:gradFill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777240" y="2153539"/>
            <a:ext cx="7898765" cy="3354070"/>
          </a:xfrm>
          <a:prstGeom prst="rect">
            <a:avLst/>
          </a:prstGeom>
        </p:spPr>
        <p:txBody>
          <a:bodyPr vert="horz" wrap="square" lIns="0" tIns="64135" rIns="0" bIns="0" rtlCol="0">
            <a:spAutoFit/>
          </a:bodyPr>
          <a:lstStyle/>
          <a:p>
            <a:pPr marL="355600" marR="5080" indent="-342900">
              <a:lnSpc>
                <a:spcPts val="3240"/>
              </a:lnSpc>
              <a:spcBef>
                <a:spcPts val="505"/>
              </a:spcBef>
            </a:pPr>
            <a:r>
              <a:rPr sz="2100" b="0" dirty="0">
                <a:solidFill>
                  <a:srgbClr val="330066"/>
                </a:solidFill>
                <a:latin typeface="Marlett"/>
                <a:cs typeface="Marlett"/>
              </a:rPr>
              <a:t></a:t>
            </a:r>
            <a:r>
              <a:rPr sz="2100" b="0" dirty="0">
                <a:solidFill>
                  <a:srgbClr val="330066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000" dirty="0">
                <a:latin typeface="Arial" panose="020B0604020202020204"/>
                <a:cs typeface="Arial" panose="020B0604020202020204"/>
              </a:rPr>
              <a:t>Try </a:t>
            </a:r>
            <a:r>
              <a:rPr sz="3000" spc="-5" dirty="0">
                <a:latin typeface="Arial" panose="020B0604020202020204"/>
                <a:cs typeface="Arial" panose="020B0604020202020204"/>
              </a:rPr>
              <a:t>make your own conclusion by comparing  array </a:t>
            </a:r>
            <a:r>
              <a:rPr sz="3000" dirty="0">
                <a:latin typeface="Arial" panose="020B0604020202020204"/>
                <a:cs typeface="Arial" panose="020B0604020202020204"/>
              </a:rPr>
              <a:t>list and linked list in </a:t>
            </a:r>
            <a:r>
              <a:rPr sz="3000" spc="-5" dirty="0">
                <a:latin typeface="Arial" panose="020B0604020202020204"/>
                <a:cs typeface="Arial" panose="020B0604020202020204"/>
              </a:rPr>
              <a:t>term</a:t>
            </a:r>
            <a:r>
              <a:rPr sz="3000" spc="-100" dirty="0">
                <a:latin typeface="Arial" panose="020B0604020202020204"/>
                <a:cs typeface="Arial" panose="020B0604020202020204"/>
              </a:rPr>
              <a:t> </a:t>
            </a:r>
            <a:r>
              <a:rPr sz="3000" dirty="0">
                <a:latin typeface="Arial" panose="020B0604020202020204"/>
                <a:cs typeface="Arial" panose="020B0604020202020204"/>
              </a:rPr>
              <a:t>of:</a:t>
            </a:r>
            <a:endParaRPr sz="3000">
              <a:latin typeface="Arial" panose="020B0604020202020204"/>
              <a:cs typeface="Arial" panose="020B0604020202020204"/>
            </a:endParaRPr>
          </a:p>
          <a:p>
            <a:pPr marL="356870">
              <a:lnSpc>
                <a:spcPct val="100000"/>
              </a:lnSpc>
              <a:spcBef>
                <a:spcPts val="285"/>
              </a:spcBef>
            </a:pPr>
            <a:r>
              <a:rPr sz="1800" b="0" spc="20" dirty="0">
                <a:solidFill>
                  <a:srgbClr val="669999"/>
                </a:solidFill>
                <a:latin typeface="Marlett"/>
                <a:cs typeface="Marlett"/>
              </a:rPr>
              <a:t></a:t>
            </a:r>
            <a:r>
              <a:rPr sz="1800" b="0" spc="20" dirty="0">
                <a:solidFill>
                  <a:srgbClr val="669999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600" dirty="0">
                <a:latin typeface="Arial" panose="020B0604020202020204"/>
                <a:cs typeface="Arial" panose="020B0604020202020204"/>
              </a:rPr>
              <a:t>Size of items/nodes in the</a:t>
            </a:r>
            <a:r>
              <a:rPr sz="2600" spc="-60" dirty="0">
                <a:latin typeface="Arial" panose="020B0604020202020204"/>
                <a:cs typeface="Arial" panose="020B0604020202020204"/>
              </a:rPr>
              <a:t> </a:t>
            </a:r>
            <a:r>
              <a:rPr sz="2600" dirty="0">
                <a:latin typeface="Arial" panose="020B0604020202020204"/>
                <a:cs typeface="Arial" panose="020B0604020202020204"/>
              </a:rPr>
              <a:t>list</a:t>
            </a:r>
            <a:endParaRPr sz="2600">
              <a:latin typeface="Arial" panose="020B0604020202020204"/>
              <a:cs typeface="Arial" panose="020B0604020202020204"/>
            </a:endParaRPr>
          </a:p>
          <a:p>
            <a:pPr marL="704850" marR="292100" indent="-347980">
              <a:lnSpc>
                <a:spcPts val="2810"/>
              </a:lnSpc>
              <a:spcBef>
                <a:spcPts val="660"/>
              </a:spcBef>
            </a:pPr>
            <a:r>
              <a:rPr sz="1800" b="0" spc="20" dirty="0">
                <a:solidFill>
                  <a:srgbClr val="669999"/>
                </a:solidFill>
                <a:latin typeface="Marlett"/>
                <a:cs typeface="Marlett"/>
              </a:rPr>
              <a:t></a:t>
            </a:r>
            <a:r>
              <a:rPr sz="1800" b="0" spc="20" dirty="0">
                <a:solidFill>
                  <a:srgbClr val="669999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600" dirty="0">
                <a:latin typeface="Arial" panose="020B0604020202020204"/>
                <a:cs typeface="Arial" panose="020B0604020202020204"/>
              </a:rPr>
              <a:t>Add new items/nodes at the beginning or in </a:t>
            </a:r>
            <a:r>
              <a:rPr sz="2600" spc="-5" dirty="0">
                <a:latin typeface="Arial" panose="020B0604020202020204"/>
                <a:cs typeface="Arial" panose="020B0604020202020204"/>
              </a:rPr>
              <a:t>the  </a:t>
            </a:r>
            <a:r>
              <a:rPr sz="2600" dirty="0">
                <a:latin typeface="Arial" panose="020B0604020202020204"/>
                <a:cs typeface="Arial" panose="020B0604020202020204"/>
              </a:rPr>
              <a:t>middle of the</a:t>
            </a:r>
            <a:r>
              <a:rPr sz="2600" spc="-20" dirty="0">
                <a:latin typeface="Arial" panose="020B0604020202020204"/>
                <a:cs typeface="Arial" panose="020B0604020202020204"/>
              </a:rPr>
              <a:t> </a:t>
            </a:r>
            <a:r>
              <a:rPr sz="2600" dirty="0">
                <a:latin typeface="Arial" panose="020B0604020202020204"/>
                <a:cs typeface="Arial" panose="020B0604020202020204"/>
              </a:rPr>
              <a:t>list</a:t>
            </a:r>
            <a:endParaRPr sz="2600">
              <a:latin typeface="Arial" panose="020B0604020202020204"/>
              <a:cs typeface="Arial" panose="020B0604020202020204"/>
            </a:endParaRPr>
          </a:p>
          <a:p>
            <a:pPr marL="704850" marR="182245" indent="-347980">
              <a:lnSpc>
                <a:spcPts val="2810"/>
              </a:lnSpc>
              <a:spcBef>
                <a:spcPts val="625"/>
              </a:spcBef>
            </a:pPr>
            <a:r>
              <a:rPr sz="1800" b="0" spc="20" dirty="0">
                <a:solidFill>
                  <a:srgbClr val="669999"/>
                </a:solidFill>
                <a:latin typeface="Marlett"/>
                <a:cs typeface="Marlett"/>
              </a:rPr>
              <a:t></a:t>
            </a:r>
            <a:r>
              <a:rPr sz="1800" b="0" spc="20" dirty="0">
                <a:solidFill>
                  <a:srgbClr val="669999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600" dirty="0">
                <a:latin typeface="Arial" panose="020B0604020202020204"/>
                <a:cs typeface="Arial" panose="020B0604020202020204"/>
              </a:rPr>
              <a:t>Delete items at the beginning or in </a:t>
            </a:r>
            <a:r>
              <a:rPr sz="2600" spc="-5" dirty="0">
                <a:latin typeface="Arial" panose="020B0604020202020204"/>
                <a:cs typeface="Arial" panose="020B0604020202020204"/>
              </a:rPr>
              <a:t>the </a:t>
            </a:r>
            <a:r>
              <a:rPr sz="2600" dirty="0">
                <a:latin typeface="Arial" panose="020B0604020202020204"/>
                <a:cs typeface="Arial" panose="020B0604020202020204"/>
              </a:rPr>
              <a:t>middle of  the</a:t>
            </a:r>
            <a:r>
              <a:rPr sz="2600" spc="-5" dirty="0">
                <a:latin typeface="Arial" panose="020B0604020202020204"/>
                <a:cs typeface="Arial" panose="020B0604020202020204"/>
              </a:rPr>
              <a:t> </a:t>
            </a:r>
            <a:r>
              <a:rPr sz="2600" dirty="0">
                <a:latin typeface="Arial" panose="020B0604020202020204"/>
                <a:cs typeface="Arial" panose="020B0604020202020204"/>
              </a:rPr>
              <a:t>list</a:t>
            </a:r>
            <a:endParaRPr sz="2600">
              <a:latin typeface="Arial" panose="020B0604020202020204"/>
              <a:cs typeface="Arial" panose="020B0604020202020204"/>
            </a:endParaRPr>
          </a:p>
          <a:p>
            <a:pPr marL="356870">
              <a:lnSpc>
                <a:spcPct val="100000"/>
              </a:lnSpc>
              <a:spcBef>
                <a:spcPts val="270"/>
              </a:spcBef>
            </a:pPr>
            <a:r>
              <a:rPr sz="1800" b="0" spc="25" dirty="0">
                <a:solidFill>
                  <a:srgbClr val="669999"/>
                </a:solidFill>
                <a:latin typeface="Marlett"/>
                <a:cs typeface="Marlett"/>
              </a:rPr>
              <a:t></a:t>
            </a:r>
            <a:r>
              <a:rPr sz="1800" b="0" spc="25" dirty="0">
                <a:solidFill>
                  <a:srgbClr val="669999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600" dirty="0">
                <a:latin typeface="Arial" panose="020B0604020202020204"/>
                <a:cs typeface="Arial" panose="020B0604020202020204"/>
              </a:rPr>
              <a:t>Get items at nodes</a:t>
            </a:r>
            <a:r>
              <a:rPr sz="2600" spc="-55" dirty="0">
                <a:latin typeface="Arial" panose="020B0604020202020204"/>
                <a:cs typeface="Arial" panose="020B0604020202020204"/>
              </a:rPr>
              <a:t> </a:t>
            </a:r>
            <a:r>
              <a:rPr sz="2600" i="1" dirty="0">
                <a:latin typeface="Arial" panose="020B0604020202020204"/>
                <a:cs typeface="Arial" panose="020B0604020202020204"/>
              </a:rPr>
              <a:t>n</a:t>
            </a:r>
            <a:endParaRPr sz="2600">
              <a:latin typeface="Arial" panose="020B0604020202020204"/>
              <a:cs typeface="Arial" panose="020B0604020202020204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ct val="100000"/>
              </a:lnSpc>
            </a:pPr>
            <a:fld id="{81D60167-4931-47E6-BA6A-407CBD079E47}" type="slidenum">
              <a:rPr spc="-5" dirty="0"/>
            </a:fld>
            <a:endParaRPr spc="-5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809240" y="716534"/>
            <a:ext cx="3084830" cy="68961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b="1" spc="-5" dirty="0">
                <a:gradFill>
                  <a:gsLst>
                    <a:gs pos="0">
                      <a:srgbClr val="E30000"/>
                    </a:gs>
                    <a:gs pos="100000">
                      <a:srgbClr val="760303"/>
                    </a:gs>
                  </a:gsLst>
                  <a:lin scaled="0"/>
                </a:gradFill>
              </a:rPr>
              <a:t>Lab</a:t>
            </a:r>
            <a:r>
              <a:rPr b="1" spc="-65" dirty="0">
                <a:gradFill>
                  <a:gsLst>
                    <a:gs pos="0">
                      <a:srgbClr val="E30000"/>
                    </a:gs>
                    <a:gs pos="100000">
                      <a:srgbClr val="760303"/>
                    </a:gs>
                  </a:gsLst>
                  <a:lin scaled="0"/>
                </a:gradFill>
              </a:rPr>
              <a:t> </a:t>
            </a:r>
            <a:r>
              <a:rPr b="1" dirty="0">
                <a:gradFill>
                  <a:gsLst>
                    <a:gs pos="0">
                      <a:srgbClr val="E30000"/>
                    </a:gs>
                    <a:gs pos="100000">
                      <a:srgbClr val="760303"/>
                    </a:gs>
                  </a:gsLst>
                  <a:lin scaled="0"/>
                </a:gradFill>
              </a:rPr>
              <a:t>Exercise</a:t>
            </a:r>
            <a:endParaRPr b="1" dirty="0">
              <a:gradFill>
                <a:gsLst>
                  <a:gs pos="0">
                    <a:srgbClr val="E30000"/>
                  </a:gs>
                  <a:gs pos="100000">
                    <a:srgbClr val="760303"/>
                  </a:gs>
                </a:gsLst>
                <a:lin scaled="0"/>
              </a:gradFill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993140" y="2151507"/>
            <a:ext cx="7557134" cy="324548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marR="5080" indent="-342900">
              <a:lnSpc>
                <a:spcPct val="100000"/>
              </a:lnSpc>
              <a:spcBef>
                <a:spcPts val="100"/>
              </a:spcBef>
              <a:tabLst>
                <a:tab pos="354965" algn="l"/>
              </a:tabLst>
            </a:pPr>
            <a:r>
              <a:rPr sz="1650" b="0" spc="30" dirty="0">
                <a:solidFill>
                  <a:srgbClr val="330066"/>
                </a:solidFill>
                <a:latin typeface="Marlett"/>
                <a:cs typeface="Marlett"/>
              </a:rPr>
              <a:t></a:t>
            </a:r>
            <a:r>
              <a:rPr sz="1650" spc="30" dirty="0">
                <a:solidFill>
                  <a:srgbClr val="330066"/>
                </a:solidFill>
                <a:latin typeface="Times New Roman" panose="02020603050405020304"/>
                <a:cs typeface="Times New Roman" panose="02020603050405020304"/>
              </a:rPr>
              <a:t>	</a:t>
            </a:r>
            <a:r>
              <a:rPr sz="2400" dirty="0">
                <a:latin typeface="Arial" panose="020B0604020202020204"/>
                <a:cs typeface="Arial" panose="020B0604020202020204"/>
              </a:rPr>
              <a:t>Write </a:t>
            </a:r>
            <a:r>
              <a:rPr sz="2400" spc="-5" dirty="0">
                <a:latin typeface="Arial" panose="020B0604020202020204"/>
                <a:cs typeface="Arial" panose="020B0604020202020204"/>
              </a:rPr>
              <a:t>a </a:t>
            </a:r>
            <a:r>
              <a:rPr sz="2400" u="heavy" spc="-5" dirty="0">
                <a:uFill>
                  <a:solidFill>
                    <a:srgbClr val="000000"/>
                  </a:solidFill>
                </a:uFill>
                <a:latin typeface="Arial" panose="020B0604020202020204"/>
                <a:cs typeface="Arial" panose="020B0604020202020204"/>
              </a:rPr>
              <a:t>complete</a:t>
            </a:r>
            <a:r>
              <a:rPr sz="2400" spc="-5" dirty="0">
                <a:latin typeface="Arial" panose="020B0604020202020204"/>
                <a:cs typeface="Arial" panose="020B0604020202020204"/>
              </a:rPr>
              <a:t> link list program based on </a:t>
            </a:r>
            <a:r>
              <a:rPr sz="2400" dirty="0">
                <a:latin typeface="Arial" panose="020B0604020202020204"/>
                <a:cs typeface="Arial" panose="020B0604020202020204"/>
              </a:rPr>
              <a:t>the  </a:t>
            </a:r>
            <a:r>
              <a:rPr sz="2400" spc="-5" dirty="0">
                <a:latin typeface="Arial" panose="020B0604020202020204"/>
                <a:cs typeface="Arial" panose="020B0604020202020204"/>
              </a:rPr>
              <a:t>implementation </a:t>
            </a:r>
            <a:r>
              <a:rPr sz="2400" dirty="0">
                <a:latin typeface="Arial" panose="020B0604020202020204"/>
                <a:cs typeface="Arial" panose="020B0604020202020204"/>
              </a:rPr>
              <a:t>of the </a:t>
            </a:r>
            <a:r>
              <a:rPr sz="2400" spc="-5" dirty="0">
                <a:latin typeface="Arial" panose="020B0604020202020204"/>
                <a:cs typeface="Arial" panose="020B0604020202020204"/>
              </a:rPr>
              <a:t>following classes and functions  given in </a:t>
            </a:r>
            <a:r>
              <a:rPr sz="2400" dirty="0">
                <a:latin typeface="Arial" panose="020B0604020202020204"/>
                <a:cs typeface="Arial" panose="020B0604020202020204"/>
              </a:rPr>
              <a:t>the</a:t>
            </a:r>
            <a:r>
              <a:rPr sz="2400" spc="10" dirty="0">
                <a:latin typeface="Arial" panose="020B0604020202020204"/>
                <a:cs typeface="Arial" panose="020B0604020202020204"/>
              </a:rPr>
              <a:t> </a:t>
            </a:r>
            <a:r>
              <a:rPr sz="2400" dirty="0">
                <a:latin typeface="Arial" panose="020B0604020202020204"/>
                <a:cs typeface="Arial" panose="020B0604020202020204"/>
              </a:rPr>
              <a:t>notes.</a:t>
            </a:r>
            <a:endParaRPr sz="2400">
              <a:latin typeface="Arial" panose="020B0604020202020204"/>
              <a:cs typeface="Arial" panose="020B0604020202020204"/>
            </a:endParaRPr>
          </a:p>
          <a:p>
            <a:pPr marL="469900">
              <a:lnSpc>
                <a:spcPct val="100000"/>
              </a:lnSpc>
              <a:spcBef>
                <a:spcPts val="410"/>
              </a:spcBef>
              <a:tabLst>
                <a:tab pos="1702435" algn="l"/>
                <a:tab pos="3307715" algn="l"/>
              </a:tabLst>
            </a:pPr>
            <a:r>
              <a:rPr sz="1650" b="0" spc="30" dirty="0">
                <a:solidFill>
                  <a:srgbClr val="669999"/>
                </a:solidFill>
                <a:latin typeface="Marlett"/>
                <a:cs typeface="Marlett"/>
              </a:rPr>
              <a:t></a:t>
            </a:r>
            <a:r>
              <a:rPr sz="1650" b="0" spc="165" dirty="0">
                <a:solidFill>
                  <a:srgbClr val="669999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spc="-5" dirty="0">
                <a:latin typeface="Arial" panose="020B0604020202020204"/>
                <a:cs typeface="Arial" panose="020B0604020202020204"/>
              </a:rPr>
              <a:t>Class	</a:t>
            </a:r>
            <a:r>
              <a:rPr sz="2400" b="1" spc="-5" dirty="0">
                <a:solidFill>
                  <a:srgbClr val="000099"/>
                </a:solidFill>
                <a:latin typeface="Courier New" panose="02070309020205020404"/>
                <a:cs typeface="Courier New" panose="02070309020205020404"/>
              </a:rPr>
              <a:t>Node </a:t>
            </a:r>
            <a:r>
              <a:rPr sz="2400" spc="-5" dirty="0">
                <a:latin typeface="Arial" panose="020B0604020202020204"/>
                <a:cs typeface="Arial" panose="020B0604020202020204"/>
              </a:rPr>
              <a:t>and	</a:t>
            </a:r>
            <a:r>
              <a:rPr sz="2400" b="1" spc="-5" dirty="0">
                <a:solidFill>
                  <a:srgbClr val="000099"/>
                </a:solidFill>
                <a:latin typeface="Courier New" panose="02070309020205020404"/>
                <a:cs typeface="Courier New" panose="02070309020205020404"/>
              </a:rPr>
              <a:t>List</a:t>
            </a:r>
            <a:endParaRPr sz="2400">
              <a:latin typeface="Courier New" panose="02070309020205020404"/>
              <a:cs typeface="Courier New" panose="02070309020205020404"/>
            </a:endParaRPr>
          </a:p>
          <a:p>
            <a:pPr marL="469900">
              <a:lnSpc>
                <a:spcPct val="100000"/>
              </a:lnSpc>
              <a:spcBef>
                <a:spcPts val="575"/>
              </a:spcBef>
              <a:tabLst>
                <a:tab pos="3639820" algn="l"/>
              </a:tabLst>
            </a:pPr>
            <a:r>
              <a:rPr sz="1650" b="0" spc="30" dirty="0">
                <a:solidFill>
                  <a:srgbClr val="669999"/>
                </a:solidFill>
                <a:latin typeface="Marlett"/>
                <a:cs typeface="Marlett"/>
              </a:rPr>
              <a:t></a:t>
            </a:r>
            <a:r>
              <a:rPr sz="1650" b="0" spc="165" dirty="0">
                <a:solidFill>
                  <a:srgbClr val="669999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b="1" spc="-5" dirty="0">
                <a:solidFill>
                  <a:srgbClr val="000099"/>
                </a:solidFill>
                <a:latin typeface="Courier New" panose="02070309020205020404"/>
                <a:cs typeface="Courier New" panose="02070309020205020404"/>
              </a:rPr>
              <a:t>Constructor</a:t>
            </a:r>
            <a:r>
              <a:rPr sz="2400" b="1" spc="-10" dirty="0">
                <a:solidFill>
                  <a:srgbClr val="000099"/>
                </a:solidFill>
                <a:latin typeface="Courier New" panose="02070309020205020404"/>
                <a:cs typeface="Courier New" panose="02070309020205020404"/>
              </a:rPr>
              <a:t> </a:t>
            </a:r>
            <a:r>
              <a:rPr sz="2400" spc="-5" dirty="0">
                <a:latin typeface="Arial" panose="020B0604020202020204"/>
                <a:cs typeface="Arial" panose="020B0604020202020204"/>
              </a:rPr>
              <a:t>and	</a:t>
            </a:r>
            <a:r>
              <a:rPr sz="2400" b="1" spc="-5" dirty="0">
                <a:solidFill>
                  <a:srgbClr val="000099"/>
                </a:solidFill>
                <a:latin typeface="Courier New" panose="02070309020205020404"/>
                <a:cs typeface="Courier New" panose="02070309020205020404"/>
              </a:rPr>
              <a:t>Destructor</a:t>
            </a:r>
            <a:endParaRPr sz="2400">
              <a:latin typeface="Courier New" panose="02070309020205020404"/>
              <a:cs typeface="Courier New" panose="02070309020205020404"/>
            </a:endParaRPr>
          </a:p>
          <a:p>
            <a:pPr marL="756285" marR="585470" indent="-287020">
              <a:lnSpc>
                <a:spcPct val="102000"/>
              </a:lnSpc>
              <a:spcBef>
                <a:spcPts val="460"/>
              </a:spcBef>
              <a:tabLst>
                <a:tab pos="3820795" algn="l"/>
              </a:tabLst>
            </a:pPr>
            <a:r>
              <a:rPr sz="1650" b="0" spc="30" dirty="0">
                <a:solidFill>
                  <a:srgbClr val="669999"/>
                </a:solidFill>
                <a:latin typeface="Marlett"/>
                <a:cs typeface="Marlett"/>
              </a:rPr>
              <a:t></a:t>
            </a:r>
            <a:r>
              <a:rPr sz="1650" b="0" spc="30" dirty="0">
                <a:solidFill>
                  <a:srgbClr val="669999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b="1" spc="-10" dirty="0">
                <a:solidFill>
                  <a:srgbClr val="000099"/>
                </a:solidFill>
                <a:latin typeface="Courier New" panose="02070309020205020404"/>
                <a:cs typeface="Courier New" panose="02070309020205020404"/>
              </a:rPr>
              <a:t>IsEmpty(),InsertNode(), FindNode()  </a:t>
            </a:r>
            <a:r>
              <a:rPr sz="2400" b="1" spc="-5" dirty="0">
                <a:solidFill>
                  <a:srgbClr val="000099"/>
                </a:solidFill>
                <a:latin typeface="Courier New" panose="02070309020205020404"/>
                <a:cs typeface="Courier New" panose="02070309020205020404"/>
              </a:rPr>
              <a:t>DeleteNode()</a:t>
            </a:r>
            <a:r>
              <a:rPr sz="2400" b="1" spc="-35" dirty="0">
                <a:solidFill>
                  <a:srgbClr val="000099"/>
                </a:solidFill>
                <a:latin typeface="Courier New" panose="02070309020205020404"/>
                <a:cs typeface="Courier New" panose="02070309020205020404"/>
              </a:rPr>
              <a:t> </a:t>
            </a:r>
            <a:r>
              <a:rPr sz="2400" spc="-5" dirty="0">
                <a:latin typeface="Arial" panose="020B0604020202020204"/>
                <a:cs typeface="Arial" panose="020B0604020202020204"/>
              </a:rPr>
              <a:t>and	</a:t>
            </a:r>
            <a:r>
              <a:rPr sz="2400" b="1" spc="-5" dirty="0">
                <a:solidFill>
                  <a:srgbClr val="000099"/>
                </a:solidFill>
                <a:latin typeface="Courier New" panose="02070309020205020404"/>
                <a:cs typeface="Courier New" panose="02070309020205020404"/>
              </a:rPr>
              <a:t>DisplayList()</a:t>
            </a:r>
            <a:endParaRPr sz="2400">
              <a:latin typeface="Courier New" panose="02070309020205020404"/>
              <a:cs typeface="Courier New" panose="02070309020205020404"/>
            </a:endParaRPr>
          </a:p>
          <a:p>
            <a:pPr marL="356870">
              <a:lnSpc>
                <a:spcPct val="100000"/>
              </a:lnSpc>
              <a:spcBef>
                <a:spcPts val="745"/>
              </a:spcBef>
              <a:tabLst>
                <a:tab pos="704215" algn="l"/>
              </a:tabLst>
            </a:pPr>
            <a:r>
              <a:rPr sz="1650" b="0" spc="30" dirty="0">
                <a:solidFill>
                  <a:srgbClr val="669999"/>
                </a:solidFill>
                <a:latin typeface="Marlett"/>
                <a:cs typeface="Marlett"/>
              </a:rPr>
              <a:t></a:t>
            </a:r>
            <a:r>
              <a:rPr sz="1650" spc="30" dirty="0">
                <a:solidFill>
                  <a:srgbClr val="669999"/>
                </a:solidFill>
                <a:latin typeface="Times New Roman" panose="02020603050405020304"/>
                <a:cs typeface="Times New Roman" panose="02020603050405020304"/>
              </a:rPr>
              <a:t>	</a:t>
            </a:r>
            <a:r>
              <a:rPr sz="2400" spc="-5" dirty="0">
                <a:latin typeface="Arial" panose="020B0604020202020204"/>
                <a:cs typeface="Arial" panose="020B0604020202020204"/>
              </a:rPr>
              <a:t>Provide main() </a:t>
            </a:r>
            <a:r>
              <a:rPr sz="2400" dirty="0">
                <a:latin typeface="Arial" panose="020B0604020202020204"/>
                <a:cs typeface="Arial" panose="020B0604020202020204"/>
              </a:rPr>
              <a:t>program to </a:t>
            </a:r>
            <a:r>
              <a:rPr sz="2400" spc="-5" dirty="0">
                <a:latin typeface="Arial" panose="020B0604020202020204"/>
                <a:cs typeface="Arial" panose="020B0604020202020204"/>
              </a:rPr>
              <a:t>execute </a:t>
            </a:r>
            <a:r>
              <a:rPr sz="2400" dirty="0">
                <a:latin typeface="Arial" panose="020B0604020202020204"/>
                <a:cs typeface="Arial" panose="020B0604020202020204"/>
              </a:rPr>
              <a:t>the</a:t>
            </a:r>
            <a:r>
              <a:rPr sz="2400" spc="25" dirty="0">
                <a:latin typeface="Arial" panose="020B0604020202020204"/>
                <a:cs typeface="Arial" panose="020B0604020202020204"/>
              </a:rPr>
              <a:t> </a:t>
            </a:r>
            <a:r>
              <a:rPr sz="2400" spc="-5" dirty="0">
                <a:latin typeface="Arial" panose="020B0604020202020204"/>
                <a:cs typeface="Arial" panose="020B0604020202020204"/>
              </a:rPr>
              <a:t>list.</a:t>
            </a:r>
            <a:endParaRPr sz="2400">
              <a:latin typeface="Arial" panose="020B0604020202020204"/>
              <a:cs typeface="Arial" panose="020B0604020202020204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ct val="100000"/>
              </a:lnSpc>
            </a:pPr>
            <a:fld id="{81D60167-4931-47E6-BA6A-407CBD079E47}" type="slidenum">
              <a:rPr spc="-5" dirty="0"/>
            </a:fld>
            <a:endParaRPr spc="-5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Title 1"/>
          <p:cNvSpPr txBox="1">
            <a:spLocks noChangeArrowheads="1"/>
          </p:cNvSpPr>
          <p:nvPr/>
        </p:nvSpPr>
        <p:spPr bwMode="auto">
          <a:xfrm>
            <a:off x="3943350" y="3219450"/>
            <a:ext cx="44958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685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defTabSz="914400" eaLnBrk="1" hangingPunct="1">
              <a:spcBef>
                <a:spcPct val="0"/>
              </a:spcBef>
              <a:buFontTx/>
              <a:buNone/>
            </a:pPr>
            <a:r>
              <a:rPr lang="en-US" altLang="en-US" sz="4400" b="1">
                <a:solidFill>
                  <a:srgbClr val="7B013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Thank  You</a:t>
            </a:r>
            <a:endParaRPr lang="en-US" altLang="en-US" sz="4400" b="1">
              <a:solidFill>
                <a:srgbClr val="7B013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092325" y="800037"/>
            <a:ext cx="6170295" cy="6280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000" b="1" dirty="0">
                <a:gradFill>
                  <a:gsLst>
                    <a:gs pos="0">
                      <a:srgbClr val="E30000"/>
                    </a:gs>
                    <a:gs pos="100000">
                      <a:srgbClr val="760303"/>
                    </a:gs>
                  </a:gsLst>
                  <a:lin scaled="0"/>
                </a:gradFill>
              </a:rPr>
              <a:t>Introduction </a:t>
            </a:r>
            <a:r>
              <a:rPr sz="4000" b="1" spc="-5" dirty="0">
                <a:gradFill>
                  <a:gsLst>
                    <a:gs pos="0">
                      <a:srgbClr val="E30000"/>
                    </a:gs>
                    <a:gs pos="100000">
                      <a:srgbClr val="760303"/>
                    </a:gs>
                  </a:gsLst>
                  <a:lin scaled="0"/>
                </a:gradFill>
              </a:rPr>
              <a:t>to </a:t>
            </a:r>
            <a:r>
              <a:rPr sz="4000" b="1" dirty="0">
                <a:gradFill>
                  <a:gsLst>
                    <a:gs pos="0">
                      <a:srgbClr val="E30000"/>
                    </a:gs>
                    <a:gs pos="100000">
                      <a:srgbClr val="760303"/>
                    </a:gs>
                  </a:gsLst>
                  <a:lin scaled="0"/>
                </a:gradFill>
              </a:rPr>
              <a:t>Linear</a:t>
            </a:r>
            <a:r>
              <a:rPr sz="4000" b="1" spc="-35" dirty="0">
                <a:gradFill>
                  <a:gsLst>
                    <a:gs pos="0">
                      <a:srgbClr val="E30000"/>
                    </a:gs>
                    <a:gs pos="100000">
                      <a:srgbClr val="760303"/>
                    </a:gs>
                  </a:gsLst>
                  <a:lin scaled="0"/>
                </a:gradFill>
              </a:rPr>
              <a:t> </a:t>
            </a:r>
            <a:r>
              <a:rPr sz="4000" b="1" dirty="0">
                <a:gradFill>
                  <a:gsLst>
                    <a:gs pos="0">
                      <a:srgbClr val="E30000"/>
                    </a:gs>
                    <a:gs pos="100000">
                      <a:srgbClr val="760303"/>
                    </a:gs>
                  </a:gsLst>
                  <a:lin scaled="0"/>
                </a:gradFill>
              </a:rPr>
              <a:t>List</a:t>
            </a:r>
            <a:endParaRPr sz="4000" b="1" dirty="0">
              <a:gradFill>
                <a:gsLst>
                  <a:gs pos="0">
                    <a:srgbClr val="E30000"/>
                  </a:gs>
                  <a:gs pos="100000">
                    <a:srgbClr val="760303"/>
                  </a:gs>
                </a:gsLst>
                <a:lin scaled="0"/>
              </a:gradFill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35940" y="3965828"/>
            <a:ext cx="8037195" cy="19481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2160"/>
              </a:lnSpc>
              <a:spcBef>
                <a:spcPts val="100"/>
              </a:spcBef>
              <a:tabLst>
                <a:tab pos="354965" algn="l"/>
              </a:tabLst>
            </a:pPr>
            <a:r>
              <a:rPr sz="1400" b="0" dirty="0">
                <a:solidFill>
                  <a:srgbClr val="330066"/>
                </a:solidFill>
                <a:latin typeface="Marlett"/>
                <a:cs typeface="Marlett"/>
              </a:rPr>
              <a:t></a:t>
            </a:r>
            <a:r>
              <a:rPr sz="1400" dirty="0">
                <a:solidFill>
                  <a:srgbClr val="330066"/>
                </a:solidFill>
                <a:latin typeface="Times New Roman" panose="02020603050405020304"/>
                <a:cs typeface="Times New Roman" panose="02020603050405020304"/>
              </a:rPr>
              <a:t>	</a:t>
            </a:r>
            <a:r>
              <a:rPr sz="2000" dirty="0">
                <a:latin typeface="Arial" panose="020B0604020202020204"/>
                <a:cs typeface="Arial" panose="020B0604020202020204"/>
              </a:rPr>
              <a:t>An array named Pelajar which contains attributes nama</a:t>
            </a:r>
            <a:r>
              <a:rPr sz="2000" spc="-170" dirty="0">
                <a:latin typeface="Arial" panose="020B0604020202020204"/>
                <a:cs typeface="Arial" panose="020B0604020202020204"/>
              </a:rPr>
              <a:t> </a:t>
            </a:r>
            <a:r>
              <a:rPr sz="2000" dirty="0">
                <a:latin typeface="Arial" panose="020B0604020202020204"/>
                <a:cs typeface="Arial" panose="020B0604020202020204"/>
              </a:rPr>
              <a:t>pelajar,</a:t>
            </a:r>
            <a:endParaRPr sz="2000">
              <a:latin typeface="Arial" panose="020B0604020202020204"/>
              <a:cs typeface="Arial" panose="020B0604020202020204"/>
            </a:endParaRPr>
          </a:p>
          <a:p>
            <a:pPr marL="355600">
              <a:lnSpc>
                <a:spcPts val="2160"/>
              </a:lnSpc>
            </a:pPr>
            <a:r>
              <a:rPr sz="2000" dirty="0">
                <a:latin typeface="Arial" panose="020B0604020202020204"/>
                <a:cs typeface="Arial" panose="020B0604020202020204"/>
              </a:rPr>
              <a:t>kursus and tahun</a:t>
            </a:r>
            <a:r>
              <a:rPr sz="2000" spc="-85" dirty="0">
                <a:latin typeface="Arial" panose="020B0604020202020204"/>
                <a:cs typeface="Arial" panose="020B0604020202020204"/>
              </a:rPr>
              <a:t> </a:t>
            </a:r>
            <a:r>
              <a:rPr sz="2000" dirty="0">
                <a:latin typeface="Arial" panose="020B0604020202020204"/>
                <a:cs typeface="Arial" panose="020B0604020202020204"/>
              </a:rPr>
              <a:t>Pelajar.</a:t>
            </a:r>
            <a:endParaRPr sz="2000">
              <a:latin typeface="Arial" panose="020B0604020202020204"/>
              <a:cs typeface="Arial" panose="020B0604020202020204"/>
            </a:endParaRPr>
          </a:p>
          <a:p>
            <a:pPr marL="355600" marR="45720" indent="-342900">
              <a:lnSpc>
                <a:spcPts val="1920"/>
              </a:lnSpc>
              <a:spcBef>
                <a:spcPts val="465"/>
              </a:spcBef>
              <a:tabLst>
                <a:tab pos="354965" algn="l"/>
              </a:tabLst>
            </a:pPr>
            <a:r>
              <a:rPr sz="1400" b="0" dirty="0">
                <a:solidFill>
                  <a:srgbClr val="330066"/>
                </a:solidFill>
                <a:latin typeface="Marlett"/>
                <a:cs typeface="Marlett"/>
              </a:rPr>
              <a:t></a:t>
            </a:r>
            <a:r>
              <a:rPr sz="1400" dirty="0">
                <a:solidFill>
                  <a:srgbClr val="330066"/>
                </a:solidFill>
                <a:latin typeface="Times New Roman" panose="02020603050405020304"/>
                <a:cs typeface="Times New Roman" panose="02020603050405020304"/>
              </a:rPr>
              <a:t>	</a:t>
            </a:r>
            <a:r>
              <a:rPr sz="2000" dirty="0">
                <a:latin typeface="Arial" panose="020B0604020202020204"/>
                <a:cs typeface="Arial" panose="020B0604020202020204"/>
              </a:rPr>
              <a:t>The array is sorted and can only be accessed based on the index</a:t>
            </a:r>
            <a:r>
              <a:rPr sz="2000" spc="-229" dirty="0">
                <a:latin typeface="Arial" panose="020B0604020202020204"/>
                <a:cs typeface="Arial" panose="020B0604020202020204"/>
              </a:rPr>
              <a:t> </a:t>
            </a:r>
            <a:r>
              <a:rPr sz="2000" dirty="0">
                <a:latin typeface="Arial" panose="020B0604020202020204"/>
                <a:cs typeface="Arial" panose="020B0604020202020204"/>
              </a:rPr>
              <a:t>or  subscript of the</a:t>
            </a:r>
            <a:r>
              <a:rPr sz="2000" spc="-95" dirty="0">
                <a:latin typeface="Arial" panose="020B0604020202020204"/>
                <a:cs typeface="Arial" panose="020B0604020202020204"/>
              </a:rPr>
              <a:t> </a:t>
            </a:r>
            <a:r>
              <a:rPr sz="2000" dirty="0">
                <a:latin typeface="Arial" panose="020B0604020202020204"/>
                <a:cs typeface="Arial" panose="020B0604020202020204"/>
              </a:rPr>
              <a:t>array.</a:t>
            </a:r>
            <a:endParaRPr sz="2000">
              <a:latin typeface="Arial" panose="020B0604020202020204"/>
              <a:cs typeface="Arial" panose="020B0604020202020204"/>
            </a:endParaRPr>
          </a:p>
          <a:p>
            <a:pPr marL="12700">
              <a:lnSpc>
                <a:spcPts val="2160"/>
              </a:lnSpc>
              <a:spcBef>
                <a:spcPts val="20"/>
              </a:spcBef>
              <a:tabLst>
                <a:tab pos="354965" algn="l"/>
              </a:tabLst>
            </a:pPr>
            <a:r>
              <a:rPr sz="1400" b="0" dirty="0">
                <a:solidFill>
                  <a:srgbClr val="330066"/>
                </a:solidFill>
                <a:latin typeface="Marlett"/>
                <a:cs typeface="Marlett"/>
              </a:rPr>
              <a:t></a:t>
            </a:r>
            <a:r>
              <a:rPr sz="1400" dirty="0">
                <a:solidFill>
                  <a:srgbClr val="330066"/>
                </a:solidFill>
                <a:latin typeface="Times New Roman" panose="02020603050405020304"/>
                <a:cs typeface="Times New Roman" panose="02020603050405020304"/>
              </a:rPr>
              <a:t>	</a:t>
            </a:r>
            <a:r>
              <a:rPr sz="2000" dirty="0">
                <a:latin typeface="Arial" panose="020B0604020202020204"/>
                <a:cs typeface="Arial" panose="020B0604020202020204"/>
              </a:rPr>
              <a:t>Example: to access information for a student named Mohd Saufi,</a:t>
            </a:r>
            <a:r>
              <a:rPr sz="2000" spc="-229" dirty="0">
                <a:latin typeface="Arial" panose="020B0604020202020204"/>
                <a:cs typeface="Arial" panose="020B0604020202020204"/>
              </a:rPr>
              <a:t> </a:t>
            </a:r>
            <a:r>
              <a:rPr sz="2000" dirty="0">
                <a:latin typeface="Arial" panose="020B0604020202020204"/>
                <a:cs typeface="Arial" panose="020B0604020202020204"/>
              </a:rPr>
              <a:t>we</a:t>
            </a:r>
            <a:endParaRPr sz="2000">
              <a:latin typeface="Arial" panose="020B0604020202020204"/>
              <a:cs typeface="Arial" panose="020B0604020202020204"/>
            </a:endParaRPr>
          </a:p>
          <a:p>
            <a:pPr marL="355600">
              <a:lnSpc>
                <a:spcPts val="2160"/>
              </a:lnSpc>
            </a:pPr>
            <a:r>
              <a:rPr sz="2000" dirty="0">
                <a:latin typeface="Arial" panose="020B0604020202020204"/>
                <a:cs typeface="Arial" panose="020B0604020202020204"/>
              </a:rPr>
              <a:t>can</a:t>
            </a:r>
            <a:r>
              <a:rPr sz="2000" spc="-15" dirty="0">
                <a:latin typeface="Arial" panose="020B0604020202020204"/>
                <a:cs typeface="Arial" panose="020B0604020202020204"/>
              </a:rPr>
              <a:t> </a:t>
            </a:r>
            <a:r>
              <a:rPr sz="2000" dirty="0">
                <a:latin typeface="Arial" panose="020B0604020202020204"/>
                <a:cs typeface="Arial" panose="020B0604020202020204"/>
              </a:rPr>
              <a:t>use:</a:t>
            </a:r>
            <a:endParaRPr sz="2000">
              <a:latin typeface="Arial" panose="020B0604020202020204"/>
              <a:cs typeface="Arial" panose="020B0604020202020204"/>
            </a:endParaRPr>
          </a:p>
          <a:p>
            <a:pPr marL="1330960">
              <a:lnSpc>
                <a:spcPct val="100000"/>
              </a:lnSpc>
              <a:spcBef>
                <a:spcPts val="5"/>
              </a:spcBef>
            </a:pPr>
            <a:r>
              <a:rPr sz="1800" spc="-5" dirty="0">
                <a:latin typeface="Arial" panose="020B0604020202020204"/>
                <a:cs typeface="Arial" panose="020B0604020202020204"/>
              </a:rPr>
              <a:t>Pelajar[3].Nama, Pelajar[3].Kursus dan</a:t>
            </a:r>
            <a:r>
              <a:rPr sz="1800" spc="45" dirty="0">
                <a:latin typeface="Arial" panose="020B0604020202020204"/>
                <a:cs typeface="Arial" panose="020B0604020202020204"/>
              </a:rPr>
              <a:t> </a:t>
            </a:r>
            <a:r>
              <a:rPr sz="1800" spc="-5" dirty="0">
                <a:latin typeface="Arial" panose="020B0604020202020204"/>
                <a:cs typeface="Arial" panose="020B0604020202020204"/>
              </a:rPr>
              <a:t>Pelajar[3].Tahun.</a:t>
            </a:r>
            <a:endParaRPr sz="1800">
              <a:latin typeface="Arial" panose="020B0604020202020204"/>
              <a:cs typeface="Arial" panose="020B0604020202020204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1779562" y="1545925"/>
            <a:ext cx="5240423" cy="2039068"/>
          </a:xfrm>
          <a:prstGeom prst="rect">
            <a:avLst/>
          </a:prstGeom>
          <a:blipFill>
            <a:blip r:embed="rId1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 txBox="1"/>
          <p:nvPr/>
        </p:nvSpPr>
        <p:spPr>
          <a:xfrm>
            <a:off x="8512302" y="6279896"/>
            <a:ext cx="95885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5" dirty="0">
                <a:latin typeface="Arial" panose="020B0604020202020204"/>
                <a:cs typeface="Arial" panose="020B0604020202020204"/>
              </a:rPr>
              <a:t>5</a:t>
            </a:r>
            <a:endParaRPr sz="1000">
              <a:latin typeface="Arial" panose="020B0604020202020204"/>
              <a:cs typeface="Arial" panose="020B0604020202020204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907540" y="1063561"/>
            <a:ext cx="6170295" cy="6280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000" b="1" dirty="0">
                <a:gradFill>
                  <a:gsLst>
                    <a:gs pos="0">
                      <a:srgbClr val="E30000"/>
                    </a:gs>
                    <a:gs pos="100000">
                      <a:srgbClr val="760303"/>
                    </a:gs>
                  </a:gsLst>
                  <a:lin scaled="0"/>
                </a:gradFill>
              </a:rPr>
              <a:t>Introduction </a:t>
            </a:r>
            <a:r>
              <a:rPr sz="4000" b="1" spc="-5" dirty="0">
                <a:gradFill>
                  <a:gsLst>
                    <a:gs pos="0">
                      <a:srgbClr val="E30000"/>
                    </a:gs>
                    <a:gs pos="100000">
                      <a:srgbClr val="760303"/>
                    </a:gs>
                  </a:gsLst>
                  <a:lin scaled="0"/>
                </a:gradFill>
              </a:rPr>
              <a:t>to </a:t>
            </a:r>
            <a:r>
              <a:rPr sz="4000" b="1" dirty="0">
                <a:gradFill>
                  <a:gsLst>
                    <a:gs pos="0">
                      <a:srgbClr val="E30000"/>
                    </a:gs>
                    <a:gs pos="100000">
                      <a:srgbClr val="760303"/>
                    </a:gs>
                  </a:gsLst>
                  <a:lin scaled="0"/>
                </a:gradFill>
              </a:rPr>
              <a:t>Linear</a:t>
            </a:r>
            <a:r>
              <a:rPr sz="4000" b="1" spc="-35" dirty="0">
                <a:gradFill>
                  <a:gsLst>
                    <a:gs pos="0">
                      <a:srgbClr val="E30000"/>
                    </a:gs>
                    <a:gs pos="100000">
                      <a:srgbClr val="760303"/>
                    </a:gs>
                  </a:gsLst>
                  <a:lin scaled="0"/>
                </a:gradFill>
              </a:rPr>
              <a:t> </a:t>
            </a:r>
            <a:r>
              <a:rPr sz="4000" b="1" dirty="0">
                <a:gradFill>
                  <a:gsLst>
                    <a:gs pos="0">
                      <a:srgbClr val="E30000"/>
                    </a:gs>
                    <a:gs pos="100000">
                      <a:srgbClr val="760303"/>
                    </a:gs>
                  </a:gsLst>
                  <a:lin scaled="0"/>
                </a:gradFill>
              </a:rPr>
              <a:t>List</a:t>
            </a:r>
            <a:endParaRPr sz="4000" b="1" dirty="0">
              <a:gradFill>
                <a:gsLst>
                  <a:gs pos="0">
                    <a:srgbClr val="E30000"/>
                  </a:gs>
                  <a:gs pos="100000">
                    <a:srgbClr val="760303"/>
                  </a:gs>
                </a:gsLst>
                <a:lin scaled="0"/>
              </a:gradFill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35940" y="3683889"/>
            <a:ext cx="8050530" cy="22326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5600" marR="497840" indent="-342900">
              <a:lnSpc>
                <a:spcPct val="100000"/>
              </a:lnSpc>
              <a:spcBef>
                <a:spcPts val="95"/>
              </a:spcBef>
              <a:tabLst>
                <a:tab pos="354965" algn="l"/>
              </a:tabLst>
            </a:pPr>
            <a:r>
              <a:rPr sz="1500" b="0" spc="35" dirty="0">
                <a:solidFill>
                  <a:srgbClr val="330066"/>
                </a:solidFill>
                <a:latin typeface="Marlett"/>
                <a:cs typeface="Marlett"/>
              </a:rPr>
              <a:t></a:t>
            </a:r>
            <a:r>
              <a:rPr sz="1500" spc="35" dirty="0">
                <a:solidFill>
                  <a:srgbClr val="330066"/>
                </a:solidFill>
                <a:latin typeface="Times New Roman" panose="02020603050405020304"/>
                <a:cs typeface="Times New Roman" panose="02020603050405020304"/>
              </a:rPr>
              <a:t>	</a:t>
            </a:r>
            <a:r>
              <a:rPr sz="2200" spc="-5" dirty="0">
                <a:latin typeface="Arial" panose="020B0604020202020204"/>
                <a:cs typeface="Arial" panose="020B0604020202020204"/>
              </a:rPr>
              <a:t>Linked lists which contain several nodes which is sorted </a:t>
            </a:r>
            <a:r>
              <a:rPr sz="2200" dirty="0">
                <a:latin typeface="Arial" panose="020B0604020202020204"/>
                <a:cs typeface="Arial" panose="020B0604020202020204"/>
              </a:rPr>
              <a:t>in  </a:t>
            </a:r>
            <a:r>
              <a:rPr sz="2200" spc="-5" dirty="0">
                <a:latin typeface="Arial" panose="020B0604020202020204"/>
                <a:cs typeface="Arial" panose="020B0604020202020204"/>
              </a:rPr>
              <a:t>ascendeng order.</a:t>
            </a:r>
            <a:endParaRPr sz="2200">
              <a:latin typeface="Arial" panose="020B0604020202020204"/>
              <a:cs typeface="Arial" panose="020B0604020202020204"/>
            </a:endParaRPr>
          </a:p>
          <a:p>
            <a:pPr marL="12700">
              <a:lnSpc>
                <a:spcPct val="100000"/>
              </a:lnSpc>
              <a:spcBef>
                <a:spcPts val="530"/>
              </a:spcBef>
              <a:tabLst>
                <a:tab pos="354965" algn="l"/>
              </a:tabLst>
            </a:pPr>
            <a:r>
              <a:rPr sz="1500" b="0" spc="35" dirty="0">
                <a:solidFill>
                  <a:srgbClr val="330066"/>
                </a:solidFill>
                <a:latin typeface="Marlett"/>
                <a:cs typeface="Marlett"/>
              </a:rPr>
              <a:t></a:t>
            </a:r>
            <a:r>
              <a:rPr sz="1500" spc="35" dirty="0">
                <a:solidFill>
                  <a:srgbClr val="330066"/>
                </a:solidFill>
                <a:latin typeface="Times New Roman" panose="02020603050405020304"/>
                <a:cs typeface="Times New Roman" panose="02020603050405020304"/>
              </a:rPr>
              <a:t>	</a:t>
            </a:r>
            <a:r>
              <a:rPr sz="2200" spc="-5" dirty="0">
                <a:latin typeface="Arial" panose="020B0604020202020204"/>
                <a:cs typeface="Arial" panose="020B0604020202020204"/>
              </a:rPr>
              <a:t>Each node contains at</a:t>
            </a:r>
            <a:r>
              <a:rPr sz="2200" spc="15" dirty="0">
                <a:latin typeface="Arial" panose="020B0604020202020204"/>
                <a:cs typeface="Arial" panose="020B0604020202020204"/>
              </a:rPr>
              <a:t> </a:t>
            </a:r>
            <a:r>
              <a:rPr sz="2200" spc="-5" dirty="0">
                <a:latin typeface="Arial" panose="020B0604020202020204"/>
                <a:cs typeface="Arial" panose="020B0604020202020204"/>
              </a:rPr>
              <a:t>least</a:t>
            </a:r>
            <a:endParaRPr sz="2200">
              <a:latin typeface="Arial" panose="020B0604020202020204"/>
              <a:cs typeface="Arial" panose="020B0604020202020204"/>
            </a:endParaRPr>
          </a:p>
          <a:p>
            <a:pPr marL="356870">
              <a:lnSpc>
                <a:spcPct val="100000"/>
              </a:lnSpc>
              <a:spcBef>
                <a:spcPts val="490"/>
              </a:spcBef>
              <a:tabLst>
                <a:tab pos="704215" algn="l"/>
              </a:tabLst>
            </a:pPr>
            <a:r>
              <a:rPr sz="1400" b="0" dirty="0">
                <a:solidFill>
                  <a:srgbClr val="669999"/>
                </a:solidFill>
                <a:latin typeface="Marlett"/>
                <a:cs typeface="Marlett"/>
              </a:rPr>
              <a:t></a:t>
            </a:r>
            <a:r>
              <a:rPr sz="1400" dirty="0">
                <a:solidFill>
                  <a:srgbClr val="669999"/>
                </a:solidFill>
                <a:latin typeface="Times New Roman" panose="02020603050405020304"/>
                <a:cs typeface="Times New Roman" panose="02020603050405020304"/>
              </a:rPr>
              <a:t>	</a:t>
            </a:r>
            <a:r>
              <a:rPr sz="2000" dirty="0">
                <a:latin typeface="Arial" panose="020B0604020202020204"/>
                <a:cs typeface="Arial" panose="020B0604020202020204"/>
              </a:rPr>
              <a:t>A piece of data (any</a:t>
            </a:r>
            <a:r>
              <a:rPr sz="2000" spc="-90" dirty="0">
                <a:latin typeface="Arial" panose="020B0604020202020204"/>
                <a:cs typeface="Arial" panose="020B0604020202020204"/>
              </a:rPr>
              <a:t> </a:t>
            </a:r>
            <a:r>
              <a:rPr sz="2000" spc="-5" dirty="0">
                <a:latin typeface="Arial" panose="020B0604020202020204"/>
                <a:cs typeface="Arial" panose="020B0604020202020204"/>
              </a:rPr>
              <a:t>type)</a:t>
            </a:r>
            <a:endParaRPr sz="2000">
              <a:latin typeface="Arial" panose="020B0604020202020204"/>
              <a:cs typeface="Arial" panose="020B0604020202020204"/>
            </a:endParaRPr>
          </a:p>
          <a:p>
            <a:pPr marL="356870">
              <a:lnSpc>
                <a:spcPct val="100000"/>
              </a:lnSpc>
              <a:spcBef>
                <a:spcPts val="480"/>
              </a:spcBef>
              <a:tabLst>
                <a:tab pos="704215" algn="l"/>
              </a:tabLst>
            </a:pPr>
            <a:r>
              <a:rPr sz="1400" b="0" dirty="0">
                <a:solidFill>
                  <a:srgbClr val="669999"/>
                </a:solidFill>
                <a:latin typeface="Marlett"/>
                <a:cs typeface="Marlett"/>
              </a:rPr>
              <a:t></a:t>
            </a:r>
            <a:r>
              <a:rPr sz="1400" dirty="0">
                <a:solidFill>
                  <a:srgbClr val="669999"/>
                </a:solidFill>
                <a:latin typeface="Times New Roman" panose="02020603050405020304"/>
                <a:cs typeface="Times New Roman" panose="02020603050405020304"/>
              </a:rPr>
              <a:t>	</a:t>
            </a:r>
            <a:r>
              <a:rPr sz="2000" dirty="0">
                <a:latin typeface="Arial" panose="020B0604020202020204"/>
                <a:cs typeface="Arial" panose="020B0604020202020204"/>
              </a:rPr>
              <a:t>Pointer to the next node in </a:t>
            </a:r>
            <a:r>
              <a:rPr sz="2000" spc="-5" dirty="0">
                <a:latin typeface="Arial" panose="020B0604020202020204"/>
                <a:cs typeface="Arial" panose="020B0604020202020204"/>
              </a:rPr>
              <a:t>the</a:t>
            </a:r>
            <a:r>
              <a:rPr sz="2000" spc="-105" dirty="0">
                <a:latin typeface="Arial" panose="020B0604020202020204"/>
                <a:cs typeface="Arial" panose="020B0604020202020204"/>
              </a:rPr>
              <a:t> </a:t>
            </a:r>
            <a:r>
              <a:rPr sz="2000" dirty="0">
                <a:latin typeface="Arial" panose="020B0604020202020204"/>
                <a:cs typeface="Arial" panose="020B0604020202020204"/>
              </a:rPr>
              <a:t>list</a:t>
            </a:r>
            <a:endParaRPr sz="2000">
              <a:latin typeface="Arial" panose="020B0604020202020204"/>
              <a:cs typeface="Arial" panose="020B0604020202020204"/>
            </a:endParaRPr>
          </a:p>
          <a:p>
            <a:pPr marL="12700">
              <a:lnSpc>
                <a:spcPct val="100000"/>
              </a:lnSpc>
              <a:spcBef>
                <a:spcPts val="520"/>
              </a:spcBef>
              <a:tabLst>
                <a:tab pos="354965" algn="l"/>
              </a:tabLst>
            </a:pPr>
            <a:r>
              <a:rPr sz="1500" b="0" spc="35" dirty="0">
                <a:solidFill>
                  <a:srgbClr val="330066"/>
                </a:solidFill>
                <a:latin typeface="Marlett"/>
                <a:cs typeface="Marlett"/>
              </a:rPr>
              <a:t></a:t>
            </a:r>
            <a:r>
              <a:rPr sz="1500" spc="35" dirty="0">
                <a:solidFill>
                  <a:srgbClr val="330066"/>
                </a:solidFill>
                <a:latin typeface="Times New Roman" panose="02020603050405020304"/>
                <a:cs typeface="Times New Roman" panose="02020603050405020304"/>
              </a:rPr>
              <a:t>	</a:t>
            </a:r>
            <a:r>
              <a:rPr sz="2200" spc="-5" dirty="0">
                <a:latin typeface="Arial" panose="020B0604020202020204"/>
                <a:cs typeface="Arial" panose="020B0604020202020204"/>
              </a:rPr>
              <a:t>Need pointer variable </a:t>
            </a:r>
            <a:r>
              <a:rPr sz="2200" i="1" spc="-5" dirty="0">
                <a:solidFill>
                  <a:srgbClr val="FFCC00"/>
                </a:solidFill>
                <a:latin typeface="Arial" panose="020B0604020202020204"/>
                <a:cs typeface="Arial" panose="020B0604020202020204"/>
              </a:rPr>
              <a:t>Head </a:t>
            </a:r>
            <a:r>
              <a:rPr sz="2200" i="1" dirty="0">
                <a:solidFill>
                  <a:srgbClr val="FFCC00"/>
                </a:solidFill>
                <a:latin typeface="Arial" panose="020B0604020202020204"/>
                <a:cs typeface="Arial" panose="020B0604020202020204"/>
              </a:rPr>
              <a:t>[Senarai]</a:t>
            </a:r>
            <a:r>
              <a:rPr sz="2200" dirty="0">
                <a:latin typeface="Arial" panose="020B0604020202020204"/>
                <a:cs typeface="Arial" panose="020B0604020202020204"/>
              </a:rPr>
              <a:t>: </a:t>
            </a:r>
            <a:r>
              <a:rPr sz="2200" spc="-5" dirty="0">
                <a:latin typeface="Arial" panose="020B0604020202020204"/>
                <a:cs typeface="Arial" panose="020B0604020202020204"/>
              </a:rPr>
              <a:t>to point to the </a:t>
            </a:r>
            <a:r>
              <a:rPr sz="2200" dirty="0">
                <a:latin typeface="Arial" panose="020B0604020202020204"/>
                <a:cs typeface="Arial" panose="020B0604020202020204"/>
              </a:rPr>
              <a:t>first</a:t>
            </a:r>
            <a:r>
              <a:rPr sz="2200" spc="140" dirty="0">
                <a:latin typeface="Arial" panose="020B0604020202020204"/>
                <a:cs typeface="Arial" panose="020B0604020202020204"/>
              </a:rPr>
              <a:t> </a:t>
            </a:r>
            <a:r>
              <a:rPr sz="2200" spc="-5" dirty="0">
                <a:latin typeface="Arial" panose="020B0604020202020204"/>
                <a:cs typeface="Arial" panose="020B0604020202020204"/>
              </a:rPr>
              <a:t>node</a:t>
            </a:r>
            <a:endParaRPr sz="2200">
              <a:latin typeface="Arial" panose="020B0604020202020204"/>
              <a:cs typeface="Arial" panose="020B0604020202020204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1770155" y="1965960"/>
            <a:ext cx="5573581" cy="873760"/>
          </a:xfrm>
          <a:prstGeom prst="rect">
            <a:avLst/>
          </a:prstGeom>
          <a:blipFill>
            <a:blip r:embed="rId1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 txBox="1"/>
          <p:nvPr/>
        </p:nvSpPr>
        <p:spPr>
          <a:xfrm>
            <a:off x="8512302" y="6279896"/>
            <a:ext cx="95885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5" dirty="0">
                <a:latin typeface="Arial" panose="020B0604020202020204"/>
                <a:cs typeface="Arial" panose="020B0604020202020204"/>
              </a:rPr>
              <a:t>6</a:t>
            </a:r>
            <a:endParaRPr sz="1000">
              <a:latin typeface="Arial" panose="020B0604020202020204"/>
              <a:cs typeface="Arial" panose="020B0604020202020204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666240" y="1115631"/>
            <a:ext cx="6170295" cy="6280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000" b="1" dirty="0">
                <a:gradFill>
                  <a:gsLst>
                    <a:gs pos="0">
                      <a:srgbClr val="E30000"/>
                    </a:gs>
                    <a:gs pos="100000">
                      <a:srgbClr val="760303"/>
                    </a:gs>
                  </a:gsLst>
                  <a:lin scaled="0"/>
                </a:gradFill>
              </a:rPr>
              <a:t>Introduction </a:t>
            </a:r>
            <a:r>
              <a:rPr sz="4000" b="1" spc="-5" dirty="0">
                <a:gradFill>
                  <a:gsLst>
                    <a:gs pos="0">
                      <a:srgbClr val="E30000"/>
                    </a:gs>
                    <a:gs pos="100000">
                      <a:srgbClr val="760303"/>
                    </a:gs>
                  </a:gsLst>
                  <a:lin scaled="0"/>
                </a:gradFill>
              </a:rPr>
              <a:t>to </a:t>
            </a:r>
            <a:r>
              <a:rPr sz="4000" b="1" dirty="0">
                <a:gradFill>
                  <a:gsLst>
                    <a:gs pos="0">
                      <a:srgbClr val="E30000"/>
                    </a:gs>
                    <a:gs pos="100000">
                      <a:srgbClr val="760303"/>
                    </a:gs>
                  </a:gsLst>
                  <a:lin scaled="0"/>
                </a:gradFill>
              </a:rPr>
              <a:t>Linear</a:t>
            </a:r>
            <a:r>
              <a:rPr sz="4000" b="1" spc="-35" dirty="0">
                <a:gradFill>
                  <a:gsLst>
                    <a:gs pos="0">
                      <a:srgbClr val="E30000"/>
                    </a:gs>
                    <a:gs pos="100000">
                      <a:srgbClr val="760303"/>
                    </a:gs>
                  </a:gsLst>
                  <a:lin scaled="0"/>
                </a:gradFill>
              </a:rPr>
              <a:t> </a:t>
            </a:r>
            <a:r>
              <a:rPr sz="4000" b="1" dirty="0">
                <a:gradFill>
                  <a:gsLst>
                    <a:gs pos="0">
                      <a:srgbClr val="E30000"/>
                    </a:gs>
                    <a:gs pos="100000">
                      <a:srgbClr val="760303"/>
                    </a:gs>
                  </a:gsLst>
                  <a:lin scaled="0"/>
                </a:gradFill>
              </a:rPr>
              <a:t>List</a:t>
            </a:r>
            <a:endParaRPr sz="4000" b="1" dirty="0">
              <a:gradFill>
                <a:gsLst>
                  <a:gs pos="0">
                    <a:srgbClr val="E30000"/>
                  </a:gs>
                  <a:gs pos="100000">
                    <a:srgbClr val="760303"/>
                  </a:gs>
                </a:gsLst>
                <a:lin scaled="0"/>
              </a:gradFill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336040" y="2008759"/>
            <a:ext cx="5634355" cy="341185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100" b="0" dirty="0">
                <a:solidFill>
                  <a:srgbClr val="330066"/>
                </a:solidFill>
                <a:latin typeface="Marlett"/>
                <a:cs typeface="Marlett"/>
              </a:rPr>
              <a:t></a:t>
            </a:r>
            <a:r>
              <a:rPr sz="2100" b="0" dirty="0">
                <a:solidFill>
                  <a:srgbClr val="330066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000" dirty="0">
                <a:latin typeface="Arial" panose="020B0604020202020204"/>
                <a:cs typeface="Arial" panose="020B0604020202020204"/>
              </a:rPr>
              <a:t>Basic </a:t>
            </a:r>
            <a:r>
              <a:rPr sz="3000" spc="-5" dirty="0">
                <a:latin typeface="Arial" panose="020B0604020202020204"/>
                <a:cs typeface="Arial" panose="020B0604020202020204"/>
              </a:rPr>
              <a:t>operations </a:t>
            </a:r>
            <a:r>
              <a:rPr sz="3000" dirty="0">
                <a:latin typeface="Arial" panose="020B0604020202020204"/>
                <a:cs typeface="Arial" panose="020B0604020202020204"/>
              </a:rPr>
              <a:t>for linear</a:t>
            </a:r>
            <a:r>
              <a:rPr sz="3000" spc="-45" dirty="0">
                <a:latin typeface="Arial" panose="020B0604020202020204"/>
                <a:cs typeface="Arial" panose="020B0604020202020204"/>
              </a:rPr>
              <a:t> </a:t>
            </a:r>
            <a:r>
              <a:rPr sz="3000" dirty="0">
                <a:latin typeface="Arial" panose="020B0604020202020204"/>
                <a:cs typeface="Arial" panose="020B0604020202020204"/>
              </a:rPr>
              <a:t>lists:</a:t>
            </a:r>
            <a:endParaRPr sz="3000">
              <a:latin typeface="Arial" panose="020B0604020202020204"/>
              <a:cs typeface="Arial" panose="020B0604020202020204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4300">
              <a:latin typeface="Arial" panose="020B0604020202020204"/>
              <a:cs typeface="Arial" panose="020B0604020202020204"/>
            </a:endParaRPr>
          </a:p>
          <a:p>
            <a:pPr marL="356870">
              <a:lnSpc>
                <a:spcPct val="100000"/>
              </a:lnSpc>
            </a:pPr>
            <a:r>
              <a:rPr sz="1800" b="0" spc="20" dirty="0">
                <a:solidFill>
                  <a:srgbClr val="669999"/>
                </a:solidFill>
                <a:latin typeface="Marlett"/>
                <a:cs typeface="Marlett"/>
              </a:rPr>
              <a:t></a:t>
            </a:r>
            <a:r>
              <a:rPr sz="1800" b="0" spc="20" dirty="0">
                <a:solidFill>
                  <a:srgbClr val="669999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600" dirty="0">
                <a:latin typeface="Arial" panose="020B0604020202020204"/>
                <a:cs typeface="Arial" panose="020B0604020202020204"/>
              </a:rPr>
              <a:t>Insert new data in the</a:t>
            </a:r>
            <a:r>
              <a:rPr sz="2600" spc="-70" dirty="0">
                <a:latin typeface="Arial" panose="020B0604020202020204"/>
                <a:cs typeface="Arial" panose="020B0604020202020204"/>
              </a:rPr>
              <a:t> </a:t>
            </a:r>
            <a:r>
              <a:rPr sz="2600" dirty="0">
                <a:latin typeface="Arial" panose="020B0604020202020204"/>
                <a:cs typeface="Arial" panose="020B0604020202020204"/>
              </a:rPr>
              <a:t>lists.</a:t>
            </a:r>
            <a:endParaRPr sz="2600">
              <a:latin typeface="Arial" panose="020B0604020202020204"/>
              <a:cs typeface="Arial" panose="020B0604020202020204"/>
            </a:endParaRPr>
          </a:p>
          <a:p>
            <a:pPr marL="356870">
              <a:lnSpc>
                <a:spcPct val="100000"/>
              </a:lnSpc>
              <a:spcBef>
                <a:spcPts val="630"/>
              </a:spcBef>
            </a:pPr>
            <a:r>
              <a:rPr sz="1800" b="0" spc="20" dirty="0">
                <a:solidFill>
                  <a:srgbClr val="669999"/>
                </a:solidFill>
                <a:latin typeface="Marlett"/>
                <a:cs typeface="Marlett"/>
              </a:rPr>
              <a:t></a:t>
            </a:r>
            <a:r>
              <a:rPr sz="1800" b="0" spc="20" dirty="0">
                <a:solidFill>
                  <a:srgbClr val="669999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600" dirty="0">
                <a:latin typeface="Arial" panose="020B0604020202020204"/>
                <a:cs typeface="Arial" panose="020B0604020202020204"/>
              </a:rPr>
              <a:t>Delete data from a</a:t>
            </a:r>
            <a:r>
              <a:rPr sz="2600" spc="-50" dirty="0">
                <a:latin typeface="Arial" panose="020B0604020202020204"/>
                <a:cs typeface="Arial" panose="020B0604020202020204"/>
              </a:rPr>
              <a:t> </a:t>
            </a:r>
            <a:r>
              <a:rPr sz="2600" dirty="0">
                <a:latin typeface="Arial" panose="020B0604020202020204"/>
                <a:cs typeface="Arial" panose="020B0604020202020204"/>
              </a:rPr>
              <a:t>lists.</a:t>
            </a:r>
            <a:endParaRPr sz="2600">
              <a:latin typeface="Arial" panose="020B0604020202020204"/>
              <a:cs typeface="Arial" panose="020B0604020202020204"/>
            </a:endParaRPr>
          </a:p>
          <a:p>
            <a:pPr marL="356870">
              <a:lnSpc>
                <a:spcPct val="100000"/>
              </a:lnSpc>
              <a:spcBef>
                <a:spcPts val="620"/>
              </a:spcBef>
            </a:pPr>
            <a:r>
              <a:rPr sz="1800" b="0" spc="20" dirty="0">
                <a:solidFill>
                  <a:srgbClr val="669999"/>
                </a:solidFill>
                <a:latin typeface="Marlett"/>
                <a:cs typeface="Marlett"/>
              </a:rPr>
              <a:t></a:t>
            </a:r>
            <a:r>
              <a:rPr sz="1800" b="0" spc="20" dirty="0">
                <a:solidFill>
                  <a:srgbClr val="669999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600" dirty="0">
                <a:latin typeface="Arial" panose="020B0604020202020204"/>
                <a:cs typeface="Arial" panose="020B0604020202020204"/>
              </a:rPr>
              <a:t>Update data in the</a:t>
            </a:r>
            <a:r>
              <a:rPr sz="2600" spc="-55" dirty="0">
                <a:latin typeface="Arial" panose="020B0604020202020204"/>
                <a:cs typeface="Arial" panose="020B0604020202020204"/>
              </a:rPr>
              <a:t> </a:t>
            </a:r>
            <a:r>
              <a:rPr sz="2600" dirty="0">
                <a:latin typeface="Arial" panose="020B0604020202020204"/>
                <a:cs typeface="Arial" panose="020B0604020202020204"/>
              </a:rPr>
              <a:t>list.</a:t>
            </a:r>
            <a:endParaRPr sz="2600">
              <a:latin typeface="Arial" panose="020B0604020202020204"/>
              <a:cs typeface="Arial" panose="020B0604020202020204"/>
            </a:endParaRPr>
          </a:p>
          <a:p>
            <a:pPr marL="356870">
              <a:lnSpc>
                <a:spcPct val="100000"/>
              </a:lnSpc>
              <a:spcBef>
                <a:spcPts val="625"/>
              </a:spcBef>
            </a:pPr>
            <a:r>
              <a:rPr sz="1800" b="0" spc="20" dirty="0">
                <a:solidFill>
                  <a:srgbClr val="669999"/>
                </a:solidFill>
                <a:latin typeface="Marlett"/>
                <a:cs typeface="Marlett"/>
              </a:rPr>
              <a:t></a:t>
            </a:r>
            <a:r>
              <a:rPr sz="1800" b="0" spc="20" dirty="0">
                <a:solidFill>
                  <a:srgbClr val="669999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600" dirty="0">
                <a:latin typeface="Arial" panose="020B0604020202020204"/>
                <a:cs typeface="Arial" panose="020B0604020202020204"/>
              </a:rPr>
              <a:t>Sort data in the lists</a:t>
            </a:r>
            <a:r>
              <a:rPr sz="2600" spc="-40" dirty="0">
                <a:latin typeface="Arial" panose="020B0604020202020204"/>
                <a:cs typeface="Arial" panose="020B0604020202020204"/>
              </a:rPr>
              <a:t> </a:t>
            </a:r>
            <a:r>
              <a:rPr sz="2600" dirty="0">
                <a:latin typeface="Arial" panose="020B0604020202020204"/>
                <a:cs typeface="Arial" panose="020B0604020202020204"/>
              </a:rPr>
              <a:t>and</a:t>
            </a:r>
            <a:endParaRPr sz="2600">
              <a:latin typeface="Arial" panose="020B0604020202020204"/>
              <a:cs typeface="Arial" panose="020B0604020202020204"/>
            </a:endParaRPr>
          </a:p>
          <a:p>
            <a:pPr marL="356870">
              <a:lnSpc>
                <a:spcPct val="100000"/>
              </a:lnSpc>
              <a:spcBef>
                <a:spcPts val="625"/>
              </a:spcBef>
            </a:pPr>
            <a:r>
              <a:rPr sz="1800" b="0" spc="25" dirty="0">
                <a:solidFill>
                  <a:srgbClr val="669999"/>
                </a:solidFill>
                <a:latin typeface="Marlett"/>
                <a:cs typeface="Marlett"/>
              </a:rPr>
              <a:t></a:t>
            </a:r>
            <a:r>
              <a:rPr sz="1800" b="0" spc="25" dirty="0">
                <a:solidFill>
                  <a:srgbClr val="669999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600" dirty="0">
                <a:latin typeface="Arial" panose="020B0604020202020204"/>
                <a:cs typeface="Arial" panose="020B0604020202020204"/>
              </a:rPr>
              <a:t>Find data in </a:t>
            </a:r>
            <a:r>
              <a:rPr sz="2600" spc="-5" dirty="0">
                <a:latin typeface="Arial" panose="020B0604020202020204"/>
                <a:cs typeface="Arial" panose="020B0604020202020204"/>
              </a:rPr>
              <a:t>the</a:t>
            </a:r>
            <a:r>
              <a:rPr sz="2600" spc="-50" dirty="0">
                <a:latin typeface="Arial" panose="020B0604020202020204"/>
                <a:cs typeface="Arial" panose="020B0604020202020204"/>
              </a:rPr>
              <a:t> </a:t>
            </a:r>
            <a:r>
              <a:rPr sz="2600" dirty="0">
                <a:latin typeface="Arial" panose="020B0604020202020204"/>
                <a:cs typeface="Arial" panose="020B0604020202020204"/>
              </a:rPr>
              <a:t>list.</a:t>
            </a:r>
            <a:endParaRPr sz="2600">
              <a:latin typeface="Arial" panose="020B0604020202020204"/>
              <a:cs typeface="Arial" panose="020B0604020202020204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8486902" y="6291877"/>
            <a:ext cx="146685" cy="16700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ct val="100000"/>
              </a:lnSpc>
            </a:pPr>
            <a:fld id="{81D60167-4931-47E6-BA6A-407CBD079E47}" type="slidenum">
              <a:rPr sz="1000" spc="-5" dirty="0">
                <a:latin typeface="Arial" panose="020B0604020202020204"/>
                <a:cs typeface="Arial" panose="020B0604020202020204"/>
              </a:rPr>
            </a:fld>
            <a:endParaRPr sz="1000">
              <a:latin typeface="Arial" panose="020B0604020202020204"/>
              <a:cs typeface="Arial" panose="020B0604020202020204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729740" y="1509331"/>
            <a:ext cx="4324350" cy="6280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000" b="1" spc="-5" dirty="0">
                <a:gradFill>
                  <a:gsLst>
                    <a:gs pos="0">
                      <a:srgbClr val="E30000"/>
                    </a:gs>
                    <a:gs pos="100000">
                      <a:srgbClr val="760303"/>
                    </a:gs>
                  </a:gsLst>
                  <a:lin scaled="0"/>
                </a:gradFill>
              </a:rPr>
              <a:t>Array </a:t>
            </a:r>
            <a:r>
              <a:rPr sz="4000" b="1" dirty="0">
                <a:gradFill>
                  <a:gsLst>
                    <a:gs pos="0">
                      <a:srgbClr val="E30000"/>
                    </a:gs>
                    <a:gs pos="100000">
                      <a:srgbClr val="760303"/>
                    </a:gs>
                  </a:gsLst>
                  <a:lin scaled="0"/>
                </a:gradFill>
              </a:rPr>
              <a:t>as linear</a:t>
            </a:r>
            <a:r>
              <a:rPr sz="4000" b="1" spc="-30" dirty="0">
                <a:gradFill>
                  <a:gsLst>
                    <a:gs pos="0">
                      <a:srgbClr val="E30000"/>
                    </a:gs>
                    <a:gs pos="100000">
                      <a:srgbClr val="760303"/>
                    </a:gs>
                  </a:gsLst>
                  <a:lin scaled="0"/>
                </a:gradFill>
              </a:rPr>
              <a:t> </a:t>
            </a:r>
            <a:r>
              <a:rPr sz="4000" b="1" spc="-5" dirty="0">
                <a:gradFill>
                  <a:gsLst>
                    <a:gs pos="0">
                      <a:srgbClr val="E30000"/>
                    </a:gs>
                    <a:gs pos="100000">
                      <a:srgbClr val="760303"/>
                    </a:gs>
                  </a:gsLst>
                  <a:lin scaled="0"/>
                </a:gradFill>
              </a:rPr>
              <a:t>list</a:t>
            </a:r>
            <a:endParaRPr sz="4000" b="1" spc="-5" dirty="0">
              <a:gradFill>
                <a:gsLst>
                  <a:gs pos="0">
                    <a:srgbClr val="E30000"/>
                  </a:gs>
                  <a:gs pos="100000">
                    <a:srgbClr val="760303"/>
                  </a:gs>
                </a:gsLst>
                <a:lin scaled="0"/>
              </a:gradFill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88340" y="2819143"/>
            <a:ext cx="8030845" cy="2442845"/>
          </a:xfrm>
          <a:prstGeom prst="rect">
            <a:avLst/>
          </a:prstGeom>
        </p:spPr>
        <p:txBody>
          <a:bodyPr vert="horz" wrap="square" lIns="0" tIns="1041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820"/>
              </a:spcBef>
            </a:pPr>
            <a:r>
              <a:rPr sz="2000" b="0" dirty="0">
                <a:solidFill>
                  <a:srgbClr val="330066"/>
                </a:solidFill>
                <a:latin typeface="Marlett"/>
                <a:cs typeface="Marlett"/>
              </a:rPr>
              <a:t></a:t>
            </a:r>
            <a:r>
              <a:rPr sz="2000" b="0" dirty="0">
                <a:solidFill>
                  <a:srgbClr val="330066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800" dirty="0">
                <a:latin typeface="Arial" panose="020B0604020202020204"/>
                <a:cs typeface="Arial" panose="020B0604020202020204"/>
              </a:rPr>
              <a:t>Sized </a:t>
            </a:r>
            <a:r>
              <a:rPr sz="2800" spc="-5" dirty="0">
                <a:latin typeface="Arial" panose="020B0604020202020204"/>
                <a:cs typeface="Arial" panose="020B0604020202020204"/>
              </a:rPr>
              <a:t>is fixed during array</a:t>
            </a:r>
            <a:r>
              <a:rPr sz="2800" spc="55" dirty="0">
                <a:latin typeface="Arial" panose="020B0604020202020204"/>
                <a:cs typeface="Arial" panose="020B0604020202020204"/>
              </a:rPr>
              <a:t> </a:t>
            </a:r>
            <a:r>
              <a:rPr sz="2800" spc="-5" dirty="0">
                <a:latin typeface="Arial" panose="020B0604020202020204"/>
                <a:cs typeface="Arial" panose="020B0604020202020204"/>
              </a:rPr>
              <a:t>declaration.</a:t>
            </a:r>
            <a:endParaRPr sz="2800">
              <a:latin typeface="Arial" panose="020B0604020202020204"/>
              <a:cs typeface="Arial" panose="020B0604020202020204"/>
            </a:endParaRPr>
          </a:p>
          <a:p>
            <a:pPr marL="12700">
              <a:lnSpc>
                <a:spcPct val="100000"/>
              </a:lnSpc>
              <a:spcBef>
                <a:spcPts val="720"/>
              </a:spcBef>
            </a:pPr>
            <a:r>
              <a:rPr sz="2000" b="0" dirty="0">
                <a:solidFill>
                  <a:srgbClr val="330066"/>
                </a:solidFill>
                <a:latin typeface="Marlett"/>
                <a:cs typeface="Marlett"/>
              </a:rPr>
              <a:t></a:t>
            </a:r>
            <a:r>
              <a:rPr sz="2000" b="0" dirty="0">
                <a:solidFill>
                  <a:srgbClr val="330066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800" dirty="0">
                <a:latin typeface="Arial" panose="020B0604020202020204"/>
                <a:cs typeface="Arial" panose="020B0604020202020204"/>
              </a:rPr>
              <a:t>Data insertion is limited to </a:t>
            </a:r>
            <a:r>
              <a:rPr sz="2800" spc="-5" dirty="0">
                <a:latin typeface="Arial" panose="020B0604020202020204"/>
                <a:cs typeface="Arial" panose="020B0604020202020204"/>
              </a:rPr>
              <a:t>array</a:t>
            </a:r>
            <a:r>
              <a:rPr sz="2800" spc="-20" dirty="0">
                <a:latin typeface="Arial" panose="020B0604020202020204"/>
                <a:cs typeface="Arial" panose="020B0604020202020204"/>
              </a:rPr>
              <a:t> </a:t>
            </a:r>
            <a:r>
              <a:rPr sz="2800" dirty="0">
                <a:latin typeface="Arial" panose="020B0604020202020204"/>
                <a:cs typeface="Arial" panose="020B0604020202020204"/>
              </a:rPr>
              <a:t>size</a:t>
            </a:r>
            <a:endParaRPr sz="2800">
              <a:latin typeface="Arial" panose="020B0604020202020204"/>
              <a:cs typeface="Arial" panose="020B0604020202020204"/>
            </a:endParaRPr>
          </a:p>
          <a:p>
            <a:pPr marL="355600" marR="5080" indent="-342900">
              <a:lnSpc>
                <a:spcPct val="100000"/>
              </a:lnSpc>
              <a:spcBef>
                <a:spcPts val="720"/>
              </a:spcBef>
              <a:tabLst>
                <a:tab pos="4227830" algn="l"/>
              </a:tabLst>
            </a:pPr>
            <a:r>
              <a:rPr sz="2000" b="0" dirty="0">
                <a:solidFill>
                  <a:srgbClr val="330066"/>
                </a:solidFill>
                <a:latin typeface="Marlett"/>
                <a:cs typeface="Marlett"/>
              </a:rPr>
              <a:t></a:t>
            </a:r>
            <a:r>
              <a:rPr sz="2000" b="0" dirty="0">
                <a:solidFill>
                  <a:srgbClr val="330066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800" dirty="0">
                <a:latin typeface="Arial" panose="020B0604020202020204"/>
                <a:cs typeface="Arial" panose="020B0604020202020204"/>
              </a:rPr>
              <a:t>In </a:t>
            </a:r>
            <a:r>
              <a:rPr sz="2800" spc="-5" dirty="0">
                <a:latin typeface="Arial" panose="020B0604020202020204"/>
                <a:cs typeface="Arial" panose="020B0604020202020204"/>
              </a:rPr>
              <a:t>order </a:t>
            </a:r>
            <a:r>
              <a:rPr sz="2800" dirty="0">
                <a:latin typeface="Arial" panose="020B0604020202020204"/>
                <a:cs typeface="Arial" panose="020B0604020202020204"/>
              </a:rPr>
              <a:t>to </a:t>
            </a:r>
            <a:r>
              <a:rPr sz="2800" spc="-5" dirty="0">
                <a:latin typeface="Arial" panose="020B0604020202020204"/>
                <a:cs typeface="Arial" panose="020B0604020202020204"/>
              </a:rPr>
              <a:t>insert </a:t>
            </a:r>
            <a:r>
              <a:rPr sz="2800" dirty="0">
                <a:latin typeface="Arial" panose="020B0604020202020204"/>
                <a:cs typeface="Arial" panose="020B0604020202020204"/>
              </a:rPr>
              <a:t>data, </a:t>
            </a:r>
            <a:r>
              <a:rPr sz="2800" spc="-5" dirty="0">
                <a:latin typeface="Arial" panose="020B0604020202020204"/>
                <a:cs typeface="Arial" panose="020B0604020202020204"/>
              </a:rPr>
              <a:t>need </a:t>
            </a:r>
            <a:r>
              <a:rPr sz="2800" dirty="0">
                <a:latin typeface="Arial" panose="020B0604020202020204"/>
                <a:cs typeface="Arial" panose="020B0604020202020204"/>
              </a:rPr>
              <a:t>to </a:t>
            </a:r>
            <a:r>
              <a:rPr sz="2800" spc="-5" dirty="0">
                <a:latin typeface="Arial" panose="020B0604020202020204"/>
                <a:cs typeface="Arial" panose="020B0604020202020204"/>
              </a:rPr>
              <a:t>check whether  </a:t>
            </a:r>
            <a:r>
              <a:rPr sz="2800" dirty="0">
                <a:latin typeface="Arial" panose="020B0604020202020204"/>
                <a:cs typeface="Arial" panose="020B0604020202020204"/>
              </a:rPr>
              <a:t>the array is </a:t>
            </a:r>
            <a:r>
              <a:rPr sz="2800" spc="-5" dirty="0">
                <a:latin typeface="Arial" panose="020B0604020202020204"/>
                <a:cs typeface="Arial" panose="020B0604020202020204"/>
              </a:rPr>
              <a:t>full</a:t>
            </a:r>
            <a:r>
              <a:rPr sz="2800" dirty="0">
                <a:latin typeface="Arial" panose="020B0604020202020204"/>
                <a:cs typeface="Arial" panose="020B0604020202020204"/>
              </a:rPr>
              <a:t> or</a:t>
            </a:r>
            <a:r>
              <a:rPr sz="2800" spc="-10" dirty="0">
                <a:latin typeface="Arial" panose="020B0604020202020204"/>
                <a:cs typeface="Arial" panose="020B0604020202020204"/>
              </a:rPr>
              <a:t> </a:t>
            </a:r>
            <a:r>
              <a:rPr sz="2800" spc="-5" dirty="0">
                <a:latin typeface="Arial" panose="020B0604020202020204"/>
                <a:cs typeface="Arial" panose="020B0604020202020204"/>
              </a:rPr>
              <a:t>not.	</a:t>
            </a:r>
            <a:r>
              <a:rPr sz="2800" dirty="0">
                <a:latin typeface="Arial" panose="020B0604020202020204"/>
                <a:cs typeface="Arial" panose="020B0604020202020204"/>
              </a:rPr>
              <a:t>If the array is </a:t>
            </a:r>
            <a:r>
              <a:rPr sz="2800" spc="-5" dirty="0">
                <a:latin typeface="Arial" panose="020B0604020202020204"/>
                <a:cs typeface="Arial" panose="020B0604020202020204"/>
              </a:rPr>
              <a:t>full, the  insertion cannot be</a:t>
            </a:r>
            <a:r>
              <a:rPr sz="2800" spc="-35" dirty="0">
                <a:latin typeface="Arial" panose="020B0604020202020204"/>
                <a:cs typeface="Arial" panose="020B0604020202020204"/>
              </a:rPr>
              <a:t> </a:t>
            </a:r>
            <a:r>
              <a:rPr sz="2800" spc="-5" dirty="0">
                <a:latin typeface="Arial" panose="020B0604020202020204"/>
                <a:cs typeface="Arial" panose="020B0604020202020204"/>
              </a:rPr>
              <a:t>done.</a:t>
            </a:r>
            <a:endParaRPr sz="2800" spc="-5" dirty="0">
              <a:latin typeface="Arial" panose="020B0604020202020204"/>
              <a:cs typeface="Arial" panose="020B0604020202020204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8486902" y="6291877"/>
            <a:ext cx="146685" cy="16700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ct val="100000"/>
              </a:lnSpc>
            </a:pPr>
            <a:fld id="{81D60167-4931-47E6-BA6A-407CBD079E47}" type="slidenum">
              <a:rPr sz="1000" spc="-5" dirty="0">
                <a:latin typeface="Arial" panose="020B0604020202020204"/>
                <a:cs typeface="Arial" panose="020B0604020202020204"/>
              </a:rPr>
            </a:fld>
            <a:endParaRPr sz="1000">
              <a:latin typeface="Arial" panose="020B0604020202020204"/>
              <a:cs typeface="Arial" panose="020B0604020202020204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288540" y="747332"/>
            <a:ext cx="4324350" cy="6280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000" b="1" spc="-5" dirty="0">
                <a:gradFill>
                  <a:gsLst>
                    <a:gs pos="0">
                      <a:srgbClr val="E30000"/>
                    </a:gs>
                    <a:gs pos="100000">
                      <a:srgbClr val="760303"/>
                    </a:gs>
                  </a:gsLst>
                  <a:lin scaled="0"/>
                </a:gradFill>
              </a:rPr>
              <a:t>Array </a:t>
            </a:r>
            <a:r>
              <a:rPr sz="4000" b="1" dirty="0">
                <a:gradFill>
                  <a:gsLst>
                    <a:gs pos="0">
                      <a:srgbClr val="E30000"/>
                    </a:gs>
                    <a:gs pos="100000">
                      <a:srgbClr val="760303"/>
                    </a:gs>
                  </a:gsLst>
                  <a:lin scaled="0"/>
                </a:gradFill>
              </a:rPr>
              <a:t>as linear</a:t>
            </a:r>
            <a:r>
              <a:rPr sz="4000" b="1" spc="-30" dirty="0">
                <a:gradFill>
                  <a:gsLst>
                    <a:gs pos="0">
                      <a:srgbClr val="E30000"/>
                    </a:gs>
                    <a:gs pos="100000">
                      <a:srgbClr val="760303"/>
                    </a:gs>
                  </a:gsLst>
                  <a:lin scaled="0"/>
                </a:gradFill>
              </a:rPr>
              <a:t> </a:t>
            </a:r>
            <a:r>
              <a:rPr sz="4000" b="1" spc="-5" dirty="0">
                <a:gradFill>
                  <a:gsLst>
                    <a:gs pos="0">
                      <a:srgbClr val="E30000"/>
                    </a:gs>
                    <a:gs pos="100000">
                      <a:srgbClr val="760303"/>
                    </a:gs>
                  </a:gsLst>
                  <a:lin scaled="0"/>
                </a:gradFill>
              </a:rPr>
              <a:t>list</a:t>
            </a:r>
            <a:endParaRPr sz="4000" b="1" spc="-5" dirty="0">
              <a:gradFill>
                <a:gsLst>
                  <a:gs pos="0">
                    <a:srgbClr val="E30000"/>
                  </a:gs>
                  <a:gs pos="100000">
                    <a:srgbClr val="760303"/>
                  </a:gs>
                </a:gsLst>
                <a:lin scaled="0"/>
              </a:gradFill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840740" y="1808607"/>
            <a:ext cx="7910195" cy="197802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  <a:tabLst>
                <a:tab pos="354965" algn="l"/>
              </a:tabLst>
            </a:pPr>
            <a:r>
              <a:rPr sz="1400" b="0" dirty="0">
                <a:solidFill>
                  <a:srgbClr val="330066"/>
                </a:solidFill>
                <a:latin typeface="Marlett"/>
                <a:cs typeface="Marlett"/>
              </a:rPr>
              <a:t></a:t>
            </a:r>
            <a:r>
              <a:rPr sz="1400" dirty="0">
                <a:solidFill>
                  <a:srgbClr val="330066"/>
                </a:solidFill>
                <a:latin typeface="Times New Roman" panose="02020603050405020304"/>
                <a:cs typeface="Times New Roman" panose="02020603050405020304"/>
              </a:rPr>
              <a:t>	</a:t>
            </a:r>
            <a:r>
              <a:rPr sz="2000" dirty="0">
                <a:latin typeface="Arial" panose="020B0604020202020204"/>
                <a:cs typeface="Arial" panose="020B0604020202020204"/>
              </a:rPr>
              <a:t>Data in </a:t>
            </a:r>
            <a:r>
              <a:rPr sz="2000" spc="-5" dirty="0">
                <a:latin typeface="Arial" panose="020B0604020202020204"/>
                <a:cs typeface="Arial" panose="020B0604020202020204"/>
              </a:rPr>
              <a:t>the </a:t>
            </a:r>
            <a:r>
              <a:rPr sz="2000" dirty="0">
                <a:latin typeface="Arial" panose="020B0604020202020204"/>
                <a:cs typeface="Arial" panose="020B0604020202020204"/>
              </a:rPr>
              <a:t>array can be accessed at random using the index of</a:t>
            </a:r>
            <a:r>
              <a:rPr sz="2000" spc="-220" dirty="0">
                <a:latin typeface="Arial" panose="020B0604020202020204"/>
                <a:cs typeface="Arial" panose="020B0604020202020204"/>
              </a:rPr>
              <a:t> </a:t>
            </a:r>
            <a:r>
              <a:rPr sz="2000" dirty="0">
                <a:latin typeface="Arial" panose="020B0604020202020204"/>
                <a:cs typeface="Arial" panose="020B0604020202020204"/>
              </a:rPr>
              <a:t>the</a:t>
            </a:r>
            <a:endParaRPr sz="2000">
              <a:latin typeface="Arial" panose="020B0604020202020204"/>
              <a:cs typeface="Arial" panose="020B0604020202020204"/>
            </a:endParaRPr>
          </a:p>
          <a:p>
            <a:pPr marL="355600">
              <a:lnSpc>
                <a:spcPct val="100000"/>
              </a:lnSpc>
            </a:pPr>
            <a:r>
              <a:rPr sz="2000" dirty="0">
                <a:latin typeface="Arial" panose="020B0604020202020204"/>
                <a:cs typeface="Arial" panose="020B0604020202020204"/>
              </a:rPr>
              <a:t>array.</a:t>
            </a:r>
            <a:endParaRPr sz="2000">
              <a:latin typeface="Arial" panose="020B0604020202020204"/>
              <a:cs typeface="Arial" panose="020B0604020202020204"/>
            </a:endParaRPr>
          </a:p>
          <a:p>
            <a:pPr marL="355600" marR="565150" indent="-342900">
              <a:lnSpc>
                <a:spcPct val="100000"/>
              </a:lnSpc>
              <a:spcBef>
                <a:spcPts val="480"/>
              </a:spcBef>
              <a:tabLst>
                <a:tab pos="354965" algn="l"/>
              </a:tabLst>
            </a:pPr>
            <a:r>
              <a:rPr sz="1400" b="0" dirty="0">
                <a:solidFill>
                  <a:srgbClr val="330066"/>
                </a:solidFill>
                <a:latin typeface="Marlett"/>
                <a:cs typeface="Marlett"/>
              </a:rPr>
              <a:t></a:t>
            </a:r>
            <a:r>
              <a:rPr sz="1400" dirty="0">
                <a:solidFill>
                  <a:srgbClr val="330066"/>
                </a:solidFill>
                <a:latin typeface="Times New Roman" panose="02020603050405020304"/>
                <a:cs typeface="Times New Roman" panose="02020603050405020304"/>
              </a:rPr>
              <a:t>	</a:t>
            </a:r>
            <a:r>
              <a:rPr sz="2000" dirty="0">
                <a:latin typeface="Arial" panose="020B0604020202020204"/>
                <a:cs typeface="Arial" panose="020B0604020202020204"/>
              </a:rPr>
              <a:t>Example, if we access Nama, Kursus and Tahun for</a:t>
            </a:r>
            <a:r>
              <a:rPr sz="2000" spc="-200" dirty="0">
                <a:latin typeface="Arial" panose="020B0604020202020204"/>
                <a:cs typeface="Arial" panose="020B0604020202020204"/>
              </a:rPr>
              <a:t> </a:t>
            </a:r>
            <a:r>
              <a:rPr sz="2000" dirty="0">
                <a:latin typeface="Arial" panose="020B0604020202020204"/>
                <a:cs typeface="Arial" panose="020B0604020202020204"/>
              </a:rPr>
              <a:t>Pelajar[3]  information of Pelajar[3], Mohd </a:t>
            </a:r>
            <a:r>
              <a:rPr sz="2000" spc="-5" dirty="0">
                <a:latin typeface="Arial" panose="020B0604020202020204"/>
                <a:cs typeface="Arial" panose="020B0604020202020204"/>
              </a:rPr>
              <a:t>Saufi </a:t>
            </a:r>
            <a:r>
              <a:rPr sz="2000" dirty="0">
                <a:latin typeface="Arial" panose="020B0604020202020204"/>
                <a:cs typeface="Arial" panose="020B0604020202020204"/>
              </a:rPr>
              <a:t>taking Sains Pendidikan  course and in </a:t>
            </a:r>
            <a:r>
              <a:rPr sz="2000" spc="-5" dirty="0">
                <a:latin typeface="Arial" panose="020B0604020202020204"/>
                <a:cs typeface="Arial" panose="020B0604020202020204"/>
              </a:rPr>
              <a:t>year </a:t>
            </a:r>
            <a:r>
              <a:rPr sz="2000" dirty="0">
                <a:latin typeface="Arial" panose="020B0604020202020204"/>
                <a:cs typeface="Arial" panose="020B0604020202020204"/>
              </a:rPr>
              <a:t>2 will be</a:t>
            </a:r>
            <a:r>
              <a:rPr sz="2000" spc="-80" dirty="0">
                <a:latin typeface="Arial" panose="020B0604020202020204"/>
                <a:cs typeface="Arial" panose="020B0604020202020204"/>
              </a:rPr>
              <a:t> </a:t>
            </a:r>
            <a:r>
              <a:rPr sz="2000" dirty="0">
                <a:latin typeface="Arial" panose="020B0604020202020204"/>
                <a:cs typeface="Arial" panose="020B0604020202020204"/>
              </a:rPr>
              <a:t>given.</a:t>
            </a:r>
            <a:endParaRPr sz="2000">
              <a:latin typeface="Arial" panose="020B0604020202020204"/>
              <a:cs typeface="Arial" panose="020B0604020202020204"/>
            </a:endParaRPr>
          </a:p>
          <a:p>
            <a:pPr marL="12700">
              <a:lnSpc>
                <a:spcPct val="100000"/>
              </a:lnSpc>
              <a:spcBef>
                <a:spcPts val="480"/>
              </a:spcBef>
              <a:tabLst>
                <a:tab pos="354965" algn="l"/>
              </a:tabLst>
            </a:pPr>
            <a:r>
              <a:rPr sz="1400" b="0" dirty="0">
                <a:solidFill>
                  <a:srgbClr val="330066"/>
                </a:solidFill>
                <a:latin typeface="Marlett"/>
                <a:cs typeface="Marlett"/>
              </a:rPr>
              <a:t></a:t>
            </a:r>
            <a:r>
              <a:rPr sz="1400" dirty="0">
                <a:solidFill>
                  <a:srgbClr val="330066"/>
                </a:solidFill>
                <a:latin typeface="Times New Roman" panose="02020603050405020304"/>
                <a:cs typeface="Times New Roman" panose="02020603050405020304"/>
              </a:rPr>
              <a:t>	</a:t>
            </a:r>
            <a:r>
              <a:rPr sz="2000" spc="-5" dirty="0">
                <a:latin typeface="Arial" panose="020B0604020202020204"/>
                <a:cs typeface="Arial" panose="020B0604020202020204"/>
              </a:rPr>
              <a:t>By </a:t>
            </a:r>
            <a:r>
              <a:rPr sz="2000" dirty="0">
                <a:latin typeface="Arial" panose="020B0604020202020204"/>
                <a:cs typeface="Arial" panose="020B0604020202020204"/>
              </a:rPr>
              <a:t>random access, accessing data in an array can be done</a:t>
            </a:r>
            <a:r>
              <a:rPr sz="2000" spc="-195" dirty="0">
                <a:latin typeface="Arial" panose="020B0604020202020204"/>
                <a:cs typeface="Arial" panose="020B0604020202020204"/>
              </a:rPr>
              <a:t> </a:t>
            </a:r>
            <a:r>
              <a:rPr sz="2000" dirty="0">
                <a:latin typeface="Arial" panose="020B0604020202020204"/>
                <a:cs typeface="Arial" panose="020B0604020202020204"/>
              </a:rPr>
              <a:t>faster.</a:t>
            </a:r>
            <a:endParaRPr sz="2000">
              <a:latin typeface="Arial" panose="020B0604020202020204"/>
              <a:cs typeface="Arial" panose="020B0604020202020204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1722259" y="3897941"/>
            <a:ext cx="5417153" cy="2273060"/>
          </a:xfrm>
          <a:prstGeom prst="rect">
            <a:avLst/>
          </a:prstGeom>
          <a:blipFill>
            <a:blip r:embed="rId1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 txBox="1"/>
          <p:nvPr/>
        </p:nvSpPr>
        <p:spPr>
          <a:xfrm>
            <a:off x="8486902" y="6291877"/>
            <a:ext cx="146685" cy="16700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ct val="100000"/>
              </a:lnSpc>
            </a:pPr>
            <a:fld id="{81D60167-4931-47E6-BA6A-407CBD079E47}" type="slidenum">
              <a:rPr sz="1000" spc="-5" dirty="0">
                <a:latin typeface="Arial" panose="020B0604020202020204"/>
                <a:cs typeface="Arial" panose="020B0604020202020204"/>
              </a:rPr>
            </a:fld>
            <a:endParaRPr sz="1000">
              <a:latin typeface="Arial" panose="020B0604020202020204"/>
              <a:cs typeface="Arial" panose="020B0604020202020204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17099</Words>
  <Application>WPS Presentation</Application>
  <PresentationFormat>On-screen Show (4:3)</PresentationFormat>
  <Paragraphs>1301</Paragraphs>
  <Slides>49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49</vt:i4>
      </vt:variant>
    </vt:vector>
  </HeadingPairs>
  <TitlesOfParts>
    <vt:vector size="67" baseType="lpstr">
      <vt:lpstr>Arial</vt:lpstr>
      <vt:lpstr>SimSun</vt:lpstr>
      <vt:lpstr>Wingdings</vt:lpstr>
      <vt:lpstr>Calibri</vt:lpstr>
      <vt:lpstr>Calibri Light</vt:lpstr>
      <vt:lpstr>Britannic Bold</vt:lpstr>
      <vt:lpstr>Yu Gothic UI Semibold</vt:lpstr>
      <vt:lpstr>Courier New</vt:lpstr>
      <vt:lpstr>Microsoft YaHei</vt:lpstr>
      <vt:lpstr>Arial Unicode MS</vt:lpstr>
      <vt:lpstr>Cambria Math</vt:lpstr>
      <vt:lpstr>Arial</vt:lpstr>
      <vt:lpstr>Marlett</vt:lpstr>
      <vt:lpstr>Times New Roman</vt:lpstr>
      <vt:lpstr>Courier New</vt:lpstr>
      <vt:lpstr>Tahoma</vt:lpstr>
      <vt:lpstr>Webdings</vt:lpstr>
      <vt:lpstr>Office Theme</vt:lpstr>
      <vt:lpstr>PowerPoint 演示文稿</vt:lpstr>
      <vt:lpstr>Course Objectives</vt:lpstr>
      <vt:lpstr>INTRODUCTION</vt:lpstr>
      <vt:lpstr>Introduction to Linear List</vt:lpstr>
      <vt:lpstr>Introduction to Linear List</vt:lpstr>
      <vt:lpstr>Introduction to Linear List</vt:lpstr>
      <vt:lpstr>Introduction to Linear List</vt:lpstr>
      <vt:lpstr>Array as linear list</vt:lpstr>
      <vt:lpstr>Array as linear list</vt:lpstr>
      <vt:lpstr>Array Implementation...the  drawbacks</vt:lpstr>
      <vt:lpstr>Array Implementation ... the  drawbacks</vt:lpstr>
      <vt:lpstr>Array Implementation ... the  drawbacks</vt:lpstr>
      <vt:lpstr>Array Implementation ... the  drawbacks</vt:lpstr>
      <vt:lpstr>Pointer Implementation (Linked List)</vt:lpstr>
      <vt:lpstr>Linked list variations</vt:lpstr>
      <vt:lpstr>Singly Linked Lists</vt:lpstr>
      <vt:lpstr>Variations of Linked Lists</vt:lpstr>
      <vt:lpstr>Variations of Linked Lists</vt:lpstr>
      <vt:lpstr>Variations of Linked Lists</vt:lpstr>
      <vt:lpstr>Variations of Linked Lists</vt:lpstr>
      <vt:lpstr>LINK LIST IMPLEMENTATION</vt:lpstr>
      <vt:lpstr>Linked List Implementation</vt:lpstr>
      <vt:lpstr>Example : Declaring a node for  class account</vt:lpstr>
      <vt:lpstr>Exercise – Declaring a node</vt:lpstr>
      <vt:lpstr>A Simple Linked List Class</vt:lpstr>
      <vt:lpstr>A Simple Linked List Class</vt:lpstr>
      <vt:lpstr>Inserting a new node</vt:lpstr>
      <vt:lpstr>Inserting a new node</vt:lpstr>
      <vt:lpstr>Inserting a new node (will create	a sorted list)</vt:lpstr>
      <vt:lpstr>Inserting a new node</vt:lpstr>
      <vt:lpstr>Inserting a new node</vt:lpstr>
      <vt:lpstr>Inserting a new node</vt:lpstr>
      <vt:lpstr>Inserting a new node at certain index (will  create unsorted list)</vt:lpstr>
      <vt:lpstr>Inserting a new node</vt:lpstr>
      <vt:lpstr>Inserting a new node</vt:lpstr>
      <vt:lpstr>Inserting a new node</vt:lpstr>
      <vt:lpstr>Finding a node</vt:lpstr>
      <vt:lpstr>Deleting a node</vt:lpstr>
      <vt:lpstr>Deleting a node</vt:lpstr>
      <vt:lpstr>Deleting a node</vt:lpstr>
      <vt:lpstr>Deleting a node</vt:lpstr>
      <vt:lpstr>Printing all the elements</vt:lpstr>
      <vt:lpstr>Destroying the list : ~List()</vt:lpstr>
      <vt:lpstr>result</vt:lpstr>
      <vt:lpstr>Array versus Linked Lists</vt:lpstr>
      <vt:lpstr>Array versus Linked Lists</vt:lpstr>
      <vt:lpstr>Linked List - Conclusion</vt:lpstr>
      <vt:lpstr>Lab Exercise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acidfed</dc:creator>
  <cp:lastModifiedBy>User</cp:lastModifiedBy>
  <cp:revision>202</cp:revision>
  <cp:lastPrinted>2020-10-10T06:39:00Z</cp:lastPrinted>
  <dcterms:created xsi:type="dcterms:W3CDTF">2019-01-07T08:53:00Z</dcterms:created>
  <dcterms:modified xsi:type="dcterms:W3CDTF">2020-11-28T06:31:41Z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1033-11.2.0.9747</vt:lpwstr>
  </property>
</Properties>
</file>