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Robo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italic.fntdata"/><Relationship Id="rId16" Type="http://schemas.openxmlformats.org/officeDocument/2006/relationships/slide" Target="slides/slide11.xml"/><Relationship Id="rId38" Type="http://schemas.openxmlformats.org/officeDocument/2006/relationships/font" Target="fonts/Robo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73e68bed6d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73e68bed6d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73d1778199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73d1778199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3d1778199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3d1778199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73d1778199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73d1778199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741e58176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41e58176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741e58176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741e58176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741e58176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41e58176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73e68bed6d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3e68bed6d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73f717268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73f717268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3e68bed6d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3e68bed6d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73d1778199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73d1778199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3e68bed6d_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3e68bed6d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73e68bed6d_3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3e68bed6d_3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73e68bed6d_3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3e68bed6d_3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73e68bed6d_3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73e68bed6d_3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73e68bed6d_3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73e68bed6d_3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73e68bed6d_3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73e68bed6d_3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73e68bed6d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73e68bed6d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73e68bed6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73e68bed6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73e68bed6d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73e68bed6d_3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73f71726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73f71726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73d1778199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73d1778199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73e68bed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3e68bed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70a6d76e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70a6d76e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73e68bed6d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73e68bed6d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3e68bed6d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3e68bed6d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73e68bed6d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3e68bed6d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73e68bed6d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73e68bed6d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73e68bed6d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73e68bed6d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73e68bed6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3e68bed6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jp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0.jpg"/><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1.jpg"/><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tutorialspoint.com/system_analysis_and_design/system_analysis_and_design_overview.htm" TargetMode="External"/><Relationship Id="rId4" Type="http://schemas.openxmlformats.org/officeDocument/2006/relationships/hyperlink" Target="https://www.ispatguru.com/system-audits-and-the-process-of-auditing/" TargetMode="External"/><Relationship Id="rId5" Type="http://schemas.openxmlformats.org/officeDocument/2006/relationships/hyperlink" Target="https://www.assessteam.com/knowledgebase/what-is-a-periodic-evaluati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3"/>
          <p:cNvSpPr txBox="1"/>
          <p:nvPr>
            <p:ph type="ctrTitle"/>
          </p:nvPr>
        </p:nvSpPr>
        <p:spPr>
          <a:xfrm>
            <a:off x="0" y="1"/>
            <a:ext cx="7104900" cy="103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Design Thinking Project</a:t>
            </a:r>
            <a:endParaRPr/>
          </a:p>
        </p:txBody>
      </p:sp>
      <p:sp>
        <p:nvSpPr>
          <p:cNvPr id="86" name="Google Shape;86;p13"/>
          <p:cNvSpPr txBox="1"/>
          <p:nvPr>
            <p:ph idx="1" type="subTitle"/>
          </p:nvPr>
        </p:nvSpPr>
        <p:spPr>
          <a:xfrm>
            <a:off x="1" y="934174"/>
            <a:ext cx="9088800" cy="3989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a:t>CHAPTER 12 : SYSTEMS ANALYSIS AND DESIGN</a:t>
            </a:r>
            <a:endParaRPr/>
          </a:p>
          <a:p>
            <a:pPr indent="0" lvl="0" marL="0" rtl="0" algn="just">
              <a:lnSpc>
                <a:spcPct val="115000"/>
              </a:lnSpc>
              <a:spcBef>
                <a:spcPts val="1200"/>
              </a:spcBef>
              <a:spcAft>
                <a:spcPts val="0"/>
              </a:spcAft>
              <a:buNone/>
            </a:pPr>
            <a:r>
              <a:rPr b="1" lang="en" sz="1400">
                <a:solidFill>
                  <a:srgbClr val="FFFFFF"/>
                </a:solidFill>
                <a:latin typeface="Times New Roman"/>
                <a:ea typeface="Times New Roman"/>
                <a:cs typeface="Times New Roman"/>
                <a:sym typeface="Times New Roman"/>
              </a:rPr>
              <a:t>Subject: Technology and Information Systems (SECP1513)</a:t>
            </a:r>
            <a:endParaRPr b="1" sz="1400">
              <a:solidFill>
                <a:srgbClr val="FFFFFF"/>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b="1" lang="en" sz="1400">
                <a:solidFill>
                  <a:srgbClr val="FFFFFF"/>
                </a:solidFill>
                <a:latin typeface="Times New Roman"/>
                <a:ea typeface="Times New Roman"/>
                <a:cs typeface="Times New Roman"/>
                <a:sym typeface="Times New Roman"/>
              </a:rPr>
              <a:t>Section  07</a:t>
            </a:r>
            <a:endParaRPr b="1" sz="1400">
              <a:solidFill>
                <a:srgbClr val="FFFFFF"/>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b="1" lang="en" sz="1400">
                <a:solidFill>
                  <a:srgbClr val="FFFFFF"/>
                </a:solidFill>
                <a:latin typeface="Times New Roman"/>
                <a:ea typeface="Times New Roman"/>
                <a:cs typeface="Times New Roman"/>
                <a:sym typeface="Times New Roman"/>
              </a:rPr>
              <a:t>Lecturer: Dr. Sarina binti Sulaiman</a:t>
            </a:r>
            <a:endParaRPr sz="1400">
              <a:solidFill>
                <a:srgbClr val="FFFFFF"/>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b="1" lang="en" sz="1400">
                <a:solidFill>
                  <a:srgbClr val="FFFFFF"/>
                </a:solidFill>
                <a:latin typeface="Times New Roman"/>
                <a:ea typeface="Times New Roman"/>
                <a:cs typeface="Times New Roman"/>
                <a:sym typeface="Times New Roman"/>
              </a:rPr>
              <a:t>Group 9</a:t>
            </a:r>
            <a:endParaRPr b="1" sz="1400">
              <a:solidFill>
                <a:srgbClr val="FFFFFF"/>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b="1" lang="en" sz="1400">
                <a:solidFill>
                  <a:srgbClr val="FFFFFF"/>
                </a:solidFill>
                <a:latin typeface="Times New Roman"/>
                <a:ea typeface="Times New Roman"/>
                <a:cs typeface="Times New Roman"/>
                <a:sym typeface="Times New Roman"/>
              </a:rPr>
              <a:t>1.</a:t>
            </a:r>
            <a:r>
              <a:rPr lang="en" sz="1400">
                <a:solidFill>
                  <a:srgbClr val="FFFFFF"/>
                </a:solidFill>
                <a:latin typeface="Times New Roman"/>
                <a:ea typeface="Times New Roman"/>
                <a:cs typeface="Times New Roman"/>
                <a:sym typeface="Times New Roman"/>
              </a:rPr>
              <a:t>  </a:t>
            </a:r>
            <a:r>
              <a:rPr b="1" lang="en" sz="1400">
                <a:solidFill>
                  <a:srgbClr val="FFFFFF"/>
                </a:solidFill>
                <a:latin typeface="Times New Roman"/>
                <a:ea typeface="Times New Roman"/>
                <a:cs typeface="Times New Roman"/>
                <a:sym typeface="Times New Roman"/>
              </a:rPr>
              <a:t>Chai Ming Choy (Leader)</a:t>
            </a:r>
            <a:endParaRPr b="1" sz="1400">
              <a:solidFill>
                <a:srgbClr val="FFFFFF"/>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b="1" lang="en" sz="1400">
                <a:solidFill>
                  <a:srgbClr val="FFFFFF"/>
                </a:solidFill>
                <a:latin typeface="Times New Roman"/>
                <a:ea typeface="Times New Roman"/>
                <a:cs typeface="Times New Roman"/>
                <a:sym typeface="Times New Roman"/>
              </a:rPr>
              <a:t>2.</a:t>
            </a:r>
            <a:r>
              <a:rPr lang="en" sz="1400">
                <a:solidFill>
                  <a:srgbClr val="FFFFFF"/>
                </a:solidFill>
                <a:latin typeface="Times New Roman"/>
                <a:ea typeface="Times New Roman"/>
                <a:cs typeface="Times New Roman"/>
                <a:sym typeface="Times New Roman"/>
              </a:rPr>
              <a:t>  </a:t>
            </a:r>
            <a:r>
              <a:rPr b="1" lang="en" sz="1400">
                <a:solidFill>
                  <a:srgbClr val="FFFFFF"/>
                </a:solidFill>
                <a:latin typeface="Times New Roman"/>
                <a:ea typeface="Times New Roman"/>
                <a:cs typeface="Times New Roman"/>
                <a:sym typeface="Times New Roman"/>
              </a:rPr>
              <a:t>Wan Nur Atiqah binti Junaidi</a:t>
            </a:r>
            <a:endParaRPr b="1" sz="1400">
              <a:solidFill>
                <a:srgbClr val="FFFFFF"/>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b="1" lang="en" sz="1400">
                <a:solidFill>
                  <a:srgbClr val="FFFFFF"/>
                </a:solidFill>
                <a:latin typeface="Times New Roman"/>
                <a:ea typeface="Times New Roman"/>
                <a:cs typeface="Times New Roman"/>
                <a:sym typeface="Times New Roman"/>
              </a:rPr>
              <a:t>3.</a:t>
            </a:r>
            <a:r>
              <a:rPr lang="en" sz="1400">
                <a:solidFill>
                  <a:srgbClr val="FFFFFF"/>
                </a:solidFill>
                <a:latin typeface="Times New Roman"/>
                <a:ea typeface="Times New Roman"/>
                <a:cs typeface="Times New Roman"/>
                <a:sym typeface="Times New Roman"/>
              </a:rPr>
              <a:t>  </a:t>
            </a:r>
            <a:r>
              <a:rPr b="1" lang="en" sz="1400">
                <a:solidFill>
                  <a:srgbClr val="FFFFFF"/>
                </a:solidFill>
                <a:latin typeface="Times New Roman"/>
                <a:ea typeface="Times New Roman"/>
                <a:cs typeface="Times New Roman"/>
                <a:sym typeface="Times New Roman"/>
              </a:rPr>
              <a:t>Goh Jo Ey</a:t>
            </a:r>
            <a:endParaRPr b="1" sz="1400">
              <a:solidFill>
                <a:srgbClr val="FFFFFF"/>
              </a:solidFill>
              <a:latin typeface="Times New Roman"/>
              <a:ea typeface="Times New Roman"/>
              <a:cs typeface="Times New Roman"/>
              <a:sym typeface="Times New Roman"/>
            </a:endParaRPr>
          </a:p>
          <a:p>
            <a:pPr indent="0" lvl="0" marL="0" rtl="0" algn="just">
              <a:lnSpc>
                <a:spcPct val="115000"/>
              </a:lnSpc>
              <a:spcBef>
                <a:spcPts val="1200"/>
              </a:spcBef>
              <a:spcAft>
                <a:spcPts val="1200"/>
              </a:spcAft>
              <a:buNone/>
            </a:pPr>
            <a:r>
              <a:rPr b="1" lang="en" sz="1400">
                <a:solidFill>
                  <a:srgbClr val="FFFFFF"/>
                </a:solidFill>
                <a:latin typeface="Times New Roman"/>
                <a:ea typeface="Times New Roman"/>
                <a:cs typeface="Times New Roman"/>
                <a:sym typeface="Times New Roman"/>
              </a:rPr>
              <a:t>4.</a:t>
            </a:r>
            <a:r>
              <a:rPr lang="en" sz="1400">
                <a:solidFill>
                  <a:srgbClr val="FFFFFF"/>
                </a:solidFill>
                <a:latin typeface="Times New Roman"/>
                <a:ea typeface="Times New Roman"/>
                <a:cs typeface="Times New Roman"/>
                <a:sym typeface="Times New Roman"/>
              </a:rPr>
              <a:t>  </a:t>
            </a:r>
            <a:r>
              <a:rPr b="1" lang="en" sz="1400">
                <a:solidFill>
                  <a:srgbClr val="FFFFFF"/>
                </a:solidFill>
                <a:latin typeface="Times New Roman"/>
                <a:ea typeface="Times New Roman"/>
                <a:cs typeface="Times New Roman"/>
                <a:sym typeface="Times New Roman"/>
              </a:rPr>
              <a:t>Zaimi Mohamed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2"/>
          <p:cNvSpPr txBox="1"/>
          <p:nvPr>
            <p:ph type="title"/>
          </p:nvPr>
        </p:nvSpPr>
        <p:spPr>
          <a:xfrm>
            <a:off x="418875" y="1663725"/>
            <a:ext cx="8520600" cy="308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WE CARRY OUT THE DESIGN THINKING FOR THE TOPIC OF SYSTEMS ANALYSIS AND DESIGN?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FIVE STAGES IN DESIGN THINKING</a:t>
            </a:r>
            <a:endParaRPr/>
          </a:p>
        </p:txBody>
      </p:sp>
      <p:sp>
        <p:nvSpPr>
          <p:cNvPr id="150" name="Google Shape;150;p23"/>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457200" rtl="0" algn="just">
              <a:lnSpc>
                <a:spcPct val="150000"/>
              </a:lnSpc>
              <a:spcBef>
                <a:spcPts val="1200"/>
              </a:spcBef>
              <a:spcAft>
                <a:spcPts val="0"/>
              </a:spcAft>
              <a:buNone/>
            </a:pPr>
            <a:r>
              <a:rPr b="1" lang="en" sz="2400">
                <a:solidFill>
                  <a:srgbClr val="000000"/>
                </a:solidFill>
                <a:latin typeface="Times New Roman"/>
                <a:ea typeface="Times New Roman"/>
                <a:cs typeface="Times New Roman"/>
                <a:sym typeface="Times New Roman"/>
              </a:rPr>
              <a:t>STAGE 1: Empathy</a:t>
            </a:r>
            <a:endParaRPr b="1" sz="2400">
              <a:solidFill>
                <a:srgbClr val="000000"/>
              </a:solidFill>
              <a:latin typeface="Times New Roman"/>
              <a:ea typeface="Times New Roman"/>
              <a:cs typeface="Times New Roman"/>
              <a:sym typeface="Times New Roman"/>
            </a:endParaRPr>
          </a:p>
          <a:p>
            <a:pPr indent="0" lvl="0" marL="457200" rtl="0" algn="just">
              <a:lnSpc>
                <a:spcPct val="150000"/>
              </a:lnSpc>
              <a:spcBef>
                <a:spcPts val="1200"/>
              </a:spcBef>
              <a:spcAft>
                <a:spcPts val="0"/>
              </a:spcAft>
              <a:buNone/>
            </a:pPr>
            <a:r>
              <a:rPr b="1" lang="en" sz="2400">
                <a:solidFill>
                  <a:srgbClr val="000000"/>
                </a:solidFill>
                <a:latin typeface="Times New Roman"/>
                <a:ea typeface="Times New Roman"/>
                <a:cs typeface="Times New Roman"/>
                <a:sym typeface="Times New Roman"/>
              </a:rPr>
              <a:t>STAGE 2: </a:t>
            </a:r>
            <a:r>
              <a:rPr b="1" lang="en" sz="2400">
                <a:solidFill>
                  <a:srgbClr val="000000"/>
                </a:solidFill>
                <a:latin typeface="Times New Roman"/>
                <a:ea typeface="Times New Roman"/>
                <a:cs typeface="Times New Roman"/>
                <a:sym typeface="Times New Roman"/>
              </a:rPr>
              <a:t>Define</a:t>
            </a:r>
            <a:endParaRPr b="1" sz="2400">
              <a:solidFill>
                <a:srgbClr val="000000"/>
              </a:solidFill>
              <a:latin typeface="Times New Roman"/>
              <a:ea typeface="Times New Roman"/>
              <a:cs typeface="Times New Roman"/>
              <a:sym typeface="Times New Roman"/>
            </a:endParaRPr>
          </a:p>
          <a:p>
            <a:pPr indent="0" lvl="0" marL="457200" rtl="0" algn="just">
              <a:lnSpc>
                <a:spcPct val="150000"/>
              </a:lnSpc>
              <a:spcBef>
                <a:spcPts val="1200"/>
              </a:spcBef>
              <a:spcAft>
                <a:spcPts val="0"/>
              </a:spcAft>
              <a:buNone/>
            </a:pPr>
            <a:r>
              <a:rPr b="1" lang="en" sz="2400">
                <a:solidFill>
                  <a:srgbClr val="000000"/>
                </a:solidFill>
                <a:latin typeface="Times New Roman"/>
                <a:ea typeface="Times New Roman"/>
                <a:cs typeface="Times New Roman"/>
                <a:sym typeface="Times New Roman"/>
              </a:rPr>
              <a:t>STAGE 3: </a:t>
            </a:r>
            <a:r>
              <a:rPr b="1" lang="en" sz="2400">
                <a:solidFill>
                  <a:srgbClr val="000000"/>
                </a:solidFill>
                <a:latin typeface="Times New Roman"/>
                <a:ea typeface="Times New Roman"/>
                <a:cs typeface="Times New Roman"/>
                <a:sym typeface="Times New Roman"/>
              </a:rPr>
              <a:t>Ideate</a:t>
            </a:r>
            <a:endParaRPr b="1" sz="2400">
              <a:solidFill>
                <a:srgbClr val="000000"/>
              </a:solidFill>
              <a:latin typeface="Times New Roman"/>
              <a:ea typeface="Times New Roman"/>
              <a:cs typeface="Times New Roman"/>
              <a:sym typeface="Times New Roman"/>
            </a:endParaRPr>
          </a:p>
          <a:p>
            <a:pPr indent="0" lvl="0" marL="457200" rtl="0" algn="just">
              <a:lnSpc>
                <a:spcPct val="150000"/>
              </a:lnSpc>
              <a:spcBef>
                <a:spcPts val="1200"/>
              </a:spcBef>
              <a:spcAft>
                <a:spcPts val="0"/>
              </a:spcAft>
              <a:buNone/>
            </a:pPr>
            <a:r>
              <a:rPr b="1" lang="en" sz="2400">
                <a:solidFill>
                  <a:srgbClr val="000000"/>
                </a:solidFill>
                <a:latin typeface="Times New Roman"/>
                <a:ea typeface="Times New Roman"/>
                <a:cs typeface="Times New Roman"/>
                <a:sym typeface="Times New Roman"/>
              </a:rPr>
              <a:t>STAGE 4: </a:t>
            </a:r>
            <a:r>
              <a:rPr b="1" lang="en" sz="2400">
                <a:solidFill>
                  <a:srgbClr val="000000"/>
                </a:solidFill>
                <a:latin typeface="Times New Roman"/>
                <a:ea typeface="Times New Roman"/>
                <a:cs typeface="Times New Roman"/>
                <a:sym typeface="Times New Roman"/>
              </a:rPr>
              <a:t>Prototype</a:t>
            </a:r>
            <a:endParaRPr b="1" sz="2400">
              <a:solidFill>
                <a:srgbClr val="000000"/>
              </a:solidFill>
              <a:latin typeface="Times New Roman"/>
              <a:ea typeface="Times New Roman"/>
              <a:cs typeface="Times New Roman"/>
              <a:sym typeface="Times New Roman"/>
            </a:endParaRPr>
          </a:p>
          <a:p>
            <a:pPr indent="0" lvl="0" marL="457200" rtl="0" algn="just">
              <a:lnSpc>
                <a:spcPct val="150000"/>
              </a:lnSpc>
              <a:spcBef>
                <a:spcPts val="1200"/>
              </a:spcBef>
              <a:spcAft>
                <a:spcPts val="1200"/>
              </a:spcAft>
              <a:buNone/>
            </a:pPr>
            <a:r>
              <a:rPr b="1" lang="en" sz="2400">
                <a:solidFill>
                  <a:srgbClr val="000000"/>
                </a:solidFill>
                <a:latin typeface="Times New Roman"/>
                <a:ea typeface="Times New Roman"/>
                <a:cs typeface="Times New Roman"/>
                <a:sym typeface="Times New Roman"/>
              </a:rPr>
              <a:t>STAGE 5: </a:t>
            </a:r>
            <a:r>
              <a:rPr b="1" lang="en" sz="2400">
                <a:solidFill>
                  <a:srgbClr val="000000"/>
                </a:solidFill>
                <a:latin typeface="Times New Roman"/>
                <a:ea typeface="Times New Roman"/>
                <a:cs typeface="Times New Roman"/>
                <a:sym typeface="Times New Roman"/>
              </a:rPr>
              <a:t>Test</a:t>
            </a:r>
            <a:endParaRPr b="1" sz="2400">
              <a:solidFill>
                <a:srgbClr val="000000"/>
              </a:solidFill>
              <a:latin typeface="Times New Roman"/>
              <a:ea typeface="Times New Roman"/>
              <a:cs typeface="Times New Roman"/>
              <a:sym typeface="Times New Roman"/>
            </a:endParaRPr>
          </a:p>
        </p:txBody>
      </p:sp>
      <p:pic>
        <p:nvPicPr>
          <p:cNvPr id="151" name="Google Shape;151;p23"/>
          <p:cNvPicPr preferRelativeResize="0"/>
          <p:nvPr/>
        </p:nvPicPr>
        <p:blipFill>
          <a:blip r:embed="rId3">
            <a:alphaModFix/>
          </a:blip>
          <a:stretch>
            <a:fillRect/>
          </a:stretch>
        </p:blipFill>
        <p:spPr>
          <a:xfrm>
            <a:off x="3961523" y="1017799"/>
            <a:ext cx="3463806" cy="33390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EMPATHY: INTERVIEW</a:t>
            </a:r>
            <a:endParaRPr/>
          </a:p>
        </p:txBody>
      </p:sp>
      <p:sp>
        <p:nvSpPr>
          <p:cNvPr id="157" name="Google Shape;157;p2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58" name="Google Shape;158;p24"/>
          <p:cNvPicPr preferRelativeResize="0"/>
          <p:nvPr/>
        </p:nvPicPr>
        <p:blipFill>
          <a:blip r:embed="rId3">
            <a:alphaModFix/>
          </a:blip>
          <a:stretch>
            <a:fillRect/>
          </a:stretch>
        </p:blipFill>
        <p:spPr>
          <a:xfrm>
            <a:off x="418850" y="1250075"/>
            <a:ext cx="2523350" cy="1367850"/>
          </a:xfrm>
          <a:prstGeom prst="rect">
            <a:avLst/>
          </a:prstGeom>
          <a:noFill/>
          <a:ln>
            <a:noFill/>
          </a:ln>
        </p:spPr>
      </p:pic>
      <p:sp>
        <p:nvSpPr>
          <p:cNvPr id="159" name="Google Shape;159;p24"/>
          <p:cNvSpPr txBox="1"/>
          <p:nvPr/>
        </p:nvSpPr>
        <p:spPr>
          <a:xfrm>
            <a:off x="3017350" y="1553075"/>
            <a:ext cx="2397000" cy="72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dk2"/>
                </a:solidFill>
                <a:latin typeface="Roboto"/>
                <a:ea typeface="Roboto"/>
                <a:cs typeface="Roboto"/>
                <a:sym typeface="Roboto"/>
              </a:rPr>
              <a:t>Interview with project manager</a:t>
            </a:r>
            <a:endParaRPr>
              <a:latin typeface="Roboto"/>
              <a:ea typeface="Roboto"/>
              <a:cs typeface="Roboto"/>
              <a:sym typeface="Roboto"/>
            </a:endParaRPr>
          </a:p>
        </p:txBody>
      </p:sp>
      <p:pic>
        <p:nvPicPr>
          <p:cNvPr id="160" name="Google Shape;160;p24"/>
          <p:cNvPicPr preferRelativeResize="0"/>
          <p:nvPr/>
        </p:nvPicPr>
        <p:blipFill>
          <a:blip r:embed="rId4">
            <a:alphaModFix/>
          </a:blip>
          <a:stretch>
            <a:fillRect/>
          </a:stretch>
        </p:blipFill>
        <p:spPr>
          <a:xfrm>
            <a:off x="418850" y="2732975"/>
            <a:ext cx="1511799" cy="1909151"/>
          </a:xfrm>
          <a:prstGeom prst="rect">
            <a:avLst/>
          </a:prstGeom>
          <a:noFill/>
          <a:ln>
            <a:noFill/>
          </a:ln>
        </p:spPr>
      </p:pic>
      <p:sp>
        <p:nvSpPr>
          <p:cNvPr id="161" name="Google Shape;161;p24"/>
          <p:cNvSpPr txBox="1"/>
          <p:nvPr/>
        </p:nvSpPr>
        <p:spPr>
          <a:xfrm>
            <a:off x="2122925" y="3326800"/>
            <a:ext cx="1696200" cy="72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dk2"/>
                </a:solidFill>
                <a:latin typeface="Roboto"/>
                <a:ea typeface="Roboto"/>
                <a:cs typeface="Roboto"/>
                <a:sym typeface="Roboto"/>
              </a:rPr>
              <a:t>Interview with programmer</a:t>
            </a:r>
            <a:endParaRPr>
              <a:latin typeface="Roboto"/>
              <a:ea typeface="Roboto"/>
              <a:cs typeface="Roboto"/>
              <a:sym typeface="Roboto"/>
            </a:endParaRPr>
          </a:p>
        </p:txBody>
      </p:sp>
      <p:pic>
        <p:nvPicPr>
          <p:cNvPr id="162" name="Google Shape;162;p24"/>
          <p:cNvPicPr preferRelativeResize="0"/>
          <p:nvPr/>
        </p:nvPicPr>
        <p:blipFill>
          <a:blip r:embed="rId5">
            <a:alphaModFix/>
          </a:blip>
          <a:stretch>
            <a:fillRect/>
          </a:stretch>
        </p:blipFill>
        <p:spPr>
          <a:xfrm>
            <a:off x="5742400" y="1250076"/>
            <a:ext cx="3089899" cy="1736625"/>
          </a:xfrm>
          <a:prstGeom prst="rect">
            <a:avLst/>
          </a:prstGeom>
          <a:noFill/>
          <a:ln>
            <a:noFill/>
          </a:ln>
        </p:spPr>
      </p:pic>
      <p:sp>
        <p:nvSpPr>
          <p:cNvPr id="163" name="Google Shape;163;p24"/>
          <p:cNvSpPr txBox="1"/>
          <p:nvPr/>
        </p:nvSpPr>
        <p:spPr>
          <a:xfrm>
            <a:off x="5957900" y="2986700"/>
            <a:ext cx="26589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Roboto"/>
                <a:ea typeface="Roboto"/>
                <a:cs typeface="Roboto"/>
                <a:sym typeface="Roboto"/>
              </a:rPr>
              <a:t>Interview with client or user</a:t>
            </a:r>
            <a:endParaRPr sz="16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5"/>
          <p:cNvSpPr txBox="1"/>
          <p:nvPr>
            <p:ph type="title"/>
          </p:nvPr>
        </p:nvSpPr>
        <p:spPr>
          <a:xfrm>
            <a:off x="172400" y="2049600"/>
            <a:ext cx="8520600" cy="10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DEFINE :</a:t>
            </a:r>
            <a:r>
              <a:rPr b="1" lang="en" sz="1200">
                <a:solidFill>
                  <a:srgbClr val="000000"/>
                </a:solidFill>
                <a:latin typeface="Times New Roman"/>
                <a:ea typeface="Times New Roman"/>
                <a:cs typeface="Times New Roman"/>
                <a:sym typeface="Times New Roman"/>
              </a:rPr>
              <a:t> </a:t>
            </a:r>
            <a:r>
              <a:rPr lang="en"/>
              <a:t>What are the common or core problems that the interviewees have faced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6"/>
          <p:cNvSpPr txBox="1"/>
          <p:nvPr>
            <p:ph idx="1" type="body"/>
          </p:nvPr>
        </p:nvSpPr>
        <p:spPr>
          <a:xfrm>
            <a:off x="311700" y="317875"/>
            <a:ext cx="8520600" cy="3339000"/>
          </a:xfrm>
          <a:prstGeom prst="rect">
            <a:avLst/>
          </a:prstGeom>
        </p:spPr>
        <p:txBody>
          <a:bodyPr anchorCtr="0" anchor="t" bIns="91425" lIns="91425" spcFirstLastPara="1" rIns="91425" wrap="square" tIns="91425">
            <a:noAutofit/>
          </a:bodyPr>
          <a:lstStyle/>
          <a:p>
            <a:pPr indent="0" lvl="0" marL="0" rtl="0" algn="just">
              <a:lnSpc>
                <a:spcPct val="150000"/>
              </a:lnSpc>
              <a:spcBef>
                <a:spcPts val="1200"/>
              </a:spcBef>
              <a:spcAft>
                <a:spcPts val="1200"/>
              </a:spcAft>
              <a:buNone/>
            </a:pPr>
            <a:r>
              <a:rPr b="1" lang="en" sz="2400">
                <a:solidFill>
                  <a:srgbClr val="000000"/>
                </a:solidFill>
                <a:latin typeface="Times New Roman"/>
                <a:ea typeface="Times New Roman"/>
                <a:cs typeface="Times New Roman"/>
                <a:sym typeface="Times New Roman"/>
              </a:rPr>
              <a:t>A. Communications between the project manager, project programmers and client</a:t>
            </a:r>
            <a:endParaRPr/>
          </a:p>
        </p:txBody>
      </p:sp>
      <p:pic>
        <p:nvPicPr>
          <p:cNvPr id="174" name="Google Shape;174;p26"/>
          <p:cNvPicPr preferRelativeResize="0"/>
          <p:nvPr/>
        </p:nvPicPr>
        <p:blipFill>
          <a:blip r:embed="rId3">
            <a:alphaModFix/>
          </a:blip>
          <a:stretch>
            <a:fillRect/>
          </a:stretch>
        </p:blipFill>
        <p:spPr>
          <a:xfrm>
            <a:off x="1490125" y="1681350"/>
            <a:ext cx="4512426" cy="2820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7"/>
          <p:cNvSpPr txBox="1"/>
          <p:nvPr>
            <p:ph idx="1" type="body"/>
          </p:nvPr>
        </p:nvSpPr>
        <p:spPr>
          <a:xfrm>
            <a:off x="215050" y="231475"/>
            <a:ext cx="8520600" cy="3339000"/>
          </a:xfrm>
          <a:prstGeom prst="rect">
            <a:avLst/>
          </a:prstGeom>
        </p:spPr>
        <p:txBody>
          <a:bodyPr anchorCtr="0" anchor="t" bIns="91425" lIns="91425" spcFirstLastPara="1" rIns="91425" wrap="square" tIns="91425">
            <a:noAutofit/>
          </a:bodyPr>
          <a:lstStyle/>
          <a:p>
            <a:pPr indent="0" lvl="0" marL="0" rtl="0" algn="just">
              <a:lnSpc>
                <a:spcPct val="150000"/>
              </a:lnSpc>
              <a:spcBef>
                <a:spcPts val="1200"/>
              </a:spcBef>
              <a:spcAft>
                <a:spcPts val="1200"/>
              </a:spcAft>
              <a:buNone/>
            </a:pPr>
            <a:r>
              <a:rPr b="1" lang="en" sz="2400">
                <a:solidFill>
                  <a:srgbClr val="000000"/>
                </a:solidFill>
                <a:latin typeface="Times New Roman"/>
                <a:ea typeface="Times New Roman"/>
                <a:cs typeface="Times New Roman"/>
                <a:sym typeface="Times New Roman"/>
              </a:rPr>
              <a:t>B. Hard to trace the progress of the project</a:t>
            </a:r>
            <a:endParaRPr/>
          </a:p>
        </p:txBody>
      </p:sp>
      <p:pic>
        <p:nvPicPr>
          <p:cNvPr id="180" name="Google Shape;180;p27"/>
          <p:cNvPicPr preferRelativeResize="0"/>
          <p:nvPr/>
        </p:nvPicPr>
        <p:blipFill>
          <a:blip r:embed="rId3">
            <a:alphaModFix/>
          </a:blip>
          <a:stretch>
            <a:fillRect/>
          </a:stretch>
        </p:blipFill>
        <p:spPr>
          <a:xfrm>
            <a:off x="1656375" y="955925"/>
            <a:ext cx="3704626" cy="37046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8"/>
          <p:cNvSpPr txBox="1"/>
          <p:nvPr>
            <p:ph idx="1" type="body"/>
          </p:nvPr>
        </p:nvSpPr>
        <p:spPr>
          <a:xfrm>
            <a:off x="311700" y="319050"/>
            <a:ext cx="8520600" cy="3339000"/>
          </a:xfrm>
          <a:prstGeom prst="rect">
            <a:avLst/>
          </a:prstGeom>
        </p:spPr>
        <p:txBody>
          <a:bodyPr anchorCtr="0" anchor="t" bIns="91425" lIns="91425" spcFirstLastPara="1" rIns="91425" wrap="square" tIns="91425">
            <a:noAutofit/>
          </a:bodyPr>
          <a:lstStyle/>
          <a:p>
            <a:pPr indent="0" lvl="0" marL="0" rtl="0" algn="just">
              <a:lnSpc>
                <a:spcPct val="150000"/>
              </a:lnSpc>
              <a:spcBef>
                <a:spcPts val="1200"/>
              </a:spcBef>
              <a:spcAft>
                <a:spcPts val="0"/>
              </a:spcAft>
              <a:buNone/>
            </a:pPr>
            <a:r>
              <a:rPr b="1" lang="en" sz="2400">
                <a:solidFill>
                  <a:srgbClr val="000000"/>
                </a:solidFill>
                <a:latin typeface="Times New Roman"/>
                <a:ea typeface="Times New Roman"/>
                <a:cs typeface="Times New Roman"/>
                <a:sym typeface="Times New Roman"/>
              </a:rPr>
              <a:t>C. Running a lot of applications at the same time for a project</a:t>
            </a:r>
            <a:endParaRPr sz="2400"/>
          </a:p>
          <a:p>
            <a:pPr indent="0" lvl="0" marL="0" rtl="0" algn="l">
              <a:spcBef>
                <a:spcPts val="1200"/>
              </a:spcBef>
              <a:spcAft>
                <a:spcPts val="1600"/>
              </a:spcAft>
              <a:buNone/>
            </a:pPr>
            <a:r>
              <a:t/>
            </a:r>
            <a:endParaRPr/>
          </a:p>
        </p:txBody>
      </p:sp>
      <p:pic>
        <p:nvPicPr>
          <p:cNvPr id="186" name="Google Shape;186;p28"/>
          <p:cNvPicPr preferRelativeResize="0"/>
          <p:nvPr/>
        </p:nvPicPr>
        <p:blipFill>
          <a:blip r:embed="rId3">
            <a:alphaModFix/>
          </a:blip>
          <a:stretch>
            <a:fillRect/>
          </a:stretch>
        </p:blipFill>
        <p:spPr>
          <a:xfrm>
            <a:off x="421463" y="1171575"/>
            <a:ext cx="5857875" cy="3143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311700" y="410000"/>
            <a:ext cx="8520600" cy="98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IDEATE : </a:t>
            </a:r>
            <a:r>
              <a:rPr lang="en"/>
              <a:t>BRAINSTORM</a:t>
            </a:r>
            <a:r>
              <a:rPr lang="en"/>
              <a:t> PROCESS TO GENERATE SOLUTION</a:t>
            </a:r>
            <a:endParaRPr/>
          </a:p>
        </p:txBody>
      </p:sp>
      <p:sp>
        <p:nvSpPr>
          <p:cNvPr id="192" name="Google Shape;192;p29"/>
          <p:cNvSpPr txBox="1"/>
          <p:nvPr>
            <p:ph idx="1" type="body"/>
          </p:nvPr>
        </p:nvSpPr>
        <p:spPr>
          <a:xfrm>
            <a:off x="311700" y="1448625"/>
            <a:ext cx="8520600" cy="3120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AutoNum type="arabicPeriod"/>
            </a:pPr>
            <a:r>
              <a:rPr lang="en" sz="2400">
                <a:solidFill>
                  <a:srgbClr val="000000"/>
                </a:solidFill>
              </a:rPr>
              <a:t>A forum for programmers to connect and communicate with each other in solving a program</a:t>
            </a:r>
            <a:endParaRPr sz="2400">
              <a:solidFill>
                <a:srgbClr val="000000"/>
              </a:solidFill>
            </a:endParaRPr>
          </a:p>
          <a:p>
            <a:pPr indent="-381000" lvl="0" marL="457200" rtl="0" algn="l">
              <a:spcBef>
                <a:spcPts val="0"/>
              </a:spcBef>
              <a:spcAft>
                <a:spcPts val="0"/>
              </a:spcAft>
              <a:buClr>
                <a:srgbClr val="000000"/>
              </a:buClr>
              <a:buSzPts val="2400"/>
              <a:buAutoNum type="arabicPeriod"/>
            </a:pPr>
            <a:r>
              <a:rPr lang="en" sz="2400">
                <a:solidFill>
                  <a:srgbClr val="000000"/>
                </a:solidFill>
              </a:rPr>
              <a:t>Templates for common problems and solutions in programming</a:t>
            </a:r>
            <a:endParaRPr sz="2400">
              <a:solidFill>
                <a:srgbClr val="000000"/>
              </a:solidFill>
            </a:endParaRPr>
          </a:p>
          <a:p>
            <a:pPr indent="-381000" lvl="0" marL="457200" rtl="0" algn="l">
              <a:spcBef>
                <a:spcPts val="0"/>
              </a:spcBef>
              <a:spcAft>
                <a:spcPts val="0"/>
              </a:spcAft>
              <a:buClr>
                <a:srgbClr val="000000"/>
              </a:buClr>
              <a:buSzPts val="2400"/>
              <a:buAutoNum type="arabicPeriod"/>
            </a:pPr>
            <a:r>
              <a:rPr lang="en" sz="2400">
                <a:solidFill>
                  <a:srgbClr val="000000"/>
                </a:solidFill>
              </a:rPr>
              <a:t>Design an application which combines the functions for multiple applications into a single application</a:t>
            </a:r>
            <a:endParaRPr sz="24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0"/>
          <p:cNvSpPr txBox="1"/>
          <p:nvPr>
            <p:ph idx="1" type="body"/>
          </p:nvPr>
        </p:nvSpPr>
        <p:spPr>
          <a:xfrm>
            <a:off x="3190600" y="4024950"/>
            <a:ext cx="2141400" cy="48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Brainstorm process</a:t>
            </a:r>
            <a:endParaRPr/>
          </a:p>
        </p:txBody>
      </p:sp>
      <p:pic>
        <p:nvPicPr>
          <p:cNvPr id="198" name="Google Shape;198;p30"/>
          <p:cNvPicPr preferRelativeResize="0"/>
          <p:nvPr/>
        </p:nvPicPr>
        <p:blipFill>
          <a:blip r:embed="rId3">
            <a:alphaModFix/>
          </a:blip>
          <a:stretch>
            <a:fillRect/>
          </a:stretch>
        </p:blipFill>
        <p:spPr>
          <a:xfrm>
            <a:off x="266425" y="867550"/>
            <a:ext cx="3561900" cy="2668525"/>
          </a:xfrm>
          <a:prstGeom prst="rect">
            <a:avLst/>
          </a:prstGeom>
          <a:noFill/>
          <a:ln>
            <a:noFill/>
          </a:ln>
        </p:spPr>
      </p:pic>
      <p:pic>
        <p:nvPicPr>
          <p:cNvPr id="199" name="Google Shape;199;p30"/>
          <p:cNvPicPr preferRelativeResize="0"/>
          <p:nvPr/>
        </p:nvPicPr>
        <p:blipFill>
          <a:blip r:embed="rId4">
            <a:alphaModFix/>
          </a:blip>
          <a:stretch>
            <a:fillRect/>
          </a:stretch>
        </p:blipFill>
        <p:spPr>
          <a:xfrm>
            <a:off x="4837375" y="794900"/>
            <a:ext cx="4103551" cy="30776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PROTOTYPE</a:t>
            </a:r>
            <a:endParaRPr/>
          </a:p>
        </p:txBody>
      </p:sp>
      <p:sp>
        <p:nvSpPr>
          <p:cNvPr id="205" name="Google Shape;205;p31"/>
          <p:cNvSpPr txBox="1"/>
          <p:nvPr>
            <p:ph idx="1" type="body"/>
          </p:nvPr>
        </p:nvSpPr>
        <p:spPr>
          <a:xfrm>
            <a:off x="311700" y="1229875"/>
            <a:ext cx="5217600" cy="34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Application : CAZE</a:t>
            </a:r>
            <a:endParaRPr b="1"/>
          </a:p>
          <a:p>
            <a:pPr indent="0" lvl="0" marL="0" rtl="0" algn="l">
              <a:spcBef>
                <a:spcPts val="1600"/>
              </a:spcBef>
              <a:spcAft>
                <a:spcPts val="0"/>
              </a:spcAft>
              <a:buNone/>
            </a:pPr>
            <a:r>
              <a:rPr b="1" lang="en"/>
              <a:t>Connect(C) </a:t>
            </a:r>
            <a:r>
              <a:rPr lang="en"/>
              <a:t>-</a:t>
            </a:r>
            <a:r>
              <a:rPr lang="en"/>
              <a:t> Connect all the phases involved</a:t>
            </a:r>
            <a:endParaRPr/>
          </a:p>
          <a:p>
            <a:pPr indent="0" lvl="0" marL="0" rtl="0" algn="l">
              <a:spcBef>
                <a:spcPts val="1600"/>
              </a:spcBef>
              <a:spcAft>
                <a:spcPts val="0"/>
              </a:spcAft>
              <a:buNone/>
            </a:pPr>
            <a:r>
              <a:rPr b="1" lang="en"/>
              <a:t>Ability (A) </a:t>
            </a:r>
            <a:r>
              <a:rPr lang="en"/>
              <a:t>-</a:t>
            </a:r>
            <a:r>
              <a:rPr lang="en"/>
              <a:t> Ability to connect and speed up the process</a:t>
            </a:r>
            <a:endParaRPr/>
          </a:p>
          <a:p>
            <a:pPr indent="0" lvl="0" marL="0" rtl="0" algn="l">
              <a:spcBef>
                <a:spcPts val="1600"/>
              </a:spcBef>
              <a:spcAft>
                <a:spcPts val="0"/>
              </a:spcAft>
              <a:buNone/>
            </a:pPr>
            <a:r>
              <a:rPr b="1" lang="en"/>
              <a:t>Zoneless (Z) </a:t>
            </a:r>
            <a:r>
              <a:rPr lang="en"/>
              <a:t>- Can do the work anywhere</a:t>
            </a:r>
            <a:endParaRPr/>
          </a:p>
          <a:p>
            <a:pPr indent="0" lvl="0" marL="0" rtl="0" algn="l">
              <a:spcBef>
                <a:spcPts val="1600"/>
              </a:spcBef>
              <a:spcAft>
                <a:spcPts val="0"/>
              </a:spcAft>
              <a:buNone/>
            </a:pPr>
            <a:r>
              <a:rPr b="1" lang="en"/>
              <a:t>Easy (E) </a:t>
            </a:r>
            <a:r>
              <a:rPr lang="en"/>
              <a:t>- Make the work easier</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06" name="Google Shape;206;p31"/>
          <p:cNvPicPr preferRelativeResize="0"/>
          <p:nvPr/>
        </p:nvPicPr>
        <p:blipFill>
          <a:blip r:embed="rId3">
            <a:alphaModFix/>
          </a:blip>
          <a:stretch>
            <a:fillRect/>
          </a:stretch>
        </p:blipFill>
        <p:spPr>
          <a:xfrm>
            <a:off x="5802125" y="239825"/>
            <a:ext cx="3127540" cy="44215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92" name="Google Shape;92;p1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is systems analysis and design?(SAD)</a:t>
            </a:r>
            <a:endParaRPr b="1"/>
          </a:p>
          <a:p>
            <a:pPr indent="0" lvl="0" marL="0" rtl="0" algn="l">
              <a:spcBef>
                <a:spcPts val="1600"/>
              </a:spcBef>
              <a:spcAft>
                <a:spcPts val="0"/>
              </a:spcAft>
              <a:buNone/>
            </a:pPr>
            <a:r>
              <a:rPr lang="en"/>
              <a:t>Systems analysis - </a:t>
            </a:r>
            <a:r>
              <a:rPr lang="en">
                <a:solidFill>
                  <a:srgbClr val="000000"/>
                </a:solidFill>
                <a:highlight>
                  <a:srgbClr val="FFFFFF"/>
                </a:highlight>
                <a:latin typeface="Arial"/>
                <a:ea typeface="Arial"/>
                <a:cs typeface="Arial"/>
                <a:sym typeface="Arial"/>
              </a:rPr>
              <a:t>process of collecting and interpreting facts, identifying the problems, and decomposition of a system into its components.</a:t>
            </a:r>
            <a:endParaRPr>
              <a:solidFill>
                <a:srgbClr val="000000"/>
              </a:solidFill>
              <a:highlight>
                <a:srgbClr val="FFFFFF"/>
              </a:highlight>
              <a:latin typeface="Arial"/>
              <a:ea typeface="Arial"/>
              <a:cs typeface="Arial"/>
              <a:sym typeface="Arial"/>
            </a:endParaRPr>
          </a:p>
          <a:p>
            <a:pPr indent="0" lvl="0" marL="0" rtl="0" algn="l">
              <a:spcBef>
                <a:spcPts val="1600"/>
              </a:spcBef>
              <a:spcAft>
                <a:spcPts val="1600"/>
              </a:spcAft>
              <a:buNone/>
            </a:pPr>
            <a:r>
              <a:rPr lang="en">
                <a:solidFill>
                  <a:srgbClr val="000000"/>
                </a:solidFill>
                <a:highlight>
                  <a:srgbClr val="FFFFFF"/>
                </a:highlight>
                <a:latin typeface="Arial"/>
                <a:ea typeface="Arial"/>
                <a:cs typeface="Arial"/>
                <a:sym typeface="Arial"/>
              </a:rPr>
              <a:t>Systems design - process of planning a new business system or replacing an existing system by defining its components or modules to satisfy the specific requirements.</a:t>
            </a:r>
            <a:endParaRPr>
              <a:solidFill>
                <a:srgbClr val="000000"/>
              </a:solidFill>
              <a:highlight>
                <a:srgbClr val="FFFFFF"/>
              </a:highlight>
              <a:latin typeface="Arial"/>
              <a:ea typeface="Arial"/>
              <a:cs typeface="Arial"/>
              <a:sym typeface="Arial"/>
            </a:endParaRPr>
          </a:p>
        </p:txBody>
      </p:sp>
      <p:pic>
        <p:nvPicPr>
          <p:cNvPr id="93" name="Google Shape;93;p14"/>
          <p:cNvPicPr preferRelativeResize="0"/>
          <p:nvPr/>
        </p:nvPicPr>
        <p:blipFill>
          <a:blip r:embed="rId3">
            <a:alphaModFix/>
          </a:blip>
          <a:stretch>
            <a:fillRect/>
          </a:stretch>
        </p:blipFill>
        <p:spPr>
          <a:xfrm>
            <a:off x="6134575" y="228600"/>
            <a:ext cx="2254500" cy="14090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INFORMATION OF THE PROJECT</a:t>
            </a:r>
            <a:endParaRPr/>
          </a:p>
        </p:txBody>
      </p:sp>
      <p:sp>
        <p:nvSpPr>
          <p:cNvPr id="212" name="Google Shape;212;p32"/>
          <p:cNvSpPr txBox="1"/>
          <p:nvPr>
            <p:ph idx="1" type="body"/>
          </p:nvPr>
        </p:nvSpPr>
        <p:spPr>
          <a:xfrm>
            <a:off x="311700" y="1229875"/>
            <a:ext cx="33030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PROJECT GROUPS -</a:t>
            </a:r>
            <a:r>
              <a:rPr lang="en"/>
              <a:t> The members in the project will be shown once the project started</a:t>
            </a:r>
            <a:endParaRPr/>
          </a:p>
          <a:p>
            <a:pPr indent="0" lvl="0" marL="0" rtl="0" algn="l">
              <a:spcBef>
                <a:spcPts val="1600"/>
              </a:spcBef>
              <a:spcAft>
                <a:spcPts val="1600"/>
              </a:spcAft>
              <a:buNone/>
            </a:pPr>
            <a:r>
              <a:rPr b="1" lang="en"/>
              <a:t>PROJECT DETAILS - </a:t>
            </a:r>
            <a:r>
              <a:rPr lang="en"/>
              <a:t>All the details of the project has been clearly stated. It can ensure the special requirements of the clients can be fulfilled.</a:t>
            </a:r>
            <a:endParaRPr/>
          </a:p>
        </p:txBody>
      </p:sp>
      <p:pic>
        <p:nvPicPr>
          <p:cNvPr id="213" name="Google Shape;213;p32"/>
          <p:cNvPicPr preferRelativeResize="0"/>
          <p:nvPr/>
        </p:nvPicPr>
        <p:blipFill>
          <a:blip r:embed="rId3">
            <a:alphaModFix/>
          </a:blip>
          <a:stretch>
            <a:fillRect/>
          </a:stretch>
        </p:blipFill>
        <p:spPr>
          <a:xfrm>
            <a:off x="3681325" y="942562"/>
            <a:ext cx="2768260" cy="3913628"/>
          </a:xfrm>
          <a:prstGeom prst="rect">
            <a:avLst/>
          </a:prstGeom>
          <a:noFill/>
          <a:ln>
            <a:noFill/>
          </a:ln>
        </p:spPr>
      </p:pic>
      <p:pic>
        <p:nvPicPr>
          <p:cNvPr id="214" name="Google Shape;214;p32"/>
          <p:cNvPicPr preferRelativeResize="0"/>
          <p:nvPr/>
        </p:nvPicPr>
        <p:blipFill>
          <a:blip r:embed="rId4">
            <a:alphaModFix/>
          </a:blip>
          <a:stretch>
            <a:fillRect/>
          </a:stretch>
        </p:blipFill>
        <p:spPr>
          <a:xfrm>
            <a:off x="6449575" y="942550"/>
            <a:ext cx="2668000" cy="37719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3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COMMUNICATION</a:t>
            </a:r>
            <a:endParaRPr/>
          </a:p>
        </p:txBody>
      </p:sp>
      <p:sp>
        <p:nvSpPr>
          <p:cNvPr id="220" name="Google Shape;220;p33"/>
          <p:cNvSpPr txBox="1"/>
          <p:nvPr>
            <p:ph idx="1" type="body"/>
          </p:nvPr>
        </p:nvSpPr>
        <p:spPr>
          <a:xfrm>
            <a:off x="311700" y="1229875"/>
            <a:ext cx="26685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Project manager can easily communicate with programmers and client once the project has started</a:t>
            </a:r>
            <a:endParaRPr/>
          </a:p>
        </p:txBody>
      </p:sp>
      <p:pic>
        <p:nvPicPr>
          <p:cNvPr id="221" name="Google Shape;221;p33"/>
          <p:cNvPicPr preferRelativeResize="0"/>
          <p:nvPr/>
        </p:nvPicPr>
        <p:blipFill>
          <a:blip r:embed="rId3">
            <a:alphaModFix/>
          </a:blip>
          <a:stretch>
            <a:fillRect/>
          </a:stretch>
        </p:blipFill>
        <p:spPr>
          <a:xfrm>
            <a:off x="3618900" y="806475"/>
            <a:ext cx="2668500" cy="4018353"/>
          </a:xfrm>
          <a:prstGeom prst="rect">
            <a:avLst/>
          </a:prstGeom>
          <a:noFill/>
          <a:ln>
            <a:noFill/>
          </a:ln>
        </p:spPr>
      </p:pic>
      <p:pic>
        <p:nvPicPr>
          <p:cNvPr id="222" name="Google Shape;222;p33"/>
          <p:cNvPicPr preferRelativeResize="0"/>
          <p:nvPr/>
        </p:nvPicPr>
        <p:blipFill>
          <a:blip r:embed="rId4">
            <a:alphaModFix/>
          </a:blip>
          <a:stretch>
            <a:fillRect/>
          </a:stretch>
        </p:blipFill>
        <p:spPr>
          <a:xfrm>
            <a:off x="6390275" y="806475"/>
            <a:ext cx="2668500" cy="40183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TIMETABLE</a:t>
            </a:r>
            <a:endParaRPr/>
          </a:p>
        </p:txBody>
      </p:sp>
      <p:sp>
        <p:nvSpPr>
          <p:cNvPr id="228" name="Google Shape;228;p34"/>
          <p:cNvSpPr txBox="1"/>
          <p:nvPr>
            <p:ph idx="1" type="body"/>
          </p:nvPr>
        </p:nvSpPr>
        <p:spPr>
          <a:xfrm>
            <a:off x="311700" y="1229875"/>
            <a:ext cx="29529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timetable of the programmer can be viewed by the project manager to prevent the task that has been assigned will not overlap with other tasks or </a:t>
            </a:r>
            <a:r>
              <a:rPr lang="en"/>
              <a:t>activities and will be completed on time.</a:t>
            </a:r>
            <a:endParaRPr/>
          </a:p>
        </p:txBody>
      </p:sp>
      <p:pic>
        <p:nvPicPr>
          <p:cNvPr id="229" name="Google Shape;229;p34"/>
          <p:cNvPicPr preferRelativeResize="0"/>
          <p:nvPr/>
        </p:nvPicPr>
        <p:blipFill>
          <a:blip r:embed="rId3">
            <a:alphaModFix/>
          </a:blip>
          <a:stretch>
            <a:fillRect/>
          </a:stretch>
        </p:blipFill>
        <p:spPr>
          <a:xfrm>
            <a:off x="3385125" y="378663"/>
            <a:ext cx="2820352" cy="3987273"/>
          </a:xfrm>
          <a:prstGeom prst="rect">
            <a:avLst/>
          </a:prstGeom>
          <a:noFill/>
          <a:ln>
            <a:noFill/>
          </a:ln>
        </p:spPr>
      </p:pic>
      <p:pic>
        <p:nvPicPr>
          <p:cNvPr id="230" name="Google Shape;230;p34"/>
          <p:cNvPicPr preferRelativeResize="0"/>
          <p:nvPr/>
        </p:nvPicPr>
        <p:blipFill>
          <a:blip r:embed="rId4">
            <a:alphaModFix/>
          </a:blip>
          <a:stretch>
            <a:fillRect/>
          </a:stretch>
        </p:blipFill>
        <p:spPr>
          <a:xfrm>
            <a:off x="6325975" y="378675"/>
            <a:ext cx="2820352" cy="39872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LIST</a:t>
            </a:r>
            <a:endParaRPr/>
          </a:p>
        </p:txBody>
      </p:sp>
      <p:sp>
        <p:nvSpPr>
          <p:cNvPr id="236" name="Google Shape;236;p35"/>
          <p:cNvSpPr txBox="1"/>
          <p:nvPr>
            <p:ph idx="1" type="body"/>
          </p:nvPr>
        </p:nvSpPr>
        <p:spPr>
          <a:xfrm>
            <a:off x="311700" y="1229875"/>
            <a:ext cx="46170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All the tasks are listed with the details such as due dates, clients, and status of the task. The task that are delayed will be reminded by showing an alert sign on the top.</a:t>
            </a:r>
            <a:endParaRPr/>
          </a:p>
        </p:txBody>
      </p:sp>
      <p:pic>
        <p:nvPicPr>
          <p:cNvPr id="237" name="Google Shape;237;p35"/>
          <p:cNvPicPr preferRelativeResize="0"/>
          <p:nvPr/>
        </p:nvPicPr>
        <p:blipFill>
          <a:blip r:embed="rId3">
            <a:alphaModFix/>
          </a:blip>
          <a:stretch>
            <a:fillRect/>
          </a:stretch>
        </p:blipFill>
        <p:spPr>
          <a:xfrm>
            <a:off x="5129225" y="192875"/>
            <a:ext cx="3228976" cy="45649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 STATION</a:t>
            </a:r>
            <a:endParaRPr/>
          </a:p>
        </p:txBody>
      </p:sp>
      <p:sp>
        <p:nvSpPr>
          <p:cNvPr id="243" name="Google Shape;243;p36"/>
          <p:cNvSpPr txBox="1"/>
          <p:nvPr>
            <p:ph idx="1" type="body"/>
          </p:nvPr>
        </p:nvSpPr>
        <p:spPr>
          <a:xfrm>
            <a:off x="311700" y="1229875"/>
            <a:ext cx="47028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programmers can discuss all the tasks by using this interface and complete their tasks together. It can prevent the delaying of tasks. They can also save useful data and share the data to each other.</a:t>
            </a:r>
            <a:endParaRPr/>
          </a:p>
        </p:txBody>
      </p:sp>
      <p:pic>
        <p:nvPicPr>
          <p:cNvPr id="244" name="Google Shape;244;p36"/>
          <p:cNvPicPr preferRelativeResize="0"/>
          <p:nvPr/>
        </p:nvPicPr>
        <p:blipFill>
          <a:blip r:embed="rId3">
            <a:alphaModFix/>
          </a:blip>
          <a:stretch>
            <a:fillRect/>
          </a:stretch>
        </p:blipFill>
        <p:spPr>
          <a:xfrm>
            <a:off x="5185350" y="0"/>
            <a:ext cx="3494176" cy="49399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TRACE THE PROGRESS</a:t>
            </a:r>
            <a:endParaRPr/>
          </a:p>
        </p:txBody>
      </p:sp>
      <p:sp>
        <p:nvSpPr>
          <p:cNvPr id="250" name="Google Shape;250;p37"/>
          <p:cNvSpPr txBox="1"/>
          <p:nvPr>
            <p:ph idx="1" type="body"/>
          </p:nvPr>
        </p:nvSpPr>
        <p:spPr>
          <a:xfrm>
            <a:off x="311700" y="1229875"/>
            <a:ext cx="49284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progress of every task in the project can be viewed easily by the user and project manager in this interface.</a:t>
            </a:r>
            <a:endParaRPr/>
          </a:p>
        </p:txBody>
      </p:sp>
      <p:pic>
        <p:nvPicPr>
          <p:cNvPr id="251" name="Google Shape;251;p37"/>
          <p:cNvPicPr preferRelativeResize="0"/>
          <p:nvPr/>
        </p:nvPicPr>
        <p:blipFill>
          <a:blip r:embed="rId3">
            <a:alphaModFix/>
          </a:blip>
          <a:stretch>
            <a:fillRect/>
          </a:stretch>
        </p:blipFill>
        <p:spPr>
          <a:xfrm>
            <a:off x="5346100" y="139325"/>
            <a:ext cx="3289524" cy="46505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8"/>
          <p:cNvSpPr txBox="1"/>
          <p:nvPr>
            <p:ph type="title"/>
          </p:nvPr>
        </p:nvSpPr>
        <p:spPr>
          <a:xfrm>
            <a:off x="3107100" y="180800"/>
            <a:ext cx="2929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Paper Prototype</a:t>
            </a:r>
            <a:endParaRPr/>
          </a:p>
        </p:txBody>
      </p:sp>
      <p:pic>
        <p:nvPicPr>
          <p:cNvPr id="257" name="Google Shape;257;p38"/>
          <p:cNvPicPr preferRelativeResize="0"/>
          <p:nvPr/>
        </p:nvPicPr>
        <p:blipFill>
          <a:blip r:embed="rId3">
            <a:alphaModFix/>
          </a:blip>
          <a:stretch>
            <a:fillRect/>
          </a:stretch>
        </p:blipFill>
        <p:spPr>
          <a:xfrm>
            <a:off x="132826" y="752103"/>
            <a:ext cx="3293549" cy="4391399"/>
          </a:xfrm>
          <a:prstGeom prst="rect">
            <a:avLst/>
          </a:prstGeom>
          <a:noFill/>
          <a:ln>
            <a:noFill/>
          </a:ln>
        </p:spPr>
      </p:pic>
      <p:pic>
        <p:nvPicPr>
          <p:cNvPr id="258" name="Google Shape;258;p38"/>
          <p:cNvPicPr preferRelativeResize="0"/>
          <p:nvPr/>
        </p:nvPicPr>
        <p:blipFill>
          <a:blip r:embed="rId4">
            <a:alphaModFix/>
          </a:blip>
          <a:stretch>
            <a:fillRect/>
          </a:stretch>
        </p:blipFill>
        <p:spPr>
          <a:xfrm rot="5400000">
            <a:off x="4283800" y="102500"/>
            <a:ext cx="4116525" cy="5488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pic>
        <p:nvPicPr>
          <p:cNvPr id="263" name="Google Shape;263;p39"/>
          <p:cNvPicPr preferRelativeResize="0"/>
          <p:nvPr/>
        </p:nvPicPr>
        <p:blipFill>
          <a:blip r:embed="rId3">
            <a:alphaModFix/>
          </a:blip>
          <a:stretch>
            <a:fillRect/>
          </a:stretch>
        </p:blipFill>
        <p:spPr>
          <a:xfrm>
            <a:off x="874275" y="284250"/>
            <a:ext cx="2909000" cy="4574999"/>
          </a:xfrm>
          <a:prstGeom prst="rect">
            <a:avLst/>
          </a:prstGeom>
          <a:noFill/>
          <a:ln>
            <a:noFill/>
          </a:ln>
        </p:spPr>
      </p:pic>
      <p:pic>
        <p:nvPicPr>
          <p:cNvPr id="264" name="Google Shape;264;p39"/>
          <p:cNvPicPr preferRelativeResize="0"/>
          <p:nvPr/>
        </p:nvPicPr>
        <p:blipFill>
          <a:blip r:embed="rId4">
            <a:alphaModFix/>
          </a:blip>
          <a:stretch>
            <a:fillRect/>
          </a:stretch>
        </p:blipFill>
        <p:spPr>
          <a:xfrm>
            <a:off x="5298575" y="284249"/>
            <a:ext cx="3291368" cy="45749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 - WHAT SHOULD WE IMPROVE</a:t>
            </a:r>
            <a:endParaRPr/>
          </a:p>
        </p:txBody>
      </p:sp>
      <p:sp>
        <p:nvSpPr>
          <p:cNvPr id="270" name="Google Shape;270;p40"/>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b="1" lang="en"/>
              <a:t>Privacy problems</a:t>
            </a:r>
            <a:r>
              <a:rPr lang="en"/>
              <a:t> - </a:t>
            </a:r>
            <a:r>
              <a:rPr lang="en"/>
              <a:t>a suggestion from the user to make our application to have more privacy for users. The user can set permission to decide and allow who can view their timetables.</a:t>
            </a:r>
            <a:endParaRPr/>
          </a:p>
          <a:p>
            <a:pPr indent="-342900" lvl="0" marL="457200" rtl="0" algn="l">
              <a:spcBef>
                <a:spcPts val="0"/>
              </a:spcBef>
              <a:spcAft>
                <a:spcPts val="0"/>
              </a:spcAft>
              <a:buSzPts val="1800"/>
              <a:buAutoNum type="arabicPeriod"/>
            </a:pPr>
            <a:r>
              <a:rPr b="1" lang="en"/>
              <a:t>Alarm</a:t>
            </a:r>
            <a:r>
              <a:rPr lang="en"/>
              <a:t> - </a:t>
            </a:r>
            <a:r>
              <a:rPr lang="en"/>
              <a:t>a suggestion from the user to have alarm system in our application. The alarm system can be set by the user to alert them on some specific task.</a:t>
            </a:r>
            <a:endParaRPr/>
          </a:p>
          <a:p>
            <a:pPr indent="-342900" lvl="0" marL="457200" rtl="0" algn="l">
              <a:spcBef>
                <a:spcPts val="0"/>
              </a:spcBef>
              <a:spcAft>
                <a:spcPts val="0"/>
              </a:spcAft>
              <a:buSzPts val="1800"/>
              <a:buAutoNum type="arabicPeriod"/>
            </a:pPr>
            <a:r>
              <a:rPr b="1" lang="en"/>
              <a:t>Online conferences call</a:t>
            </a:r>
            <a:r>
              <a:rPr lang="en"/>
              <a:t> - a suggestion from the user to add on the function of video call meeting as face-to-face communication is more comfortable and direct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1"/>
          <p:cNvSpPr txBox="1"/>
          <p:nvPr>
            <p:ph idx="1" type="body"/>
          </p:nvPr>
        </p:nvSpPr>
        <p:spPr>
          <a:xfrm>
            <a:off x="2488525" y="3729025"/>
            <a:ext cx="4276800" cy="52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The interviewees viewing and giving their opinions on the prototype.</a:t>
            </a:r>
            <a:endParaRPr sz="1200"/>
          </a:p>
        </p:txBody>
      </p:sp>
      <p:pic>
        <p:nvPicPr>
          <p:cNvPr id="276" name="Google Shape;276;p41"/>
          <p:cNvPicPr preferRelativeResize="0"/>
          <p:nvPr/>
        </p:nvPicPr>
        <p:blipFill>
          <a:blip r:embed="rId3">
            <a:alphaModFix/>
          </a:blip>
          <a:stretch>
            <a:fillRect/>
          </a:stretch>
        </p:blipFill>
        <p:spPr>
          <a:xfrm>
            <a:off x="201500" y="1098450"/>
            <a:ext cx="4276725" cy="2409825"/>
          </a:xfrm>
          <a:prstGeom prst="rect">
            <a:avLst/>
          </a:prstGeom>
          <a:noFill/>
          <a:ln>
            <a:noFill/>
          </a:ln>
        </p:spPr>
      </p:pic>
      <p:pic>
        <p:nvPicPr>
          <p:cNvPr id="277" name="Google Shape;277;p41"/>
          <p:cNvPicPr preferRelativeResize="0"/>
          <p:nvPr/>
        </p:nvPicPr>
        <p:blipFill>
          <a:blip r:embed="rId4">
            <a:alphaModFix/>
          </a:blip>
          <a:stretch>
            <a:fillRect/>
          </a:stretch>
        </p:blipFill>
        <p:spPr>
          <a:xfrm>
            <a:off x="4786750" y="1098450"/>
            <a:ext cx="3213100" cy="2409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SIX-PHASES PROBLEM SOLVING PROCEDURE</a:t>
            </a:r>
            <a:endParaRPr/>
          </a:p>
        </p:txBody>
      </p:sp>
      <p:sp>
        <p:nvSpPr>
          <p:cNvPr id="99" name="Google Shape;99;p15"/>
          <p:cNvSpPr txBox="1"/>
          <p:nvPr>
            <p:ph idx="1" type="body"/>
          </p:nvPr>
        </p:nvSpPr>
        <p:spPr>
          <a:xfrm>
            <a:off x="311700" y="1229875"/>
            <a:ext cx="8520600" cy="36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SYSTEMS LIFE CYCLE</a:t>
            </a:r>
            <a:endParaRPr sz="1600"/>
          </a:p>
          <a:p>
            <a:pPr indent="0" lvl="0" marL="0" rtl="0" algn="l">
              <a:spcBef>
                <a:spcPts val="1600"/>
              </a:spcBef>
              <a:spcAft>
                <a:spcPts val="0"/>
              </a:spcAft>
              <a:buNone/>
            </a:pPr>
            <a:r>
              <a:rPr lang="en" sz="1600"/>
              <a:t>PHASE 1 : PRELIMINARY INVESTIGATION </a:t>
            </a:r>
            <a:endParaRPr sz="1600"/>
          </a:p>
          <a:p>
            <a:pPr indent="0" lvl="0" marL="0" rtl="0" algn="l">
              <a:spcBef>
                <a:spcPts val="1600"/>
              </a:spcBef>
              <a:spcAft>
                <a:spcPts val="0"/>
              </a:spcAft>
              <a:buNone/>
            </a:pPr>
            <a:r>
              <a:rPr lang="en" sz="1600"/>
              <a:t>PHASE 2 : SYSTEMS ANALYSIS</a:t>
            </a:r>
            <a:endParaRPr sz="1600"/>
          </a:p>
          <a:p>
            <a:pPr indent="0" lvl="0" marL="0" rtl="0" algn="l">
              <a:spcBef>
                <a:spcPts val="1600"/>
              </a:spcBef>
              <a:spcAft>
                <a:spcPts val="0"/>
              </a:spcAft>
              <a:buNone/>
            </a:pPr>
            <a:r>
              <a:rPr lang="en" sz="1600"/>
              <a:t>PHASE 3: SYSTEMS DESIGN</a:t>
            </a:r>
            <a:endParaRPr sz="1600"/>
          </a:p>
          <a:p>
            <a:pPr indent="0" lvl="0" marL="0" rtl="0" algn="l">
              <a:spcBef>
                <a:spcPts val="1600"/>
              </a:spcBef>
              <a:spcAft>
                <a:spcPts val="0"/>
              </a:spcAft>
              <a:buNone/>
            </a:pPr>
            <a:r>
              <a:rPr lang="en" sz="1600"/>
              <a:t>PHASE 4 : SYSTEMS DEVELOPMENT</a:t>
            </a:r>
            <a:endParaRPr sz="1600"/>
          </a:p>
          <a:p>
            <a:pPr indent="0" lvl="0" marL="0" rtl="0" algn="l">
              <a:spcBef>
                <a:spcPts val="1600"/>
              </a:spcBef>
              <a:spcAft>
                <a:spcPts val="0"/>
              </a:spcAft>
              <a:buNone/>
            </a:pPr>
            <a:r>
              <a:rPr lang="en" sz="1600"/>
              <a:t>PHASE 5 : SYSTEMS IMPLEMENTATION</a:t>
            </a:r>
            <a:endParaRPr sz="1600"/>
          </a:p>
          <a:p>
            <a:pPr indent="0" lvl="0" marL="0" rtl="0" algn="l">
              <a:spcBef>
                <a:spcPts val="1600"/>
              </a:spcBef>
              <a:spcAft>
                <a:spcPts val="1600"/>
              </a:spcAft>
              <a:buNone/>
            </a:pPr>
            <a:r>
              <a:rPr lang="en" sz="1600"/>
              <a:t>PHASE 6 : SYSTEMS MAINTENANCE</a:t>
            </a:r>
            <a:endParaRPr sz="1600"/>
          </a:p>
        </p:txBody>
      </p:sp>
      <p:pic>
        <p:nvPicPr>
          <p:cNvPr id="100" name="Google Shape;100;p15"/>
          <p:cNvPicPr preferRelativeResize="0"/>
          <p:nvPr/>
        </p:nvPicPr>
        <p:blipFill>
          <a:blip r:embed="rId3">
            <a:alphaModFix/>
          </a:blip>
          <a:stretch>
            <a:fillRect/>
          </a:stretch>
        </p:blipFill>
        <p:spPr>
          <a:xfrm>
            <a:off x="5257800" y="1552575"/>
            <a:ext cx="3048000" cy="2800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2"/>
          <p:cNvSpPr txBox="1"/>
          <p:nvPr>
            <p:ph type="title"/>
          </p:nvPr>
        </p:nvSpPr>
        <p:spPr>
          <a:xfrm>
            <a:off x="0" y="42600"/>
            <a:ext cx="23019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283" name="Google Shape;283;p42"/>
          <p:cNvSpPr txBox="1"/>
          <p:nvPr>
            <p:ph idx="1" type="body"/>
          </p:nvPr>
        </p:nvSpPr>
        <p:spPr>
          <a:xfrm>
            <a:off x="0" y="568575"/>
            <a:ext cx="9098100" cy="4321800"/>
          </a:xfrm>
          <a:prstGeom prst="rect">
            <a:avLst/>
          </a:prstGeom>
        </p:spPr>
        <p:txBody>
          <a:bodyPr anchorCtr="0" anchor="t" bIns="91425" lIns="91425" spcFirstLastPara="1" rIns="91425" wrap="square" tIns="91425">
            <a:noAutofit/>
          </a:bodyPr>
          <a:lstStyle/>
          <a:p>
            <a:pPr indent="-292100" lvl="0" marL="457200" rtl="0" algn="l">
              <a:lnSpc>
                <a:spcPct val="150000"/>
              </a:lnSpc>
              <a:spcBef>
                <a:spcPts val="0"/>
              </a:spcBef>
              <a:spcAft>
                <a:spcPts val="0"/>
              </a:spcAft>
              <a:buSzPts val="1000"/>
              <a:buFont typeface="Times New Roman"/>
              <a:buAutoNum type="arabicPeriod"/>
            </a:pPr>
            <a:r>
              <a:rPr lang="en" sz="1000">
                <a:solidFill>
                  <a:srgbClr val="000000"/>
                </a:solidFill>
                <a:highlight>
                  <a:srgbClr val="FFFFFF"/>
                </a:highlight>
                <a:latin typeface="Times New Roman"/>
                <a:ea typeface="Times New Roman"/>
                <a:cs typeface="Times New Roman"/>
                <a:sym typeface="Times New Roman"/>
              </a:rPr>
              <a:t>tutorialspoint.com. (2019). </a:t>
            </a:r>
            <a:r>
              <a:rPr i="1" lang="en" sz="1000">
                <a:solidFill>
                  <a:srgbClr val="000000"/>
                </a:solidFill>
                <a:highlight>
                  <a:srgbClr val="FFFFFF"/>
                </a:highlight>
                <a:latin typeface="Times New Roman"/>
                <a:ea typeface="Times New Roman"/>
                <a:cs typeface="Times New Roman"/>
                <a:sym typeface="Times New Roman"/>
              </a:rPr>
              <a:t>System Analysis and Design - Overview - Tutorialspoint</a:t>
            </a:r>
            <a:r>
              <a:rPr lang="en" sz="1000">
                <a:solidFill>
                  <a:srgbClr val="000000"/>
                </a:solidFill>
                <a:highlight>
                  <a:srgbClr val="FFFFFF"/>
                </a:highlight>
                <a:latin typeface="Times New Roman"/>
                <a:ea typeface="Times New Roman"/>
                <a:cs typeface="Times New Roman"/>
                <a:sym typeface="Times New Roman"/>
              </a:rPr>
              <a:t>. [online] Available at: </a:t>
            </a:r>
            <a:r>
              <a:rPr lang="en" sz="1000" u="sng">
                <a:solidFill>
                  <a:schemeClr val="hlink"/>
                </a:solidFill>
                <a:highlight>
                  <a:srgbClr val="FFFFFF"/>
                </a:highlight>
                <a:latin typeface="Times New Roman"/>
                <a:ea typeface="Times New Roman"/>
                <a:cs typeface="Times New Roman"/>
                <a:sym typeface="Times New Roman"/>
                <a:hlinkClick r:id="rId3"/>
              </a:rPr>
              <a:t>https://www.tutorialspoint.com/system_analysis_and_design/system_analysis_and_design_overview.htm</a:t>
            </a:r>
            <a:endParaRPr sz="1000">
              <a:solidFill>
                <a:srgbClr val="000000"/>
              </a:solidFill>
              <a:highlight>
                <a:srgbClr val="FFFFFF"/>
              </a:highlight>
              <a:latin typeface="Times New Roman"/>
              <a:ea typeface="Times New Roman"/>
              <a:cs typeface="Times New Roman"/>
              <a:sym typeface="Times New Roman"/>
            </a:endParaRPr>
          </a:p>
          <a:p>
            <a:pPr indent="0" lvl="0" marL="457200" rtl="0" algn="l">
              <a:lnSpc>
                <a:spcPct val="150000"/>
              </a:lnSpc>
              <a:spcBef>
                <a:spcPts val="16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 [Accessed 5 Nov. 2019].</a:t>
            </a:r>
            <a:endParaRPr sz="1000">
              <a:solidFill>
                <a:srgbClr val="000000"/>
              </a:solidFill>
              <a:highlight>
                <a:srgbClr val="FFFFFF"/>
              </a:highlight>
              <a:latin typeface="Times New Roman"/>
              <a:ea typeface="Times New Roman"/>
              <a:cs typeface="Times New Roman"/>
              <a:sym typeface="Times New Roman"/>
            </a:endParaRPr>
          </a:p>
          <a:p>
            <a:pPr indent="-292100" lvl="0" marL="457200" rtl="0" algn="l">
              <a:lnSpc>
                <a:spcPct val="150000"/>
              </a:lnSpc>
              <a:spcBef>
                <a:spcPts val="1600"/>
              </a:spcBef>
              <a:spcAft>
                <a:spcPts val="0"/>
              </a:spcAft>
              <a:buClr>
                <a:srgbClr val="000000"/>
              </a:buClr>
              <a:buSzPts val="1000"/>
              <a:buFont typeface="Times New Roman"/>
              <a:buAutoNum type="arabicPeriod"/>
            </a:pPr>
            <a:r>
              <a:rPr lang="en" sz="1000">
                <a:solidFill>
                  <a:srgbClr val="000000"/>
                </a:solidFill>
                <a:highlight>
                  <a:srgbClr val="FFFFFF"/>
                </a:highlight>
                <a:latin typeface="Times New Roman"/>
                <a:ea typeface="Times New Roman"/>
                <a:cs typeface="Times New Roman"/>
                <a:sym typeface="Times New Roman"/>
              </a:rPr>
              <a:t>Anon, (2019). [online] Available at: </a:t>
            </a:r>
            <a:r>
              <a:rPr lang="en" sz="1000" u="sng">
                <a:solidFill>
                  <a:schemeClr val="hlink"/>
                </a:solidFill>
                <a:highlight>
                  <a:srgbClr val="FFFFFF"/>
                </a:highlight>
                <a:latin typeface="Times New Roman"/>
                <a:ea typeface="Times New Roman"/>
                <a:cs typeface="Times New Roman"/>
                <a:sym typeface="Times New Roman"/>
                <a:hlinkClick r:id="rId4"/>
              </a:rPr>
              <a:t>https://www.ispatguru.com/system-audits-and-the-process-of-auditing/</a:t>
            </a:r>
            <a:r>
              <a:rPr lang="en" sz="1000">
                <a:solidFill>
                  <a:srgbClr val="000000"/>
                </a:solidFill>
                <a:highlight>
                  <a:srgbClr val="FFFFFF"/>
                </a:highlight>
                <a:latin typeface="Times New Roman"/>
                <a:ea typeface="Times New Roman"/>
                <a:cs typeface="Times New Roman"/>
                <a:sym typeface="Times New Roman"/>
              </a:rPr>
              <a:t> </a:t>
            </a:r>
            <a:endParaRPr sz="1000">
              <a:solidFill>
                <a:srgbClr val="000000"/>
              </a:solidFill>
              <a:highlight>
                <a:srgbClr val="FFFFFF"/>
              </a:highlight>
              <a:latin typeface="Times New Roman"/>
              <a:ea typeface="Times New Roman"/>
              <a:cs typeface="Times New Roman"/>
              <a:sym typeface="Times New Roman"/>
            </a:endParaRPr>
          </a:p>
          <a:p>
            <a:pPr indent="0" lvl="0" marL="457200" rtl="0" algn="l">
              <a:lnSpc>
                <a:spcPct val="150000"/>
              </a:lnSpc>
              <a:spcBef>
                <a:spcPts val="16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[Accessed 5 Nov. 2019].</a:t>
            </a:r>
            <a:endParaRPr sz="1000">
              <a:solidFill>
                <a:srgbClr val="000000"/>
              </a:solidFill>
              <a:highlight>
                <a:srgbClr val="FFFFFF"/>
              </a:highlight>
              <a:latin typeface="Times New Roman"/>
              <a:ea typeface="Times New Roman"/>
              <a:cs typeface="Times New Roman"/>
              <a:sym typeface="Times New Roman"/>
            </a:endParaRPr>
          </a:p>
          <a:p>
            <a:pPr indent="-292100" lvl="0" marL="457200" rtl="0" algn="l">
              <a:lnSpc>
                <a:spcPct val="150000"/>
              </a:lnSpc>
              <a:spcBef>
                <a:spcPts val="1600"/>
              </a:spcBef>
              <a:spcAft>
                <a:spcPts val="0"/>
              </a:spcAft>
              <a:buClr>
                <a:srgbClr val="000000"/>
              </a:buClr>
              <a:buSzPts val="1000"/>
              <a:buFont typeface="Times New Roman"/>
              <a:buAutoNum type="arabicPeriod"/>
            </a:pPr>
            <a:r>
              <a:rPr lang="en" sz="1000">
                <a:solidFill>
                  <a:srgbClr val="000000"/>
                </a:solidFill>
                <a:highlight>
                  <a:srgbClr val="FFFFFF"/>
                </a:highlight>
                <a:latin typeface="Times New Roman"/>
                <a:ea typeface="Times New Roman"/>
                <a:cs typeface="Times New Roman"/>
                <a:sym typeface="Times New Roman"/>
              </a:rPr>
              <a:t>Employee evaluation and profitability analysis software - AssessTEAM. (2019). </a:t>
            </a:r>
            <a:r>
              <a:rPr i="1" lang="en" sz="1000">
                <a:solidFill>
                  <a:srgbClr val="000000"/>
                </a:solidFill>
                <a:highlight>
                  <a:srgbClr val="FFFFFF"/>
                </a:highlight>
                <a:latin typeface="Times New Roman"/>
                <a:ea typeface="Times New Roman"/>
                <a:cs typeface="Times New Roman"/>
                <a:sym typeface="Times New Roman"/>
              </a:rPr>
              <a:t>What is a periodic evaluation? - AssessTEAM</a:t>
            </a:r>
            <a:r>
              <a:rPr lang="en" sz="1000">
                <a:solidFill>
                  <a:srgbClr val="000000"/>
                </a:solidFill>
                <a:highlight>
                  <a:srgbClr val="FFFFFF"/>
                </a:highlight>
                <a:latin typeface="Times New Roman"/>
                <a:ea typeface="Times New Roman"/>
                <a:cs typeface="Times New Roman"/>
                <a:sym typeface="Times New Roman"/>
              </a:rPr>
              <a:t>. [online] Available at: </a:t>
            </a:r>
            <a:r>
              <a:rPr lang="en" sz="1000" u="sng">
                <a:solidFill>
                  <a:schemeClr val="hlink"/>
                </a:solidFill>
                <a:highlight>
                  <a:srgbClr val="FFFFFF"/>
                </a:highlight>
                <a:latin typeface="Times New Roman"/>
                <a:ea typeface="Times New Roman"/>
                <a:cs typeface="Times New Roman"/>
                <a:sym typeface="Times New Roman"/>
                <a:hlinkClick r:id="rId5"/>
              </a:rPr>
              <a:t>https://www.assessteam.com/knowledgebase/what-is-a-periodic-evaluation/</a:t>
            </a:r>
            <a:r>
              <a:rPr lang="en" sz="1000">
                <a:solidFill>
                  <a:srgbClr val="000000"/>
                </a:solidFill>
                <a:highlight>
                  <a:srgbClr val="FFFFFF"/>
                </a:highlight>
                <a:latin typeface="Times New Roman"/>
                <a:ea typeface="Times New Roman"/>
                <a:cs typeface="Times New Roman"/>
                <a:sym typeface="Times New Roman"/>
              </a:rPr>
              <a:t> </a:t>
            </a:r>
            <a:endParaRPr sz="1000">
              <a:solidFill>
                <a:srgbClr val="000000"/>
              </a:solidFill>
              <a:highlight>
                <a:srgbClr val="FFFFFF"/>
              </a:highlight>
              <a:latin typeface="Times New Roman"/>
              <a:ea typeface="Times New Roman"/>
              <a:cs typeface="Times New Roman"/>
              <a:sym typeface="Times New Roman"/>
            </a:endParaRPr>
          </a:p>
          <a:p>
            <a:pPr indent="0" lvl="0" marL="457200" rtl="0" algn="l">
              <a:lnSpc>
                <a:spcPct val="150000"/>
              </a:lnSpc>
              <a:spcBef>
                <a:spcPts val="16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[Accessed 5 Nov. 2019].</a:t>
            </a:r>
            <a:endParaRPr sz="1000">
              <a:solidFill>
                <a:srgbClr val="000000"/>
              </a:solidFill>
              <a:highlight>
                <a:srgbClr val="FFFFFF"/>
              </a:highlight>
              <a:latin typeface="Times New Roman"/>
              <a:ea typeface="Times New Roman"/>
              <a:cs typeface="Times New Roman"/>
              <a:sym typeface="Times New Roman"/>
            </a:endParaRPr>
          </a:p>
          <a:p>
            <a:pPr indent="-292100" lvl="0" marL="457200" rtl="0" algn="l">
              <a:lnSpc>
                <a:spcPct val="150000"/>
              </a:lnSpc>
              <a:spcBef>
                <a:spcPts val="1600"/>
              </a:spcBef>
              <a:spcAft>
                <a:spcPts val="0"/>
              </a:spcAft>
              <a:buClr>
                <a:srgbClr val="000000"/>
              </a:buClr>
              <a:buSzPts val="1000"/>
              <a:buFont typeface="Times New Roman"/>
              <a:buAutoNum type="arabicPeriod" startAt="4"/>
            </a:pPr>
            <a:r>
              <a:rPr lang="en" sz="1000">
                <a:solidFill>
                  <a:srgbClr val="000000"/>
                </a:solidFill>
                <a:latin typeface="Times New Roman"/>
                <a:ea typeface="Times New Roman"/>
                <a:cs typeface="Times New Roman"/>
                <a:sym typeface="Times New Roman"/>
              </a:rPr>
              <a:t>O'Leary, T., O'Leary, L. and O'Leary, D. (n.d.). Computing essentials 2015. New York: MC GRAW HILL Education, pp.304 - 315.</a:t>
            </a:r>
            <a:endParaRPr sz="1000">
              <a:solidFill>
                <a:srgbClr val="000000"/>
              </a:solidFill>
              <a:latin typeface="Times New Roman"/>
              <a:ea typeface="Times New Roman"/>
              <a:cs typeface="Times New Roman"/>
              <a:sym typeface="Times New Roman"/>
            </a:endParaRPr>
          </a:p>
          <a:p>
            <a:pPr indent="0" lvl="0" marL="914400" rtl="0" algn="l">
              <a:lnSpc>
                <a:spcPct val="150000"/>
              </a:lnSpc>
              <a:spcBef>
                <a:spcPts val="1600"/>
              </a:spcBef>
              <a:spcAft>
                <a:spcPts val="0"/>
              </a:spcAft>
              <a:buNone/>
            </a:pPr>
            <a:r>
              <a:t/>
            </a:r>
            <a:endParaRPr sz="1000">
              <a:solidFill>
                <a:srgbClr val="000000"/>
              </a:solidFill>
              <a:highlight>
                <a:srgbClr val="FFFFFF"/>
              </a:highlight>
              <a:latin typeface="Times New Roman"/>
              <a:ea typeface="Times New Roman"/>
              <a:cs typeface="Times New Roman"/>
              <a:sym typeface="Times New Roman"/>
            </a:endParaRPr>
          </a:p>
          <a:p>
            <a:pPr indent="0" lvl="0" marL="457200" rtl="0" algn="l">
              <a:lnSpc>
                <a:spcPct val="150000"/>
              </a:lnSpc>
              <a:spcBef>
                <a:spcPts val="1600"/>
              </a:spcBef>
              <a:spcAft>
                <a:spcPts val="1600"/>
              </a:spcAft>
              <a:buNone/>
            </a:pPr>
            <a:r>
              <a:t/>
            </a:r>
            <a:endParaRPr sz="1000">
              <a:solidFill>
                <a:srgbClr val="000000"/>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3"/>
          <p:cNvSpPr txBox="1"/>
          <p:nvPr>
            <p:ph type="title"/>
          </p:nvPr>
        </p:nvSpPr>
        <p:spPr>
          <a:xfrm>
            <a:off x="287850" y="1219375"/>
            <a:ext cx="8568300" cy="190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9600"/>
              <a:t>THANK YOU</a:t>
            </a:r>
            <a:endParaRPr sz="9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600"/>
              <a:t>PHASE 1 : </a:t>
            </a:r>
            <a:r>
              <a:rPr lang="en" sz="2600"/>
              <a:t>PRELIMINARY INVESTIGATION</a:t>
            </a:r>
            <a:endParaRPr sz="2600"/>
          </a:p>
        </p:txBody>
      </p:sp>
      <p:sp>
        <p:nvSpPr>
          <p:cNvPr id="106" name="Google Shape;106;p16"/>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Identifying</a:t>
            </a:r>
            <a:r>
              <a:rPr lang="en" sz="1600"/>
              <a:t> </a:t>
            </a:r>
            <a:r>
              <a:rPr lang="en" sz="1600"/>
              <a:t>the problems or needs and summarized in a short report</a:t>
            </a:r>
            <a:endParaRPr sz="1600"/>
          </a:p>
          <a:p>
            <a:pPr indent="-330200" lvl="0" marL="457200" rtl="0" algn="l">
              <a:spcBef>
                <a:spcPts val="0"/>
              </a:spcBef>
              <a:spcAft>
                <a:spcPts val="0"/>
              </a:spcAft>
              <a:buSzPts val="1600"/>
              <a:buChar char="●"/>
            </a:pPr>
            <a:r>
              <a:rPr lang="en" sz="1600"/>
              <a:t>Steps for preliminary investigation:</a:t>
            </a:r>
            <a:endParaRPr sz="1600"/>
          </a:p>
          <a:p>
            <a:pPr indent="-330200" lvl="1" marL="914400" rtl="0" algn="l">
              <a:spcBef>
                <a:spcPts val="0"/>
              </a:spcBef>
              <a:spcAft>
                <a:spcPts val="0"/>
              </a:spcAft>
              <a:buSzPts val="1600"/>
              <a:buAutoNum type="alphaLcPeriod"/>
            </a:pPr>
            <a:r>
              <a:rPr lang="en" sz="1600"/>
              <a:t>Defining the problem</a:t>
            </a:r>
            <a:endParaRPr sz="1600"/>
          </a:p>
          <a:p>
            <a:pPr indent="-330200" lvl="2" marL="1371600" rtl="0" algn="l">
              <a:spcBef>
                <a:spcPts val="0"/>
              </a:spcBef>
              <a:spcAft>
                <a:spcPts val="0"/>
              </a:spcAft>
              <a:buSzPts val="1600"/>
              <a:buAutoNum type="romanLcPeriod"/>
            </a:pPr>
            <a:r>
              <a:rPr lang="en" sz="1600"/>
              <a:t>Examining current system in use</a:t>
            </a:r>
            <a:endParaRPr sz="1600"/>
          </a:p>
          <a:p>
            <a:pPr indent="-330200" lvl="2" marL="1371600" rtl="0" algn="l">
              <a:spcBef>
                <a:spcPts val="0"/>
              </a:spcBef>
              <a:spcAft>
                <a:spcPts val="0"/>
              </a:spcAft>
              <a:buSzPts val="1600"/>
              <a:buAutoNum type="romanLcPeriod"/>
            </a:pPr>
            <a:r>
              <a:rPr lang="en" sz="1600"/>
              <a:t>Making observations and interviewing</a:t>
            </a:r>
            <a:endParaRPr sz="1600"/>
          </a:p>
          <a:p>
            <a:pPr indent="-330200" lvl="1" marL="914400" rtl="0" algn="l">
              <a:spcBef>
                <a:spcPts val="0"/>
              </a:spcBef>
              <a:spcAft>
                <a:spcPts val="0"/>
              </a:spcAft>
              <a:buSzPts val="1600"/>
              <a:buAutoNum type="alphaLcPeriod"/>
            </a:pPr>
            <a:r>
              <a:rPr lang="en" sz="1600"/>
              <a:t>Suggesting alternative systems</a:t>
            </a:r>
            <a:endParaRPr sz="1600"/>
          </a:p>
          <a:p>
            <a:pPr indent="-330200" lvl="1" marL="914400" rtl="0" algn="l">
              <a:spcBef>
                <a:spcPts val="0"/>
              </a:spcBef>
              <a:spcAft>
                <a:spcPts val="0"/>
              </a:spcAft>
              <a:buSzPts val="1600"/>
              <a:buAutoNum type="alphaLcPeriod"/>
            </a:pPr>
            <a:r>
              <a:rPr lang="en" sz="1600"/>
              <a:t>Preparing a short report</a:t>
            </a:r>
            <a:endParaRPr sz="1600"/>
          </a:p>
          <a:p>
            <a:pPr indent="-330200" lvl="2" marL="1371600" rtl="0" algn="l">
              <a:spcBef>
                <a:spcPts val="0"/>
              </a:spcBef>
              <a:spcAft>
                <a:spcPts val="0"/>
              </a:spcAft>
              <a:buSzPts val="1600"/>
              <a:buAutoNum type="romanLcPeriod"/>
            </a:pPr>
            <a:r>
              <a:rPr lang="en" sz="1600"/>
              <a:t>Summarize results of preliminary investigation and suggestions for the alternative systems</a:t>
            </a:r>
            <a:endParaRPr sz="1600"/>
          </a:p>
          <a:p>
            <a:pPr indent="-330200" lvl="2" marL="1371600" rtl="0" algn="l">
              <a:spcBef>
                <a:spcPts val="0"/>
              </a:spcBef>
              <a:spcAft>
                <a:spcPts val="0"/>
              </a:spcAft>
              <a:buSzPts val="1600"/>
              <a:buAutoNum type="romanLcPeriod"/>
            </a:pPr>
            <a:r>
              <a:rPr lang="en" sz="1600"/>
              <a:t>Include schedules for further development of the project</a:t>
            </a:r>
            <a:endParaRPr sz="1600"/>
          </a:p>
          <a:p>
            <a:pPr indent="-330200" lvl="2" marL="1371600" rtl="0" algn="l">
              <a:spcBef>
                <a:spcPts val="0"/>
              </a:spcBef>
              <a:spcAft>
                <a:spcPts val="0"/>
              </a:spcAft>
              <a:buSzPts val="1600"/>
              <a:buAutoNum type="romanLcPeriod"/>
            </a:pPr>
            <a:r>
              <a:rPr lang="en" sz="1600"/>
              <a:t>Presented to higher management</a:t>
            </a:r>
            <a:endParaRPr sz="1600"/>
          </a:p>
          <a:p>
            <a:pPr indent="0" lvl="0" marL="1371600" rtl="0" algn="l">
              <a:spcBef>
                <a:spcPts val="1600"/>
              </a:spcBef>
              <a:spcAft>
                <a:spcPts val="0"/>
              </a:spcAft>
              <a:buNone/>
            </a:pPr>
            <a:r>
              <a:rPr lang="en" sz="1600"/>
              <a:t> </a:t>
            </a:r>
            <a:endParaRPr sz="1600"/>
          </a:p>
          <a:p>
            <a:pPr indent="0" lvl="0" marL="0" rtl="0" algn="l">
              <a:spcBef>
                <a:spcPts val="1600"/>
              </a:spcBef>
              <a:spcAft>
                <a:spcPts val="0"/>
              </a:spcAft>
              <a:buNone/>
            </a:pPr>
            <a:r>
              <a:t/>
            </a:r>
            <a:endParaRPr sz="1600"/>
          </a:p>
          <a:p>
            <a:pPr indent="0" lvl="0" marL="914400" rtl="0" algn="l">
              <a:spcBef>
                <a:spcPts val="1600"/>
              </a:spcBef>
              <a:spcAft>
                <a:spcPts val="1600"/>
              </a:spcAft>
              <a:buNone/>
            </a:pPr>
            <a:r>
              <a:t/>
            </a:r>
            <a:endParaRPr sz="1600"/>
          </a:p>
        </p:txBody>
      </p:sp>
      <p:pic>
        <p:nvPicPr>
          <p:cNvPr id="107" name="Google Shape;107;p16"/>
          <p:cNvPicPr preferRelativeResize="0"/>
          <p:nvPr/>
        </p:nvPicPr>
        <p:blipFill>
          <a:blip r:embed="rId3">
            <a:alphaModFix/>
          </a:blip>
          <a:stretch>
            <a:fillRect/>
          </a:stretch>
        </p:blipFill>
        <p:spPr>
          <a:xfrm>
            <a:off x="7088000" y="208246"/>
            <a:ext cx="1843200" cy="1198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7"/>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PHASE 2 : SYSTEMS ANALYSIS</a:t>
            </a:r>
            <a:endParaRPr/>
          </a:p>
        </p:txBody>
      </p:sp>
      <p:sp>
        <p:nvSpPr>
          <p:cNvPr id="113" name="Google Shape;113;p17"/>
          <p:cNvSpPr txBox="1"/>
          <p:nvPr>
            <p:ph idx="1" type="body"/>
          </p:nvPr>
        </p:nvSpPr>
        <p:spPr>
          <a:xfrm>
            <a:off x="0" y="607800"/>
            <a:ext cx="9070200" cy="4163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300"/>
              <a:t>Study the current system in depth and specify the new requirements needed from the current system</a:t>
            </a:r>
            <a:endParaRPr sz="1300"/>
          </a:p>
          <a:p>
            <a:pPr indent="-311150" lvl="0" marL="457200" rtl="0" algn="l">
              <a:spcBef>
                <a:spcPts val="0"/>
              </a:spcBef>
              <a:spcAft>
                <a:spcPts val="0"/>
              </a:spcAft>
              <a:buSzPts val="1300"/>
              <a:buChar char="●"/>
            </a:pPr>
            <a:r>
              <a:rPr lang="en" sz="1300"/>
              <a:t>Steps for systems analysis:</a:t>
            </a:r>
            <a:endParaRPr sz="1300"/>
          </a:p>
          <a:p>
            <a:pPr indent="-311150" lvl="1" marL="914400" rtl="0" algn="l">
              <a:spcBef>
                <a:spcPts val="0"/>
              </a:spcBef>
              <a:spcAft>
                <a:spcPts val="0"/>
              </a:spcAft>
              <a:buSzPts val="1300"/>
              <a:buAutoNum type="alphaLcPeriod"/>
            </a:pPr>
            <a:r>
              <a:rPr lang="en" sz="1300"/>
              <a:t>Gathering data</a:t>
            </a:r>
            <a:endParaRPr sz="1300"/>
          </a:p>
          <a:p>
            <a:pPr indent="-311150" lvl="2" marL="1371600" rtl="0" algn="l">
              <a:spcBef>
                <a:spcPts val="0"/>
              </a:spcBef>
              <a:spcAft>
                <a:spcPts val="0"/>
              </a:spcAft>
              <a:buSzPts val="1300"/>
              <a:buAutoNum type="romanLcPeriod"/>
            </a:pPr>
            <a:r>
              <a:rPr lang="en" sz="1300"/>
              <a:t>Expands on the data gathered from Phase 1</a:t>
            </a:r>
            <a:endParaRPr sz="1300"/>
          </a:p>
          <a:p>
            <a:pPr indent="-311150" lvl="2" marL="1371600" rtl="0" algn="l">
              <a:spcBef>
                <a:spcPts val="0"/>
              </a:spcBef>
              <a:spcAft>
                <a:spcPts val="0"/>
              </a:spcAft>
              <a:buSzPts val="1300"/>
              <a:buAutoNum type="romanLcPeriod"/>
            </a:pPr>
            <a:r>
              <a:rPr lang="en" sz="1300"/>
              <a:t>Data obtained from observation and interviews</a:t>
            </a:r>
            <a:endParaRPr sz="1300"/>
          </a:p>
          <a:p>
            <a:pPr indent="-311150" lvl="1" marL="914400" rtl="0" algn="l">
              <a:spcBef>
                <a:spcPts val="0"/>
              </a:spcBef>
              <a:spcAft>
                <a:spcPts val="0"/>
              </a:spcAft>
              <a:buSzPts val="1300"/>
              <a:buAutoNum type="alphaLcPeriod"/>
            </a:pPr>
            <a:r>
              <a:rPr lang="en" sz="1300"/>
              <a:t>Analyzing data</a:t>
            </a:r>
            <a:endParaRPr sz="1300"/>
          </a:p>
          <a:p>
            <a:pPr indent="-311150" lvl="2" marL="1371600" rtl="0" algn="l">
              <a:spcBef>
                <a:spcPts val="0"/>
              </a:spcBef>
              <a:spcAft>
                <a:spcPts val="0"/>
              </a:spcAft>
              <a:buSzPts val="1300"/>
              <a:buAutoNum type="romanLcPeriod"/>
            </a:pPr>
            <a:r>
              <a:rPr lang="en" sz="1300"/>
              <a:t>Top-down analysis method</a:t>
            </a:r>
            <a:endParaRPr sz="1300"/>
          </a:p>
          <a:p>
            <a:pPr indent="-311150" lvl="2" marL="1371600" rtl="0" algn="l">
              <a:spcBef>
                <a:spcPts val="0"/>
              </a:spcBef>
              <a:spcAft>
                <a:spcPts val="0"/>
              </a:spcAft>
              <a:buSzPts val="1300"/>
              <a:buAutoNum type="romanLcPeriod"/>
            </a:pPr>
            <a:r>
              <a:rPr lang="en" sz="1300"/>
              <a:t>Grid Charts</a:t>
            </a:r>
            <a:endParaRPr sz="1300"/>
          </a:p>
          <a:p>
            <a:pPr indent="-311150" lvl="2" marL="1371600" rtl="0" algn="l">
              <a:spcBef>
                <a:spcPts val="0"/>
              </a:spcBef>
              <a:spcAft>
                <a:spcPts val="0"/>
              </a:spcAft>
              <a:buSzPts val="1300"/>
              <a:buAutoNum type="romanLcPeriod"/>
            </a:pPr>
            <a:r>
              <a:rPr lang="en" sz="1300"/>
              <a:t>System flowcharts</a:t>
            </a:r>
            <a:endParaRPr sz="1300"/>
          </a:p>
          <a:p>
            <a:pPr indent="-311150" lvl="2" marL="1371600" rtl="0" algn="l">
              <a:spcBef>
                <a:spcPts val="0"/>
              </a:spcBef>
              <a:spcAft>
                <a:spcPts val="0"/>
              </a:spcAft>
              <a:buSzPts val="1300"/>
              <a:buAutoNum type="romanLcPeriod"/>
            </a:pPr>
            <a:r>
              <a:rPr lang="en" sz="1300"/>
              <a:t>Data flow diagrams</a:t>
            </a:r>
            <a:endParaRPr sz="1300"/>
          </a:p>
          <a:p>
            <a:pPr indent="-311150" lvl="2" marL="1371600" rtl="0" algn="l">
              <a:spcBef>
                <a:spcPts val="0"/>
              </a:spcBef>
              <a:spcAft>
                <a:spcPts val="0"/>
              </a:spcAft>
              <a:buSzPts val="1300"/>
              <a:buAutoNum type="romanLcPeriod"/>
            </a:pPr>
            <a:r>
              <a:rPr lang="en" sz="1300"/>
              <a:t>Automated design tools</a:t>
            </a:r>
            <a:endParaRPr sz="1300"/>
          </a:p>
          <a:p>
            <a:pPr indent="-311150" lvl="1" marL="914400" rtl="0" algn="l">
              <a:spcBef>
                <a:spcPts val="0"/>
              </a:spcBef>
              <a:spcAft>
                <a:spcPts val="0"/>
              </a:spcAft>
              <a:buSzPts val="1300"/>
              <a:buAutoNum type="alphaLcPeriod"/>
            </a:pPr>
            <a:r>
              <a:rPr lang="en" sz="1300"/>
              <a:t>Documenting systems analysis</a:t>
            </a:r>
            <a:endParaRPr sz="1300"/>
          </a:p>
          <a:p>
            <a:pPr indent="-311150" lvl="2" marL="1371600" rtl="0" algn="l">
              <a:spcBef>
                <a:spcPts val="0"/>
              </a:spcBef>
              <a:spcAft>
                <a:spcPts val="0"/>
              </a:spcAft>
              <a:buSzPts val="1300"/>
              <a:buAutoNum type="romanLcPeriod"/>
            </a:pPr>
            <a:r>
              <a:rPr lang="en" sz="1300"/>
              <a:t>Documented in a report for higher management</a:t>
            </a:r>
            <a:endParaRPr sz="1300"/>
          </a:p>
          <a:p>
            <a:pPr indent="-311150" lvl="2" marL="1371600" rtl="0" algn="l">
              <a:spcBef>
                <a:spcPts val="0"/>
              </a:spcBef>
              <a:spcAft>
                <a:spcPts val="0"/>
              </a:spcAft>
              <a:buSzPts val="1300"/>
              <a:buAutoNum type="romanLcPeriod"/>
            </a:pPr>
            <a:r>
              <a:rPr lang="en" sz="1300"/>
              <a:t>Describes the current system, requirements for a new system, and possible development schedule</a:t>
            </a:r>
            <a:endParaRPr sz="1300"/>
          </a:p>
          <a:p>
            <a:pPr indent="0" lvl="0" marL="0" rtl="0" algn="l">
              <a:spcBef>
                <a:spcPts val="1600"/>
              </a:spcBef>
              <a:spcAft>
                <a:spcPts val="0"/>
              </a:spcAft>
              <a:buNone/>
            </a:pPr>
            <a:r>
              <a:t/>
            </a:r>
            <a:endParaRPr sz="1300"/>
          </a:p>
          <a:p>
            <a:pPr indent="0" lvl="0" marL="914400" rtl="0" algn="l">
              <a:spcBef>
                <a:spcPts val="1600"/>
              </a:spcBef>
              <a:spcAft>
                <a:spcPts val="1600"/>
              </a:spcAft>
              <a:buNone/>
            </a:pPr>
            <a:r>
              <a:t/>
            </a:r>
            <a:endParaRPr sz="1300"/>
          </a:p>
        </p:txBody>
      </p:sp>
      <p:pic>
        <p:nvPicPr>
          <p:cNvPr id="114" name="Google Shape;114;p17"/>
          <p:cNvPicPr preferRelativeResize="0"/>
          <p:nvPr/>
        </p:nvPicPr>
        <p:blipFill>
          <a:blip r:embed="rId3">
            <a:alphaModFix/>
          </a:blip>
          <a:stretch>
            <a:fillRect/>
          </a:stretch>
        </p:blipFill>
        <p:spPr>
          <a:xfrm>
            <a:off x="5849000" y="1188075"/>
            <a:ext cx="2582248" cy="2199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54525" y="116075"/>
            <a:ext cx="5314500" cy="60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PHASE 3 : SYSTEMS DESIGN</a:t>
            </a:r>
            <a:endParaRPr/>
          </a:p>
        </p:txBody>
      </p:sp>
      <p:sp>
        <p:nvSpPr>
          <p:cNvPr id="120" name="Google Shape;120;p18"/>
          <p:cNvSpPr txBox="1"/>
          <p:nvPr>
            <p:ph idx="1" type="body"/>
          </p:nvPr>
        </p:nvSpPr>
        <p:spPr>
          <a:xfrm>
            <a:off x="54525" y="800075"/>
            <a:ext cx="8483400" cy="4138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Design new or an alternative system and create design report</a:t>
            </a:r>
            <a:endParaRPr sz="1400"/>
          </a:p>
          <a:p>
            <a:pPr indent="-317500" lvl="0" marL="457200" rtl="0" algn="l">
              <a:spcBef>
                <a:spcPts val="0"/>
              </a:spcBef>
              <a:spcAft>
                <a:spcPts val="0"/>
              </a:spcAft>
              <a:buSzPts val="1400"/>
              <a:buChar char="●"/>
            </a:pPr>
            <a:r>
              <a:rPr lang="en" sz="1400"/>
              <a:t>Steps for systems design:</a:t>
            </a:r>
            <a:endParaRPr sz="1400"/>
          </a:p>
          <a:p>
            <a:pPr indent="-317500" lvl="1" marL="914400" rtl="0" algn="l">
              <a:spcBef>
                <a:spcPts val="0"/>
              </a:spcBef>
              <a:spcAft>
                <a:spcPts val="0"/>
              </a:spcAft>
              <a:buSzPts val="1400"/>
              <a:buAutoNum type="alphaLcPeriod"/>
            </a:pPr>
            <a:r>
              <a:rPr lang="en"/>
              <a:t>Designing alternative systems</a:t>
            </a:r>
            <a:endParaRPr/>
          </a:p>
          <a:p>
            <a:pPr indent="-317500" lvl="2" marL="1371600" rtl="0" algn="l">
              <a:spcBef>
                <a:spcPts val="0"/>
              </a:spcBef>
              <a:spcAft>
                <a:spcPts val="0"/>
              </a:spcAft>
              <a:buSzPts val="1400"/>
              <a:buAutoNum type="romanLcPeriod"/>
            </a:pPr>
            <a:r>
              <a:rPr lang="en"/>
              <a:t>Economic feasibility</a:t>
            </a:r>
            <a:endParaRPr/>
          </a:p>
          <a:p>
            <a:pPr indent="-317500" lvl="2" marL="1371600" rtl="0" algn="l">
              <a:spcBef>
                <a:spcPts val="0"/>
              </a:spcBef>
              <a:spcAft>
                <a:spcPts val="0"/>
              </a:spcAft>
              <a:buSzPts val="1400"/>
              <a:buAutoNum type="romanLcPeriod"/>
            </a:pPr>
            <a:r>
              <a:rPr lang="en"/>
              <a:t>Technical feasibility</a:t>
            </a:r>
            <a:endParaRPr/>
          </a:p>
          <a:p>
            <a:pPr indent="-317500" lvl="2" marL="1371600" rtl="0" algn="l">
              <a:spcBef>
                <a:spcPts val="0"/>
              </a:spcBef>
              <a:spcAft>
                <a:spcPts val="0"/>
              </a:spcAft>
              <a:buSzPts val="1400"/>
              <a:buAutoNum type="romanLcPeriod"/>
            </a:pPr>
            <a:r>
              <a:rPr lang="en"/>
              <a:t>Operational feasibility</a:t>
            </a:r>
            <a:endParaRPr/>
          </a:p>
          <a:p>
            <a:pPr indent="-317500" lvl="1" marL="914400" rtl="0" algn="l">
              <a:spcBef>
                <a:spcPts val="0"/>
              </a:spcBef>
              <a:spcAft>
                <a:spcPts val="0"/>
              </a:spcAft>
              <a:buSzPts val="1400"/>
              <a:buAutoNum type="alphaLcPeriod"/>
            </a:pPr>
            <a:r>
              <a:rPr lang="en"/>
              <a:t>Selecting the best system</a:t>
            </a:r>
            <a:endParaRPr/>
          </a:p>
          <a:p>
            <a:pPr indent="-317500" lvl="2" marL="1371600" rtl="0" algn="l">
              <a:spcBef>
                <a:spcPts val="0"/>
              </a:spcBef>
              <a:spcAft>
                <a:spcPts val="0"/>
              </a:spcAft>
              <a:buSzPts val="1400"/>
              <a:buAutoNum type="romanLcPeriod"/>
            </a:pPr>
            <a:r>
              <a:rPr lang="en"/>
              <a:t>Will system work with the organization’s overall information system?</a:t>
            </a:r>
            <a:endParaRPr/>
          </a:p>
          <a:p>
            <a:pPr indent="-317500" lvl="2" marL="1371600" rtl="0" algn="l">
              <a:spcBef>
                <a:spcPts val="0"/>
              </a:spcBef>
              <a:spcAft>
                <a:spcPts val="0"/>
              </a:spcAft>
              <a:buSzPts val="1400"/>
              <a:buAutoNum type="romanLcPeriod"/>
            </a:pPr>
            <a:r>
              <a:rPr lang="en"/>
              <a:t>Will the system be flexible enough so it can be modified in the future?</a:t>
            </a:r>
            <a:endParaRPr/>
          </a:p>
          <a:p>
            <a:pPr indent="-317500" lvl="2" marL="1371600" rtl="0" algn="l">
              <a:spcBef>
                <a:spcPts val="0"/>
              </a:spcBef>
              <a:spcAft>
                <a:spcPts val="0"/>
              </a:spcAft>
              <a:buSzPts val="1400"/>
              <a:buAutoNum type="romanLcPeriod"/>
            </a:pPr>
            <a:r>
              <a:rPr lang="en"/>
              <a:t>Can it be secure against unauthorized use?</a:t>
            </a:r>
            <a:endParaRPr/>
          </a:p>
          <a:p>
            <a:pPr indent="-317500" lvl="2" marL="1371600" rtl="0" algn="l">
              <a:spcBef>
                <a:spcPts val="0"/>
              </a:spcBef>
              <a:spcAft>
                <a:spcPts val="0"/>
              </a:spcAft>
              <a:buSzPts val="1400"/>
              <a:buAutoNum type="romanLcPeriod"/>
            </a:pPr>
            <a:r>
              <a:rPr lang="en"/>
              <a:t>Are the benefits worth the costs?</a:t>
            </a:r>
            <a:endParaRPr/>
          </a:p>
          <a:p>
            <a:pPr indent="-317500" lvl="1" marL="914400" rtl="0" algn="l">
              <a:spcBef>
                <a:spcPts val="0"/>
              </a:spcBef>
              <a:spcAft>
                <a:spcPts val="0"/>
              </a:spcAft>
              <a:buSzPts val="1400"/>
              <a:buAutoNum type="alphaLcPeriod"/>
            </a:pPr>
            <a:r>
              <a:rPr lang="en"/>
              <a:t>Writing the Systems Design report</a:t>
            </a:r>
            <a:endParaRPr/>
          </a:p>
          <a:p>
            <a:pPr indent="-317500" lvl="2" marL="1371600" rtl="0" algn="l">
              <a:spcBef>
                <a:spcPts val="0"/>
              </a:spcBef>
              <a:spcAft>
                <a:spcPts val="0"/>
              </a:spcAft>
              <a:buSzPts val="1400"/>
              <a:buAutoNum type="romanLcPeriod"/>
            </a:pPr>
            <a:r>
              <a:rPr lang="en"/>
              <a:t>For higher management</a:t>
            </a:r>
            <a:endParaRPr/>
          </a:p>
          <a:p>
            <a:pPr indent="-317500" lvl="2" marL="1371600" rtl="0" algn="l">
              <a:spcBef>
                <a:spcPts val="0"/>
              </a:spcBef>
              <a:spcAft>
                <a:spcPts val="0"/>
              </a:spcAft>
              <a:buSzPts val="1400"/>
              <a:buAutoNum type="romanLcPeriod"/>
            </a:pPr>
            <a:r>
              <a:rPr lang="en"/>
              <a:t>Describe alternative designs</a:t>
            </a:r>
            <a:endParaRPr/>
          </a:p>
          <a:p>
            <a:pPr indent="0" lvl="0" marL="1371600" rtl="0" algn="l">
              <a:spcBef>
                <a:spcPts val="1600"/>
              </a:spcBef>
              <a:spcAft>
                <a:spcPts val="0"/>
              </a:spcAft>
              <a:buNone/>
            </a:pPr>
            <a:r>
              <a:rPr lang="en" sz="1400"/>
              <a:t> </a:t>
            </a:r>
            <a:endParaRPr sz="1400"/>
          </a:p>
          <a:p>
            <a:pPr indent="0" lvl="0" marL="0" rtl="0" algn="l">
              <a:spcBef>
                <a:spcPts val="1600"/>
              </a:spcBef>
              <a:spcAft>
                <a:spcPts val="0"/>
              </a:spcAft>
              <a:buNone/>
            </a:pPr>
            <a:r>
              <a:t/>
            </a:r>
            <a:endParaRPr sz="1400"/>
          </a:p>
          <a:p>
            <a:pPr indent="0" lvl="0" marL="914400" rtl="0" algn="l">
              <a:spcBef>
                <a:spcPts val="1600"/>
              </a:spcBef>
              <a:spcAft>
                <a:spcPts val="1600"/>
              </a:spcAft>
              <a:buNone/>
            </a:pPr>
            <a:r>
              <a:t/>
            </a:r>
            <a:endParaRPr sz="1400"/>
          </a:p>
        </p:txBody>
      </p:sp>
      <p:pic>
        <p:nvPicPr>
          <p:cNvPr id="121" name="Google Shape;121;p18"/>
          <p:cNvPicPr preferRelativeResize="0"/>
          <p:nvPr/>
        </p:nvPicPr>
        <p:blipFill>
          <a:blip r:embed="rId3">
            <a:alphaModFix/>
          </a:blip>
          <a:stretch>
            <a:fillRect/>
          </a:stretch>
        </p:blipFill>
        <p:spPr>
          <a:xfrm>
            <a:off x="5605802" y="191125"/>
            <a:ext cx="3384851" cy="1904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1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PHASE 4 : SYSTEMS DEVELOPMENT</a:t>
            </a:r>
            <a:endParaRPr/>
          </a:p>
        </p:txBody>
      </p:sp>
      <p:sp>
        <p:nvSpPr>
          <p:cNvPr id="127" name="Google Shape;127;p19"/>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Develop and test the new hardware or software </a:t>
            </a:r>
            <a:endParaRPr sz="1600"/>
          </a:p>
          <a:p>
            <a:pPr indent="-330200" lvl="0" marL="457200" rtl="0" algn="l">
              <a:spcBef>
                <a:spcPts val="0"/>
              </a:spcBef>
              <a:spcAft>
                <a:spcPts val="0"/>
              </a:spcAft>
              <a:buSzPts val="1600"/>
              <a:buChar char="●"/>
            </a:pPr>
            <a:r>
              <a:rPr lang="en" sz="1600"/>
              <a:t>Steps for systems development:</a:t>
            </a:r>
            <a:endParaRPr sz="1600"/>
          </a:p>
          <a:p>
            <a:pPr indent="-330200" lvl="1" marL="914400" rtl="0" algn="l">
              <a:spcBef>
                <a:spcPts val="0"/>
              </a:spcBef>
              <a:spcAft>
                <a:spcPts val="0"/>
              </a:spcAft>
              <a:buSzPts val="1600"/>
              <a:buAutoNum type="alphaLcPeriod"/>
            </a:pPr>
            <a:r>
              <a:rPr lang="en" sz="1600"/>
              <a:t>Acquiring software</a:t>
            </a:r>
            <a:endParaRPr sz="1600"/>
          </a:p>
          <a:p>
            <a:pPr indent="-330200" lvl="2" marL="1371600" rtl="0" algn="l">
              <a:spcBef>
                <a:spcPts val="0"/>
              </a:spcBef>
              <a:spcAft>
                <a:spcPts val="0"/>
              </a:spcAft>
              <a:buSzPts val="1600"/>
              <a:buAutoNum type="romanLcPeriod"/>
            </a:pPr>
            <a:r>
              <a:rPr lang="en" sz="1600"/>
              <a:t>Being purchased as off-the-shelf packaged software</a:t>
            </a:r>
            <a:endParaRPr sz="1600"/>
          </a:p>
          <a:p>
            <a:pPr indent="-330200" lvl="2" marL="1371600" rtl="0" algn="l">
              <a:spcBef>
                <a:spcPts val="0"/>
              </a:spcBef>
              <a:spcAft>
                <a:spcPts val="0"/>
              </a:spcAft>
              <a:buSzPts val="1600"/>
              <a:buAutoNum type="romanLcPeriod"/>
            </a:pPr>
            <a:r>
              <a:rPr lang="en" sz="1600"/>
              <a:t>Modified or custom-designed</a:t>
            </a:r>
            <a:endParaRPr sz="1600"/>
          </a:p>
          <a:p>
            <a:pPr indent="-330200" lvl="1" marL="914400" rtl="0" algn="l">
              <a:spcBef>
                <a:spcPts val="0"/>
              </a:spcBef>
              <a:spcAft>
                <a:spcPts val="0"/>
              </a:spcAft>
              <a:buSzPts val="1600"/>
              <a:buAutoNum type="alphaLcPeriod"/>
            </a:pPr>
            <a:r>
              <a:rPr lang="en" sz="1600"/>
              <a:t>Acquiring hardware</a:t>
            </a:r>
            <a:endParaRPr sz="1600"/>
          </a:p>
          <a:p>
            <a:pPr indent="-330200" lvl="2" marL="1371600" rtl="0" algn="l">
              <a:spcBef>
                <a:spcPts val="0"/>
              </a:spcBef>
              <a:spcAft>
                <a:spcPts val="0"/>
              </a:spcAft>
              <a:buSzPts val="1600"/>
              <a:buAutoNum type="romanLcPeriod"/>
            </a:pPr>
            <a:r>
              <a:rPr lang="en" sz="1600"/>
              <a:t>Install new equipment</a:t>
            </a:r>
            <a:endParaRPr sz="1600"/>
          </a:p>
          <a:p>
            <a:pPr indent="-330200" lvl="1" marL="914400" rtl="0" algn="l">
              <a:spcBef>
                <a:spcPts val="0"/>
              </a:spcBef>
              <a:spcAft>
                <a:spcPts val="0"/>
              </a:spcAft>
              <a:buSzPts val="1600"/>
              <a:buAutoNum type="alphaLcPeriod"/>
            </a:pPr>
            <a:r>
              <a:rPr lang="en" sz="1600"/>
              <a:t>Testing new system</a:t>
            </a:r>
            <a:endParaRPr sz="1600"/>
          </a:p>
          <a:p>
            <a:pPr indent="-330200" lvl="2" marL="1371600" rtl="0" algn="l">
              <a:spcBef>
                <a:spcPts val="0"/>
              </a:spcBef>
              <a:spcAft>
                <a:spcPts val="0"/>
              </a:spcAft>
              <a:buSzPts val="1600"/>
              <a:buAutoNum type="romanLcPeriod"/>
            </a:pPr>
            <a:r>
              <a:rPr lang="en" sz="1600"/>
              <a:t>Processed information is evaluated to see the results</a:t>
            </a:r>
            <a:endParaRPr sz="1600"/>
          </a:p>
          <a:p>
            <a:pPr indent="-330200" lvl="2" marL="1371600" rtl="0" algn="l">
              <a:spcBef>
                <a:spcPts val="0"/>
              </a:spcBef>
              <a:spcAft>
                <a:spcPts val="0"/>
              </a:spcAft>
              <a:buSzPts val="1600"/>
              <a:buAutoNum type="romanLcPeriod"/>
            </a:pPr>
            <a:r>
              <a:rPr lang="en" sz="1600"/>
              <a:t>May take several months</a:t>
            </a:r>
            <a:endParaRPr sz="1600"/>
          </a:p>
          <a:p>
            <a:pPr indent="0" lvl="0" marL="1371600" rtl="0" algn="l">
              <a:spcBef>
                <a:spcPts val="1600"/>
              </a:spcBef>
              <a:spcAft>
                <a:spcPts val="0"/>
              </a:spcAft>
              <a:buNone/>
            </a:pPr>
            <a:r>
              <a:rPr lang="en" sz="1600"/>
              <a:t> </a:t>
            </a:r>
            <a:endParaRPr sz="1600"/>
          </a:p>
          <a:p>
            <a:pPr indent="0" lvl="0" marL="0" rtl="0" algn="l">
              <a:spcBef>
                <a:spcPts val="1600"/>
              </a:spcBef>
              <a:spcAft>
                <a:spcPts val="0"/>
              </a:spcAft>
              <a:buNone/>
            </a:pPr>
            <a:r>
              <a:t/>
            </a:r>
            <a:endParaRPr sz="1600"/>
          </a:p>
          <a:p>
            <a:pPr indent="0" lvl="0" marL="914400" rtl="0" algn="l">
              <a:spcBef>
                <a:spcPts val="1600"/>
              </a:spcBef>
              <a:spcAft>
                <a:spcPts val="1600"/>
              </a:spcAft>
              <a:buNone/>
            </a:pPr>
            <a:r>
              <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PHASE 5 : SYSTEMS IMPLEMENTATION</a:t>
            </a:r>
            <a:endParaRPr/>
          </a:p>
        </p:txBody>
      </p:sp>
      <p:sp>
        <p:nvSpPr>
          <p:cNvPr id="133" name="Google Shape;133;p20"/>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New information is installed and people are trained to use it</a:t>
            </a:r>
            <a:r>
              <a:rPr lang="en" sz="1600"/>
              <a:t> </a:t>
            </a:r>
            <a:endParaRPr sz="1600"/>
          </a:p>
          <a:p>
            <a:pPr indent="-330200" lvl="0" marL="457200" rtl="0" algn="l">
              <a:spcBef>
                <a:spcPts val="0"/>
              </a:spcBef>
              <a:spcAft>
                <a:spcPts val="0"/>
              </a:spcAft>
              <a:buSzPts val="1600"/>
              <a:buChar char="●"/>
            </a:pPr>
            <a:r>
              <a:rPr lang="en" sz="1600"/>
              <a:t>Steps for systems implementation:</a:t>
            </a:r>
            <a:endParaRPr sz="1600"/>
          </a:p>
          <a:p>
            <a:pPr indent="-330200" lvl="1" marL="914400" rtl="0" algn="l">
              <a:spcBef>
                <a:spcPts val="0"/>
              </a:spcBef>
              <a:spcAft>
                <a:spcPts val="0"/>
              </a:spcAft>
              <a:buSzPts val="1600"/>
              <a:buAutoNum type="alphaLcPeriod"/>
            </a:pPr>
            <a:r>
              <a:rPr lang="en" sz="1600"/>
              <a:t>Types of conversion</a:t>
            </a:r>
            <a:endParaRPr sz="1600"/>
          </a:p>
          <a:p>
            <a:pPr indent="-330200" lvl="2" marL="1371600" rtl="0" algn="l">
              <a:spcBef>
                <a:spcPts val="0"/>
              </a:spcBef>
              <a:spcAft>
                <a:spcPts val="0"/>
              </a:spcAft>
              <a:buSzPts val="1600"/>
              <a:buAutoNum type="romanLcPeriod"/>
            </a:pPr>
            <a:r>
              <a:rPr lang="en" sz="1600"/>
              <a:t>Direct</a:t>
            </a:r>
            <a:endParaRPr sz="1600"/>
          </a:p>
          <a:p>
            <a:pPr indent="-330200" lvl="2" marL="1371600" rtl="0" algn="l">
              <a:spcBef>
                <a:spcPts val="0"/>
              </a:spcBef>
              <a:spcAft>
                <a:spcPts val="0"/>
              </a:spcAft>
              <a:buSzPts val="1600"/>
              <a:buAutoNum type="romanLcPeriod"/>
            </a:pPr>
            <a:r>
              <a:rPr lang="en" sz="1600"/>
              <a:t>Parallel</a:t>
            </a:r>
            <a:endParaRPr sz="1600"/>
          </a:p>
          <a:p>
            <a:pPr indent="-330200" lvl="2" marL="1371600" rtl="0" algn="l">
              <a:spcBef>
                <a:spcPts val="0"/>
              </a:spcBef>
              <a:spcAft>
                <a:spcPts val="0"/>
              </a:spcAft>
              <a:buSzPts val="1600"/>
              <a:buAutoNum type="romanLcPeriod"/>
            </a:pPr>
            <a:r>
              <a:rPr lang="en" sz="1600"/>
              <a:t>Pilot</a:t>
            </a:r>
            <a:endParaRPr sz="1600"/>
          </a:p>
          <a:p>
            <a:pPr indent="-330200" lvl="2" marL="1371600" rtl="0" algn="l">
              <a:spcBef>
                <a:spcPts val="0"/>
              </a:spcBef>
              <a:spcAft>
                <a:spcPts val="0"/>
              </a:spcAft>
              <a:buSzPts val="1600"/>
              <a:buAutoNum type="romanLcPeriod"/>
            </a:pPr>
            <a:r>
              <a:rPr lang="en" sz="1600"/>
              <a:t>Phased</a:t>
            </a:r>
            <a:endParaRPr sz="1600"/>
          </a:p>
          <a:p>
            <a:pPr indent="-330200" lvl="1" marL="914400" rtl="0" algn="l">
              <a:spcBef>
                <a:spcPts val="0"/>
              </a:spcBef>
              <a:spcAft>
                <a:spcPts val="0"/>
              </a:spcAft>
              <a:buSzPts val="1600"/>
              <a:buAutoNum type="alphaLcPeriod"/>
            </a:pPr>
            <a:r>
              <a:rPr lang="en" sz="1600"/>
              <a:t>Training</a:t>
            </a:r>
            <a:endParaRPr sz="1600"/>
          </a:p>
          <a:p>
            <a:pPr indent="-330200" lvl="2" marL="1371600" rtl="0" algn="l">
              <a:spcBef>
                <a:spcPts val="0"/>
              </a:spcBef>
              <a:spcAft>
                <a:spcPts val="0"/>
              </a:spcAft>
              <a:buSzPts val="1600"/>
              <a:buAutoNum type="romanLcPeriod"/>
            </a:pPr>
            <a:r>
              <a:rPr lang="en" sz="1600"/>
              <a:t>Show people on how to operate the system</a:t>
            </a:r>
            <a:endParaRPr sz="1600"/>
          </a:p>
          <a:p>
            <a:pPr indent="0" lvl="0" marL="1371600" rtl="0" algn="l">
              <a:spcBef>
                <a:spcPts val="1600"/>
              </a:spcBef>
              <a:spcAft>
                <a:spcPts val="0"/>
              </a:spcAft>
              <a:buNone/>
            </a:pPr>
            <a:r>
              <a:rPr lang="en" sz="1600"/>
              <a:t> </a:t>
            </a:r>
            <a:endParaRPr sz="1600"/>
          </a:p>
          <a:p>
            <a:pPr indent="0" lvl="0" marL="0" rtl="0" algn="l">
              <a:spcBef>
                <a:spcPts val="1600"/>
              </a:spcBef>
              <a:spcAft>
                <a:spcPts val="0"/>
              </a:spcAft>
              <a:buNone/>
            </a:pPr>
            <a:r>
              <a:t/>
            </a:r>
            <a:endParaRPr sz="1600"/>
          </a:p>
          <a:p>
            <a:pPr indent="0" lvl="0" marL="914400" rtl="0" algn="l">
              <a:spcBef>
                <a:spcPts val="1600"/>
              </a:spcBef>
              <a:spcAft>
                <a:spcPts val="1600"/>
              </a:spcAft>
              <a:buNone/>
            </a:pPr>
            <a:r>
              <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1"/>
          <p:cNvSpPr txBox="1"/>
          <p:nvPr>
            <p:ph type="title"/>
          </p:nvPr>
        </p:nvSpPr>
        <p:spPr>
          <a:xfrm>
            <a:off x="152400" y="152400"/>
            <a:ext cx="8850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PHASE 6: SYSTEMS </a:t>
            </a:r>
            <a:r>
              <a:rPr lang="en"/>
              <a:t>MAINTENANCE</a:t>
            </a:r>
            <a:endParaRPr/>
          </a:p>
        </p:txBody>
      </p:sp>
      <p:sp>
        <p:nvSpPr>
          <p:cNvPr id="139" name="Google Shape;139;p21"/>
          <p:cNvSpPr txBox="1"/>
          <p:nvPr>
            <p:ph idx="1" type="body"/>
          </p:nvPr>
        </p:nvSpPr>
        <p:spPr>
          <a:xfrm>
            <a:off x="0" y="890700"/>
            <a:ext cx="9144000" cy="4054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The system is periodically evaluated and updated as needed.</a:t>
            </a:r>
            <a:endParaRPr sz="1600"/>
          </a:p>
          <a:p>
            <a:pPr indent="-330200" lvl="0" marL="457200" rtl="0" algn="l">
              <a:spcBef>
                <a:spcPts val="0"/>
              </a:spcBef>
              <a:spcAft>
                <a:spcPts val="0"/>
              </a:spcAft>
              <a:buSzPts val="1600"/>
              <a:buChar char="●"/>
            </a:pPr>
            <a:r>
              <a:rPr lang="en" sz="1600"/>
              <a:t>Is a very important ongoing activity which includes a system audit and a periodic evaluation</a:t>
            </a:r>
            <a:endParaRPr sz="1600"/>
          </a:p>
          <a:p>
            <a:pPr indent="-330200" lvl="0" marL="457200" rtl="0" algn="l">
              <a:spcBef>
                <a:spcPts val="0"/>
              </a:spcBef>
              <a:spcAft>
                <a:spcPts val="0"/>
              </a:spcAft>
              <a:buSzPts val="1600"/>
              <a:buChar char="●"/>
            </a:pPr>
            <a:r>
              <a:rPr lang="en" sz="1600"/>
              <a:t>A system audit </a:t>
            </a:r>
            <a:r>
              <a:rPr lang="en" sz="1600">
                <a:solidFill>
                  <a:srgbClr val="222222"/>
                </a:solidFill>
                <a:highlight>
                  <a:srgbClr val="FFFFFF"/>
                </a:highlight>
              </a:rPr>
              <a:t>is a disciplined approach to evaluate and improve the effectiveness of a system. </a:t>
            </a:r>
            <a:endParaRPr sz="1600">
              <a:solidFill>
                <a:srgbClr val="222222"/>
              </a:solidFill>
              <a:highlight>
                <a:srgbClr val="FFFFFF"/>
              </a:highlight>
            </a:endParaRPr>
          </a:p>
          <a:p>
            <a:pPr indent="-330200" lvl="0" marL="457200" rtl="0" algn="l">
              <a:spcBef>
                <a:spcPts val="0"/>
              </a:spcBef>
              <a:spcAft>
                <a:spcPts val="0"/>
              </a:spcAft>
              <a:buSzPts val="1600"/>
              <a:buChar char="●"/>
            </a:pPr>
            <a:r>
              <a:rPr lang="en" sz="1600">
                <a:solidFill>
                  <a:srgbClr val="222222"/>
                </a:solidFill>
                <a:highlight>
                  <a:srgbClr val="FFFFFF"/>
                </a:highlight>
              </a:rPr>
              <a:t>Audits are carried out in order to verify that the individual elements within the system are effective and suitable in achieving the stated objectives.</a:t>
            </a:r>
            <a:endParaRPr sz="1600">
              <a:solidFill>
                <a:srgbClr val="222222"/>
              </a:solidFill>
              <a:highlight>
                <a:srgbClr val="FFFFFF"/>
              </a:highlight>
            </a:endParaRPr>
          </a:p>
          <a:p>
            <a:pPr indent="-330200" lvl="0" marL="457200" rtl="0" algn="l">
              <a:spcBef>
                <a:spcPts val="0"/>
              </a:spcBef>
              <a:spcAft>
                <a:spcPts val="0"/>
              </a:spcAft>
              <a:buClr>
                <a:srgbClr val="222222"/>
              </a:buClr>
              <a:buSzPts val="1600"/>
              <a:buChar char="●"/>
            </a:pPr>
            <a:r>
              <a:rPr lang="en" sz="1600">
                <a:solidFill>
                  <a:srgbClr val="222222"/>
                </a:solidFill>
                <a:highlight>
                  <a:srgbClr val="FFFFFF"/>
                </a:highlight>
              </a:rPr>
              <a:t>A periodic evaluation is an evaluation that is scheduled to reoccur.  </a:t>
            </a:r>
            <a:endParaRPr sz="1600">
              <a:solidFill>
                <a:srgbClr val="222222"/>
              </a:solidFill>
              <a:highlight>
                <a:srgbClr val="FFFFFF"/>
              </a:highlight>
            </a:endParaRPr>
          </a:p>
          <a:p>
            <a:pPr indent="-330200" lvl="0" marL="457200" rtl="0" algn="l">
              <a:spcBef>
                <a:spcPts val="0"/>
              </a:spcBef>
              <a:spcAft>
                <a:spcPts val="0"/>
              </a:spcAft>
              <a:buClr>
                <a:srgbClr val="222222"/>
              </a:buClr>
              <a:buSzPts val="1600"/>
              <a:buChar char="●"/>
            </a:pPr>
            <a:r>
              <a:rPr lang="en" sz="1600">
                <a:solidFill>
                  <a:srgbClr val="222222"/>
                </a:solidFill>
                <a:highlight>
                  <a:srgbClr val="FFFFFF"/>
                </a:highlight>
              </a:rPr>
              <a:t>This evaluation type is often used for weekly, monthly or annual evaluations.</a:t>
            </a:r>
            <a:endParaRPr sz="1600">
              <a:solidFill>
                <a:srgbClr val="222222"/>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