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36"/>
  </p:notesMasterIdLst>
  <p:sldIdLst>
    <p:sldId id="257" r:id="rId2"/>
    <p:sldId id="273" r:id="rId3"/>
    <p:sldId id="274" r:id="rId4"/>
    <p:sldId id="275"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303" r:id="rId24"/>
    <p:sldId id="304" r:id="rId25"/>
    <p:sldId id="295" r:id="rId26"/>
    <p:sldId id="296" r:id="rId27"/>
    <p:sldId id="305" r:id="rId28"/>
    <p:sldId id="297" r:id="rId29"/>
    <p:sldId id="306" r:id="rId30"/>
    <p:sldId id="298" r:id="rId31"/>
    <p:sldId id="299" r:id="rId32"/>
    <p:sldId id="300" r:id="rId33"/>
    <p:sldId id="301" r:id="rId34"/>
    <p:sldId id="302" r:id="rId35"/>
  </p:sldIdLst>
  <p:sldSz cx="12192000" cy="6858000"/>
  <p:notesSz cx="6858000" cy="9144000"/>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5368" autoAdjust="0"/>
    <p:restoredTop sz="86404" autoAdjust="0"/>
  </p:normalViewPr>
  <p:slideViewPr>
    <p:cSldViewPr snapToGrid="0">
      <p:cViewPr varScale="1">
        <p:scale>
          <a:sx n="52" d="100"/>
          <a:sy n="52" d="100"/>
        </p:scale>
        <p:origin x="77" y="322"/>
      </p:cViewPr>
      <p:guideLst>
        <p:guide orient="horz" pos="2160"/>
        <p:guide pos="3840"/>
      </p:guideLst>
    </p:cSldViewPr>
  </p:slideViewPr>
  <p:outlineViewPr>
    <p:cViewPr>
      <p:scale>
        <a:sx n="33" d="100"/>
        <a:sy n="33" d="100"/>
      </p:scale>
      <p:origin x="0" y="-3364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65E35-860B-4871-A991-5C688CB9BBEB}" type="datetimeFigureOut">
              <a:rPr lang="en-US" smtClean="0"/>
              <a:pPr/>
              <a:t>15-Sep-16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0B1BF6-FBDD-40FA-A7D6-4D370D96B19E}" type="slidenum">
              <a:rPr lang="en-US" smtClean="0"/>
              <a:pPr/>
              <a:t>‹#›</a:t>
            </a:fld>
            <a:endParaRPr lang="en-US"/>
          </a:p>
        </p:txBody>
      </p:sp>
    </p:spTree>
    <p:extLst>
      <p:ext uri="{BB962C8B-B14F-4D97-AF65-F5344CB8AC3E}">
        <p14:creationId xmlns:p14="http://schemas.microsoft.com/office/powerpoint/2010/main" val="259295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62FAFD-8644-45A4-B625-C1EED27E66DD}"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80306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Report features</a:t>
            </a:r>
          </a:p>
          <a:p>
            <a:pPr lvl="1" eaLnBrk="1" hangingPunct="1">
              <a:spcBef>
                <a:spcPct val="0"/>
              </a:spcBef>
              <a:buFontTx/>
              <a:buChar char="•"/>
            </a:pPr>
            <a:r>
              <a:rPr lang="en-US" dirty="0"/>
              <a:t>AutoCorrect</a:t>
            </a:r>
          </a:p>
          <a:p>
            <a:pPr lvl="1" eaLnBrk="1" hangingPunct="1">
              <a:spcBef>
                <a:spcPct val="0"/>
              </a:spcBef>
              <a:buFontTx/>
              <a:buChar char="•"/>
            </a:pPr>
            <a:r>
              <a:rPr lang="en-US" dirty="0"/>
              <a:t>Footnote</a:t>
            </a:r>
          </a:p>
          <a:p>
            <a:pPr lvl="1" eaLnBrk="1" hangingPunct="1">
              <a:spcBef>
                <a:spcPct val="0"/>
              </a:spcBef>
              <a:buFontTx/>
              <a:buChar char="•"/>
            </a:pPr>
            <a:r>
              <a:rPr lang="en-US" dirty="0"/>
              <a:t>Header or footer</a:t>
            </a:r>
          </a:p>
          <a:p>
            <a:pPr lvl="1" eaLnBrk="1" hangingPunct="1">
              <a:spcBef>
                <a:spcPct val="0"/>
              </a:spcBef>
              <a:buFontTx/>
              <a:buChar char="•"/>
            </a:pPr>
            <a:r>
              <a:rPr lang="en-US" dirty="0"/>
              <a:t>Captions and cross references</a:t>
            </a:r>
          </a:p>
          <a:p>
            <a:pPr lvl="1" eaLnBrk="1" hangingPunct="1">
              <a:spcBef>
                <a:spcPct val="0"/>
              </a:spcBef>
              <a:buFontTx/>
              <a:buChar char="•"/>
            </a:pPr>
            <a:r>
              <a:rPr lang="en-US" dirty="0"/>
              <a:t>Tables </a:t>
            </a:r>
          </a:p>
          <a:p>
            <a:endParaRPr lang="en-US" dirty="0"/>
          </a:p>
          <a:p>
            <a:r>
              <a:rPr lang="en-US" dirty="0"/>
              <a:t>Your next assignment is to create a report on Tanzanla and Peru. After conducting your research, you start writing your paper. As you enter the text for the report, you notice that the AutoCorrect</a:t>
            </a:r>
            <a:r>
              <a:rPr lang="en-US" baseline="0" dirty="0"/>
              <a:t> feature automatically corrects some grammar and punctuation errors. Your report includes several figures and tables. You use the captions feature to keep track of figure and table numbers, to enter the caption text, and to position the captions. You use the footnote feature to assist in adding notes to further explain or comment on information in the report. Finally, you prepare the report for printing by adding header and footer information. </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10</a:t>
            </a:fld>
            <a:endParaRPr lang="en-US" dirty="0"/>
          </a:p>
        </p:txBody>
      </p:sp>
    </p:spTree>
    <p:extLst>
      <p:ext uri="{BB962C8B-B14F-4D97-AF65-F5344CB8AC3E}">
        <p14:creationId xmlns:p14="http://schemas.microsoft.com/office/powerpoint/2010/main" val="2944237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a:t>Spreadsheet program (key term)</a:t>
            </a:r>
          </a:p>
          <a:p>
            <a:pPr eaLnBrk="1" hangingPunct="1">
              <a:spcBef>
                <a:spcPct val="0"/>
              </a:spcBef>
              <a:buFontTx/>
              <a:buChar char="•"/>
            </a:pPr>
            <a:r>
              <a:rPr lang="en-US" dirty="0"/>
              <a:t>Organize,</a:t>
            </a:r>
            <a:r>
              <a:rPr lang="en-US" baseline="0" dirty="0"/>
              <a:t> a</a:t>
            </a:r>
            <a:r>
              <a:rPr lang="en-US" dirty="0"/>
              <a:t>nalyze and graph numeric data such as budgets and financial reports</a:t>
            </a:r>
          </a:p>
          <a:p>
            <a:pPr eaLnBrk="1" hangingPunct="1">
              <a:spcBef>
                <a:spcPct val="0"/>
              </a:spcBef>
              <a:buFontTx/>
              <a:buChar char="•"/>
            </a:pPr>
            <a:r>
              <a:rPr lang="en-US" dirty="0"/>
              <a:t>The most widely</a:t>
            </a:r>
            <a:r>
              <a:rPr lang="en-US" baseline="0" dirty="0"/>
              <a:t> used in Microsoft Excel. Other spreadsheet applications include Apple Numbers and OpenOffice Calc.</a:t>
            </a:r>
            <a:endParaRPr lang="en-US"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11</a:t>
            </a:fld>
            <a:endParaRPr lang="en-US" dirty="0"/>
          </a:p>
        </p:txBody>
      </p:sp>
    </p:spTree>
    <p:extLst>
      <p:ext uri="{BB962C8B-B14F-4D97-AF65-F5344CB8AC3E}">
        <p14:creationId xmlns:p14="http://schemas.microsoft.com/office/powerpoint/2010/main" val="1585589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Features</a:t>
            </a:r>
          </a:p>
          <a:p>
            <a:pPr lvl="1" eaLnBrk="1" hangingPunct="1">
              <a:spcBef>
                <a:spcPct val="0"/>
              </a:spcBef>
              <a:buFontTx/>
              <a:buChar char="•"/>
            </a:pPr>
            <a:r>
              <a:rPr lang="en-US" dirty="0"/>
              <a:t>Worksheets </a:t>
            </a:r>
          </a:p>
          <a:p>
            <a:pPr lvl="1" eaLnBrk="1" hangingPunct="1">
              <a:spcBef>
                <a:spcPct val="0"/>
              </a:spcBef>
              <a:buFontTx/>
              <a:buChar char="•"/>
            </a:pPr>
            <a:r>
              <a:rPr lang="en-US" dirty="0"/>
              <a:t>Text entries</a:t>
            </a:r>
          </a:p>
          <a:p>
            <a:pPr lvl="1" eaLnBrk="1" hangingPunct="1">
              <a:spcBef>
                <a:spcPct val="0"/>
              </a:spcBef>
              <a:buFontTx/>
              <a:buChar char="•"/>
            </a:pPr>
            <a:r>
              <a:rPr lang="en-US" dirty="0"/>
              <a:t>Functions </a:t>
            </a:r>
          </a:p>
          <a:p>
            <a:pPr lvl="1" eaLnBrk="1" hangingPunct="1">
              <a:spcBef>
                <a:spcPct val="0"/>
              </a:spcBef>
              <a:buFontTx/>
              <a:buChar char="•"/>
            </a:pPr>
            <a:r>
              <a:rPr lang="en-US" dirty="0"/>
              <a:t>Cells </a:t>
            </a:r>
          </a:p>
          <a:p>
            <a:pPr lvl="1" eaLnBrk="1" hangingPunct="1">
              <a:spcBef>
                <a:spcPct val="0"/>
              </a:spcBef>
              <a:buFontTx/>
              <a:buChar char="•"/>
            </a:pPr>
            <a:r>
              <a:rPr lang="en-US" dirty="0"/>
              <a:t>Formulas</a:t>
            </a:r>
          </a:p>
          <a:p>
            <a:endParaRPr lang="en-US" dirty="0"/>
          </a:p>
          <a:p>
            <a:r>
              <a:rPr lang="en-US" dirty="0"/>
              <a:t>Your first project is to develop a first-quarter</a:t>
            </a:r>
            <a:r>
              <a:rPr lang="en-US" baseline="0" dirty="0"/>
              <a:t> sales forecast for the café. You begin by studying sales data and talking with several managers. After obtaining sales and expense estimates, you are ready to create the first-quarter forecast. You start structuring the worksheet by inserting descriptive text entries for the row ad column headings. Next, you insert numeric entries, including formulas and functions to perform calculations. To test the accuracy of the worksheet, you change the values in some cells and compare the recalculated spreadsheet results with hand calculations.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12</a:t>
            </a:fld>
            <a:endParaRPr lang="en-US" dirty="0"/>
          </a:p>
        </p:txBody>
      </p:sp>
    </p:spTree>
    <p:extLst>
      <p:ext uri="{BB962C8B-B14F-4D97-AF65-F5344CB8AC3E}">
        <p14:creationId xmlns:p14="http://schemas.microsoft.com/office/powerpoint/2010/main" val="2035503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a:t>Features</a:t>
            </a:r>
          </a:p>
          <a:p>
            <a:pPr lvl="1" eaLnBrk="1" hangingPunct="1">
              <a:spcBef>
                <a:spcPct val="0"/>
              </a:spcBef>
              <a:buFontTx/>
              <a:buChar char="•"/>
            </a:pPr>
            <a:r>
              <a:rPr lang="en-US" dirty="0"/>
              <a:t>Workbook and worksheets </a:t>
            </a:r>
          </a:p>
          <a:p>
            <a:pPr lvl="1" eaLnBrk="1" hangingPunct="1">
              <a:spcBef>
                <a:spcPct val="0"/>
              </a:spcBef>
              <a:buFontTx/>
              <a:buChar char="•"/>
            </a:pPr>
            <a:r>
              <a:rPr lang="en-US" dirty="0"/>
              <a:t>What-if</a:t>
            </a:r>
            <a:r>
              <a:rPr lang="en-US" baseline="0" dirty="0"/>
              <a:t> analysis</a:t>
            </a:r>
            <a:endParaRPr lang="en-US" dirty="0"/>
          </a:p>
          <a:p>
            <a:pPr eaLnBrk="1" hangingPunct="1">
              <a:spcBef>
                <a:spcPct val="0"/>
              </a:spcBef>
            </a:pPr>
            <a:endParaRPr lang="en-US" dirty="0"/>
          </a:p>
          <a:p>
            <a:pPr eaLnBrk="1" hangingPunct="1">
              <a:spcBef>
                <a:spcPct val="0"/>
              </a:spcBef>
            </a:pPr>
            <a:r>
              <a:rPr lang="en-US" dirty="0"/>
              <a:t>After presenting the First-Quarter Forecast to the owner, you revise the format and expand the workbook</a:t>
            </a:r>
            <a:r>
              <a:rPr lang="en-US" baseline="0" dirty="0"/>
              <a:t> </a:t>
            </a:r>
            <a:r>
              <a:rPr lang="en-US" dirty="0"/>
              <a:t> to include worksheets for each quarter and an annual forecast summary. You give each worksheet a descriptive sheet name. At the request of the owner, you perform a what-if analysis to test the effect of different estimates for payroll, and you use chart to visualize</a:t>
            </a:r>
            <a:r>
              <a:rPr lang="en-US" baseline="0" dirty="0"/>
              <a:t> the effect. </a:t>
            </a:r>
            <a:endParaRPr lang="en-US" dirty="0"/>
          </a:p>
          <a:p>
            <a:pPr eaLnBrk="1" hangingPunct="1">
              <a:spcBef>
                <a:spcPct val="0"/>
              </a:spcBef>
            </a:pPr>
            <a:endParaRPr lang="en-US"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13</a:t>
            </a:fld>
            <a:endParaRPr lang="en-US" dirty="0"/>
          </a:p>
        </p:txBody>
      </p:sp>
    </p:spTree>
    <p:extLst>
      <p:ext uri="{BB962C8B-B14F-4D97-AF65-F5344CB8AC3E}">
        <p14:creationId xmlns:p14="http://schemas.microsoft.com/office/powerpoint/2010/main" val="2161662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a:t>Presentation graphics program (key term)</a:t>
            </a:r>
          </a:p>
          <a:p>
            <a:pPr eaLnBrk="1" hangingPunct="1">
              <a:spcBef>
                <a:spcPct val="0"/>
              </a:spcBef>
              <a:buFontTx/>
              <a:buChar char="•"/>
            </a:pPr>
            <a:r>
              <a:rPr lang="en-US" dirty="0"/>
              <a:t>Creates interesting and professional presentations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14</a:t>
            </a:fld>
            <a:endParaRPr lang="en-US" dirty="0"/>
          </a:p>
        </p:txBody>
      </p:sp>
    </p:spTree>
    <p:extLst>
      <p:ext uri="{BB962C8B-B14F-4D97-AF65-F5344CB8AC3E}">
        <p14:creationId xmlns:p14="http://schemas.microsoft.com/office/powerpoint/2010/main" val="5070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Document Theme (key term) make your presentation more professional and eye catching</a:t>
            </a:r>
          </a:p>
          <a:p>
            <a:endParaRPr lang="en-US" dirty="0"/>
          </a:p>
          <a:p>
            <a:r>
              <a:rPr lang="en-US" dirty="0"/>
              <a:t>Animation (key term)</a:t>
            </a:r>
            <a:r>
              <a:rPr lang="en-US" baseline="0" dirty="0"/>
              <a:t> to provide additional emphasis on items or show the information on a slide</a:t>
            </a:r>
          </a:p>
          <a:p>
            <a:endParaRPr lang="en-US" baseline="0" dirty="0"/>
          </a:p>
          <a:p>
            <a:r>
              <a:rPr lang="en-US" baseline="0" dirty="0"/>
              <a:t>Templates (ley term) provides predesigned styles and layouts to quickly create a presentation</a:t>
            </a:r>
          </a:p>
          <a:p>
            <a:endParaRPr lang="en-US" baseline="0" dirty="0"/>
          </a:p>
          <a:p>
            <a:r>
              <a:rPr lang="en-US" baseline="0" dirty="0"/>
              <a:t>You have been asked to crate a powerful and persuasive presentation for the director of the foundation designed to encourage other members from your community to volunteer. The first step is to meet with the director of the foundation to determine the content of the presentation. Then using PowerPoint, you begin creating the presentation by selecting a presentation template and document theme. After entering the content, you add interest to the presentation by adding animation to selected objects and using slide transition effects.</a:t>
            </a:r>
          </a:p>
        </p:txBody>
      </p:sp>
      <p:sp>
        <p:nvSpPr>
          <p:cNvPr id="4" name="Slide Number Placeholder 3"/>
          <p:cNvSpPr>
            <a:spLocks noGrp="1"/>
          </p:cNvSpPr>
          <p:nvPr>
            <p:ph type="sldNum" sz="quarter" idx="10"/>
          </p:nvPr>
        </p:nvSpPr>
        <p:spPr/>
        <p:txBody>
          <a:bodyPr/>
          <a:lstStyle/>
          <a:p>
            <a:fld id="{16325548-13B6-6B42-B09B-03C1E63216B8}" type="slidenum">
              <a:rPr lang="en-US" smtClean="0"/>
              <a:pPr/>
              <a:t>15</a:t>
            </a:fld>
            <a:endParaRPr lang="en-US" dirty="0"/>
          </a:p>
        </p:txBody>
      </p:sp>
    </p:spTree>
    <p:extLst>
      <p:ext uri="{BB962C8B-B14F-4D97-AF65-F5344CB8AC3E}">
        <p14:creationId xmlns:p14="http://schemas.microsoft.com/office/powerpoint/2010/main" val="714150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spcBef>
                <a:spcPct val="0"/>
              </a:spcBef>
            </a:pPr>
            <a:r>
              <a:rPr lang="en-US" dirty="0"/>
              <a:t>Database (key term) is a collection of related data</a:t>
            </a:r>
          </a:p>
          <a:p>
            <a:pPr eaLnBrk="1" hangingPunct="1">
              <a:spcBef>
                <a:spcPct val="0"/>
              </a:spcBef>
            </a:pPr>
            <a:endParaRPr lang="en-US" dirty="0"/>
          </a:p>
          <a:p>
            <a:pPr eaLnBrk="1" hangingPunct="1">
              <a:spcBef>
                <a:spcPct val="0"/>
              </a:spcBef>
            </a:pPr>
            <a:r>
              <a:rPr lang="en-US" dirty="0"/>
              <a:t>Database Management Systems (DBMS) (key term) or a Database Manager (key term) – program</a:t>
            </a:r>
            <a:r>
              <a:rPr lang="en-US" baseline="0" dirty="0"/>
              <a:t> that sets up or structures a database</a:t>
            </a:r>
          </a:p>
          <a:p>
            <a:pPr eaLnBrk="1" hangingPunct="1">
              <a:spcBef>
                <a:spcPct val="0"/>
              </a:spcBef>
            </a:pPr>
            <a:endParaRPr lang="en-US" dirty="0"/>
          </a:p>
          <a:p>
            <a:pPr eaLnBrk="1" hangingPunct="1">
              <a:spcBef>
                <a:spcPct val="0"/>
              </a:spcBef>
              <a:buFontTx/>
              <a:buChar char="•"/>
            </a:pPr>
            <a:r>
              <a:rPr lang="en-US" dirty="0"/>
              <a:t>Establishes a structure for data storage, usually relational – using related tables, so related data can be easily retrieved</a:t>
            </a:r>
          </a:p>
          <a:p>
            <a:pPr eaLnBrk="1" hangingPunct="1">
              <a:lnSpc>
                <a:spcPct val="120000"/>
              </a:lnSpc>
              <a:spcBef>
                <a:spcPct val="0"/>
              </a:spcBef>
            </a:pP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16</a:t>
            </a:fld>
            <a:endParaRPr lang="en-US" dirty="0"/>
          </a:p>
        </p:txBody>
      </p:sp>
    </p:spTree>
    <p:extLst>
      <p:ext uri="{BB962C8B-B14F-4D97-AF65-F5344CB8AC3E}">
        <p14:creationId xmlns:p14="http://schemas.microsoft.com/office/powerpoint/2010/main" val="1158288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lnSpc>
                <a:spcPct val="80000"/>
              </a:lnSpc>
              <a:spcBef>
                <a:spcPct val="0"/>
              </a:spcBef>
              <a:buFontTx/>
              <a:buChar char="•"/>
            </a:pPr>
            <a:r>
              <a:rPr lang="en-US" dirty="0"/>
              <a:t>The first step is to plan the database </a:t>
            </a:r>
          </a:p>
          <a:p>
            <a:pPr eaLnBrk="1" hangingPunct="1">
              <a:lnSpc>
                <a:spcPct val="80000"/>
              </a:lnSpc>
              <a:spcBef>
                <a:spcPct val="0"/>
              </a:spcBef>
              <a:buFontTx/>
              <a:buChar char="•"/>
            </a:pPr>
            <a:r>
              <a:rPr lang="en-US" dirty="0"/>
              <a:t>Features</a:t>
            </a:r>
          </a:p>
          <a:p>
            <a:pPr lvl="1" eaLnBrk="1" hangingPunct="1">
              <a:lnSpc>
                <a:spcPct val="80000"/>
              </a:lnSpc>
              <a:spcBef>
                <a:spcPct val="0"/>
              </a:spcBef>
              <a:buFontTx/>
              <a:buChar char="•"/>
            </a:pPr>
            <a:r>
              <a:rPr lang="en-US" dirty="0"/>
              <a:t>Primary key</a:t>
            </a:r>
          </a:p>
          <a:p>
            <a:pPr lvl="1" eaLnBrk="1" hangingPunct="1">
              <a:lnSpc>
                <a:spcPct val="80000"/>
              </a:lnSpc>
              <a:spcBef>
                <a:spcPct val="0"/>
              </a:spcBef>
              <a:buFontTx/>
              <a:buChar char="•"/>
            </a:pPr>
            <a:r>
              <a:rPr lang="en-US" dirty="0"/>
              <a:t>Fields </a:t>
            </a:r>
          </a:p>
          <a:p>
            <a:pPr lvl="1" eaLnBrk="1" hangingPunct="1">
              <a:lnSpc>
                <a:spcPct val="80000"/>
              </a:lnSpc>
              <a:spcBef>
                <a:spcPct val="0"/>
              </a:spcBef>
              <a:buFontTx/>
              <a:buChar char="•"/>
            </a:pPr>
            <a:r>
              <a:rPr lang="en-US" dirty="0"/>
              <a:t>Record </a:t>
            </a:r>
          </a:p>
          <a:p>
            <a:pPr lvl="1" eaLnBrk="1" hangingPunct="1">
              <a:lnSpc>
                <a:spcPct val="80000"/>
              </a:lnSpc>
              <a:spcBef>
                <a:spcPct val="0"/>
              </a:spcBef>
              <a:buFontTx/>
              <a:buChar char="•"/>
            </a:pPr>
            <a:r>
              <a:rPr lang="en-US" dirty="0"/>
              <a:t>Table </a:t>
            </a:r>
          </a:p>
          <a:p>
            <a:pPr lvl="1" eaLnBrk="1" hangingPunct="1">
              <a:lnSpc>
                <a:spcPct val="80000"/>
              </a:lnSpc>
              <a:spcBef>
                <a:spcPct val="0"/>
              </a:spcBef>
              <a:buFontTx/>
              <a:buChar char="•"/>
            </a:pPr>
            <a:r>
              <a:rPr lang="en-US" dirty="0"/>
              <a:t>Form </a:t>
            </a:r>
          </a:p>
          <a:p>
            <a:pPr eaLnBrk="1" hangingPunct="1">
              <a:lnSpc>
                <a:spcPct val="80000"/>
              </a:lnSpc>
              <a:spcBef>
                <a:spcPct val="0"/>
              </a:spcBef>
            </a:pPr>
            <a:endParaRPr lang="en-US" dirty="0"/>
          </a:p>
          <a:p>
            <a:pPr eaLnBrk="1" hangingPunct="1">
              <a:lnSpc>
                <a:spcPct val="80000"/>
              </a:lnSpc>
              <a:spcBef>
                <a:spcPct val="0"/>
              </a:spcBef>
            </a:pPr>
            <a:r>
              <a:rPr lang="en-US" dirty="0"/>
              <a:t>You have been asked to create an employee database</a:t>
            </a:r>
            <a:r>
              <a:rPr lang="en-US" baseline="0" dirty="0"/>
              <a:t> to replace the club’s manual system for recording employee data. The first step in creating the database management system is to plan. You study the existing manual system focusing o how and what data is collected and how it is used. Next, using Microsoft Access, one of the most widely used DBMS programs, you design the basic structure or organization of the new database system to include a table that will make entering data and using the database more efficient. You create the table structure by specifying the fields and primary key field. To make the process faster and more accurate, you create a form and enter the data for each employee as a record in the table.</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17</a:t>
            </a:fld>
            <a:endParaRPr lang="en-US" dirty="0"/>
          </a:p>
        </p:txBody>
      </p:sp>
    </p:spTree>
    <p:extLst>
      <p:ext uri="{BB962C8B-B14F-4D97-AF65-F5344CB8AC3E}">
        <p14:creationId xmlns:p14="http://schemas.microsoft.com/office/powerpoint/2010/main" val="4289033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Specialized</a:t>
            </a:r>
            <a:r>
              <a:rPr lang="en-US" baseline="0" dirty="0"/>
              <a:t> applications included graphics programs and web authoring programs. </a:t>
            </a:r>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18</a:t>
            </a:fld>
            <a:endParaRPr lang="en-US" dirty="0"/>
          </a:p>
        </p:txBody>
      </p:sp>
    </p:spTree>
    <p:extLst>
      <p:ext uri="{BB962C8B-B14F-4D97-AF65-F5344CB8AC3E}">
        <p14:creationId xmlns:p14="http://schemas.microsoft.com/office/powerpoint/2010/main" val="4289560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19</a:t>
            </a:fld>
            <a:endParaRPr lang="en-US" dirty="0"/>
          </a:p>
        </p:txBody>
      </p:sp>
    </p:spTree>
    <p:extLst>
      <p:ext uri="{BB962C8B-B14F-4D97-AF65-F5344CB8AC3E}">
        <p14:creationId xmlns:p14="http://schemas.microsoft.com/office/powerpoint/2010/main" val="3758022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2</a:t>
            </a:fld>
            <a:endParaRPr lang="en-US" dirty="0"/>
          </a:p>
        </p:txBody>
      </p:sp>
    </p:spTree>
    <p:extLst>
      <p:ext uri="{BB962C8B-B14F-4D97-AF65-F5344CB8AC3E}">
        <p14:creationId xmlns:p14="http://schemas.microsoft.com/office/powerpoint/2010/main" val="3730454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Desktop</a:t>
            </a:r>
            <a:r>
              <a:rPr lang="en-US" baseline="0" dirty="0"/>
              <a:t> publishing programs (key term) or page layout programs (key </a:t>
            </a:r>
            <a:r>
              <a:rPr lang="en-US" dirty="0"/>
              <a:t>term) </a:t>
            </a:r>
            <a:r>
              <a:rPr lang="en-US" baseline="0" dirty="0"/>
              <a:t>give the graphic artist the ability to combine text and graphics. </a:t>
            </a:r>
          </a:p>
          <a:p>
            <a:endParaRPr lang="en-US" baseline="0" dirty="0"/>
          </a:p>
          <a:p>
            <a:r>
              <a:rPr lang="en-US" baseline="0" dirty="0"/>
              <a:t>The major focus is on page design and layout and desktop publishing programs lend greater flexibility to this feature. </a:t>
            </a:r>
          </a:p>
          <a:p>
            <a:endParaRPr lang="en-US" baseline="0" dirty="0"/>
          </a:p>
          <a:p>
            <a:r>
              <a:rPr lang="en-US" baseline="0" dirty="0"/>
              <a:t>Many of the elements used in desktop publishing are actually imported from other sources such as word processors, digital cameras, scanners, image editors, illustration programs and image galleries. </a:t>
            </a:r>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20</a:t>
            </a:fld>
            <a:endParaRPr lang="en-US" dirty="0"/>
          </a:p>
        </p:txBody>
      </p:sp>
    </p:spTree>
    <p:extLst>
      <p:ext uri="{BB962C8B-B14F-4D97-AF65-F5344CB8AC3E}">
        <p14:creationId xmlns:p14="http://schemas.microsoft.com/office/powerpoint/2010/main" val="1303990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Photo Editors (key</a:t>
            </a:r>
            <a:r>
              <a:rPr lang="en-US" baseline="0" dirty="0"/>
              <a:t> term) or Image editors (key term) are used for editing or modifying photographs. </a:t>
            </a:r>
          </a:p>
          <a:p>
            <a:endParaRPr lang="en-US" baseline="0" dirty="0"/>
          </a:p>
          <a:p>
            <a:r>
              <a:rPr lang="en-US" baseline="0" dirty="0"/>
              <a:t>Often it is desired to touch up a photograph or remove scratches or imperfections. </a:t>
            </a:r>
          </a:p>
          <a:p>
            <a:endParaRPr lang="en-US" baseline="0" dirty="0"/>
          </a:p>
          <a:p>
            <a:r>
              <a:rPr lang="en-US" baseline="0" dirty="0"/>
              <a:t>The photograph is made of up thousands of dots or pixels (key term), they form an image referred to as a bitmap (key term)  or a raster (key term) image. </a:t>
            </a:r>
          </a:p>
          <a:p>
            <a:endParaRPr lang="en-US" baseline="0" dirty="0"/>
          </a:p>
          <a:p>
            <a:r>
              <a:rPr lang="en-US" baseline="0" dirty="0"/>
              <a:t>If a bitmap is over adjusted it suffers from being pixelated or jagged on the edges. </a:t>
            </a:r>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21</a:t>
            </a:fld>
            <a:endParaRPr lang="en-US" dirty="0"/>
          </a:p>
        </p:txBody>
      </p:sp>
    </p:spTree>
    <p:extLst>
      <p:ext uri="{BB962C8B-B14F-4D97-AF65-F5344CB8AC3E}">
        <p14:creationId xmlns:p14="http://schemas.microsoft.com/office/powerpoint/2010/main" val="17058408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Illustration programs (key term) also know as drawing programs</a:t>
            </a:r>
            <a:r>
              <a:rPr lang="en-US" baseline="0" dirty="0"/>
              <a:t> (key term) create vector images (key term) which differ from bitmap images. </a:t>
            </a:r>
          </a:p>
          <a:p>
            <a:endParaRPr lang="en-US" baseline="0" dirty="0"/>
          </a:p>
          <a:p>
            <a:r>
              <a:rPr lang="en-US" baseline="0" dirty="0"/>
              <a:t>Vector images (key term) or vector illustrations (ke</a:t>
            </a:r>
            <a:r>
              <a:rPr lang="en-US" dirty="0"/>
              <a:t>y term)</a:t>
            </a:r>
            <a:r>
              <a:rPr lang="en-US" baseline="0" dirty="0"/>
              <a:t> are made up of geometric shapes or objects created by connecting lines and curves defined by mathematical equations. This makes their editing quick and resizing, coloring, texturing and manipulation easy. </a:t>
            </a:r>
          </a:p>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22</a:t>
            </a:fld>
            <a:endParaRPr lang="en-US" dirty="0"/>
          </a:p>
        </p:txBody>
      </p:sp>
    </p:spTree>
    <p:extLst>
      <p:ext uri="{BB962C8B-B14F-4D97-AF65-F5344CB8AC3E}">
        <p14:creationId xmlns:p14="http://schemas.microsoft.com/office/powerpoint/2010/main" val="10061727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a:t>
            </a:r>
            <a:r>
              <a:rPr lang="en-US" baseline="0" dirty="0"/>
              <a:t> Editors edit videos to enhance quality and appearance </a:t>
            </a:r>
          </a:p>
          <a:p>
            <a:pPr marL="171450" indent="-171450">
              <a:buFont typeface="Arial" panose="020B0604020202020204" pitchFamily="34" charset="0"/>
              <a:buChar char="•"/>
            </a:pPr>
            <a:r>
              <a:rPr lang="en-US" baseline="0" dirty="0"/>
              <a:t>Can now use your smartphone or tablet to edit videos</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Three well-known video editor programs</a:t>
            </a:r>
          </a:p>
          <a:p>
            <a:pPr marL="228600" indent="-228600">
              <a:buFont typeface="+mj-lt"/>
              <a:buAutoNum type="arabicPeriod"/>
            </a:pPr>
            <a:r>
              <a:rPr lang="en-US" baseline="0" dirty="0"/>
              <a:t>Windows Live Movie Maker</a:t>
            </a:r>
          </a:p>
          <a:p>
            <a:pPr marL="228600" indent="-228600">
              <a:buFont typeface="+mj-lt"/>
              <a:buAutoNum type="arabicPeriod"/>
            </a:pPr>
            <a:r>
              <a:rPr lang="en-US" baseline="0" dirty="0"/>
              <a:t>Apple iMovie</a:t>
            </a:r>
          </a:p>
          <a:p>
            <a:pPr marL="228600" indent="-228600">
              <a:buFont typeface="+mj-lt"/>
              <a:buAutoNum type="arabicPeriod"/>
            </a:pPr>
            <a:r>
              <a:rPr lang="en-US" baseline="0" dirty="0"/>
              <a:t>YouTube Video Editor</a:t>
            </a:r>
          </a:p>
        </p:txBody>
      </p:sp>
      <p:sp>
        <p:nvSpPr>
          <p:cNvPr id="4" name="Slide Number Placeholder 3"/>
          <p:cNvSpPr>
            <a:spLocks noGrp="1"/>
          </p:cNvSpPr>
          <p:nvPr>
            <p:ph type="sldNum" sz="quarter" idx="10"/>
          </p:nvPr>
        </p:nvSpPr>
        <p:spPr/>
        <p:txBody>
          <a:bodyPr/>
          <a:lstStyle/>
          <a:p>
            <a:fld id="{A40B1BF6-FBDD-40FA-A7D6-4D370D96B19E}" type="slidenum">
              <a:rPr lang="en-US" smtClean="0"/>
              <a:pPr/>
              <a:t>23</a:t>
            </a:fld>
            <a:endParaRPr lang="en-US"/>
          </a:p>
        </p:txBody>
      </p:sp>
    </p:spTree>
    <p:extLst>
      <p:ext uri="{BB962C8B-B14F-4D97-AF65-F5344CB8AC3E}">
        <p14:creationId xmlns:p14="http://schemas.microsoft.com/office/powerpoint/2010/main" val="4007013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over</a:t>
            </a:r>
            <a:r>
              <a:rPr lang="en-US" baseline="0" dirty="0"/>
              <a:t> a billion websites on the Internet and more being created and added as we speak. </a:t>
            </a:r>
          </a:p>
          <a:p>
            <a:endParaRPr lang="en-US" baseline="0" dirty="0"/>
          </a:p>
          <a:p>
            <a:r>
              <a:rPr lang="en-US" baseline="0" dirty="0"/>
              <a:t>Anything from corporations promoting their products to individuals creating online diaries or blogs (key term). </a:t>
            </a:r>
          </a:p>
          <a:p>
            <a:endParaRPr lang="en-US" baseline="0" dirty="0"/>
          </a:p>
          <a:p>
            <a:r>
              <a:rPr lang="en-US" baseline="0" dirty="0"/>
              <a:t>It all begins with web authoring (key term) or the creation of a site through a Web Authoring program (key term). </a:t>
            </a:r>
          </a:p>
          <a:p>
            <a:endParaRPr lang="en-US" baseline="0" dirty="0"/>
          </a:p>
          <a:p>
            <a:r>
              <a:rPr lang="en-US" baseline="0" dirty="0"/>
              <a:t>It starts with the design and then the document file displaying the website’s content. </a:t>
            </a:r>
          </a:p>
          <a:p>
            <a:endParaRPr lang="en-US" baseline="0" dirty="0"/>
          </a:p>
          <a:p>
            <a:pPr marL="171450" lvl="0" indent="-171450">
              <a:buFont typeface="Arial" pitchFamily="34" charset="0"/>
              <a:buChar char="•"/>
            </a:pPr>
            <a:r>
              <a:rPr lang="en-US" baseline="0" dirty="0"/>
              <a:t>Some web authoring programs are WYSIWYG (key term) what you see is what you get which means you can build the page without having to interact or understand coding (HTML)</a:t>
            </a:r>
          </a:p>
          <a:p>
            <a:pPr marL="171450" lvl="0" indent="-171450">
              <a:buFont typeface="Arial" pitchFamily="34" charset="0"/>
              <a:buChar char="•"/>
            </a:pPr>
            <a:r>
              <a:rPr lang="en-US" dirty="0"/>
              <a:t>Web page editors (key term) or HTML editors (key term) provide support for website design and HTML coding</a:t>
            </a:r>
            <a:endParaRPr lang="en-US" baseline="0"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25</a:t>
            </a:fld>
            <a:endParaRPr lang="en-US" dirty="0"/>
          </a:p>
        </p:txBody>
      </p:sp>
    </p:spTree>
    <p:extLst>
      <p:ext uri="{BB962C8B-B14F-4D97-AF65-F5344CB8AC3E}">
        <p14:creationId xmlns:p14="http://schemas.microsoft.com/office/powerpoint/2010/main" val="2186105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Mobile</a:t>
            </a:r>
            <a:r>
              <a:rPr lang="en-US" baseline="0" dirty="0"/>
              <a:t> Apps (key term) or mobile applications (key term) are add-on programs that can be downloaded from App Stores for your smartphone or tablet. </a:t>
            </a:r>
          </a:p>
          <a:p>
            <a:endParaRPr lang="en-US" baseline="0" dirty="0"/>
          </a:p>
          <a:p>
            <a:r>
              <a:rPr lang="en-US" baseline="0" dirty="0"/>
              <a:t>Apps</a:t>
            </a:r>
          </a:p>
          <a:p>
            <a:endParaRPr lang="en-US" baseline="0" dirty="0"/>
          </a:p>
          <a:p>
            <a:pPr marL="171450" indent="-171450">
              <a:buFont typeface="Arial" pitchFamily="34" charset="0"/>
              <a:buChar char="•"/>
            </a:pPr>
            <a:r>
              <a:rPr lang="en-US" baseline="0" dirty="0"/>
              <a:t>There are over 500,000 apps for Apple iPhone alone. </a:t>
            </a:r>
          </a:p>
          <a:p>
            <a:pPr marL="171450" indent="-171450">
              <a:buFont typeface="Arial" pitchFamily="34" charset="0"/>
              <a:buChar char="•"/>
            </a:pPr>
            <a:r>
              <a:rPr lang="en-US" baseline="0" dirty="0"/>
              <a:t>Most popular are:</a:t>
            </a:r>
          </a:p>
          <a:p>
            <a:pPr marL="628650" lvl="1" indent="-171450">
              <a:buFont typeface="Arial" pitchFamily="34" charset="0"/>
              <a:buChar char="•"/>
            </a:pPr>
            <a:r>
              <a:rPr lang="en-US" baseline="0" dirty="0"/>
              <a:t>Music</a:t>
            </a:r>
          </a:p>
          <a:p>
            <a:pPr marL="628650" lvl="1" indent="-171450">
              <a:buFont typeface="Arial" pitchFamily="34" charset="0"/>
              <a:buChar char="•"/>
            </a:pPr>
            <a:r>
              <a:rPr lang="en-US" baseline="0" dirty="0"/>
              <a:t>Video</a:t>
            </a:r>
          </a:p>
          <a:p>
            <a:pPr marL="628650" lvl="1" indent="-171450">
              <a:buFont typeface="Arial" pitchFamily="34" charset="0"/>
              <a:buChar char="•"/>
            </a:pPr>
            <a:r>
              <a:rPr lang="en-US" baseline="0" dirty="0"/>
              <a:t>Social Networking</a:t>
            </a:r>
          </a:p>
          <a:p>
            <a:pPr marL="628650" lvl="1" indent="-171450">
              <a:buFont typeface="Arial" pitchFamily="34" charset="0"/>
              <a:buChar char="•"/>
            </a:pPr>
            <a:r>
              <a:rPr lang="en-US" baseline="0" dirty="0"/>
              <a:t>Shopping</a:t>
            </a:r>
          </a:p>
          <a:p>
            <a:pPr marL="628650" lvl="1" indent="-171450">
              <a:buFont typeface="Arial" pitchFamily="34" charset="0"/>
              <a:buChar char="•"/>
            </a:pPr>
            <a:r>
              <a:rPr lang="en-US" baseline="0" dirty="0"/>
              <a:t>Games</a:t>
            </a:r>
          </a:p>
          <a:p>
            <a:pPr marL="171450" indent="-171450">
              <a:buFont typeface="Arial" pitchFamily="34" charset="0"/>
              <a:buChar char="•"/>
            </a:pPr>
            <a:endParaRPr lang="en-US" baseline="0" dirty="0"/>
          </a:p>
          <a:p>
            <a:pPr marL="0" indent="0">
              <a:buFont typeface="Arial" pitchFamily="34" charset="0"/>
              <a:buNone/>
            </a:pPr>
            <a:r>
              <a:rPr lang="en-US" baseline="0" dirty="0"/>
              <a:t>App Stores (key term)</a:t>
            </a:r>
          </a:p>
          <a:p>
            <a:pPr marL="171450" indent="-171450">
              <a:buFont typeface="Arial" pitchFamily="34" charset="0"/>
              <a:buChar char="•"/>
            </a:pPr>
            <a:r>
              <a:rPr lang="en-US" baseline="0" dirty="0"/>
              <a:t>Provide access to mobile apps either for free or a fee</a:t>
            </a:r>
          </a:p>
          <a:p>
            <a:pPr marL="171450" indent="-171450">
              <a:buFont typeface="Arial" pitchFamily="34" charset="0"/>
              <a:buChar char="•"/>
            </a:pPr>
            <a:endParaRPr lang="en-US" baseline="0" dirty="0"/>
          </a:p>
          <a:p>
            <a:pPr marL="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26</a:t>
            </a:fld>
            <a:endParaRPr lang="en-US" dirty="0"/>
          </a:p>
        </p:txBody>
      </p:sp>
    </p:spTree>
    <p:extLst>
      <p:ext uri="{BB962C8B-B14F-4D97-AF65-F5344CB8AC3E}">
        <p14:creationId xmlns:p14="http://schemas.microsoft.com/office/powerpoint/2010/main" val="19355400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App Stores (key term)</a:t>
            </a:r>
          </a:p>
          <a:p>
            <a:pPr marL="171450" indent="-171450">
              <a:buFont typeface="Arial" pitchFamily="34" charset="0"/>
              <a:buChar char="•"/>
            </a:pPr>
            <a:r>
              <a:rPr lang="en-US" baseline="0" dirty="0"/>
              <a:t>Provide access to mobile apps either for free or a fee</a:t>
            </a:r>
          </a:p>
          <a:p>
            <a:pPr marL="171450" indent="-171450">
              <a:buFont typeface="Arial" pitchFamily="34" charset="0"/>
              <a:buChar char="•"/>
            </a:pPr>
            <a:endParaRPr lang="en-US" baseline="0" dirty="0"/>
          </a:p>
          <a:p>
            <a:pPr marL="171450" indent="-171450">
              <a:buFont typeface="Arial" pitchFamily="34" charset="0"/>
              <a:buChar char="•"/>
            </a:pPr>
            <a:r>
              <a:rPr lang="en-US" baseline="0" dirty="0"/>
              <a:t>Most popular</a:t>
            </a:r>
          </a:p>
          <a:p>
            <a:pPr marL="628650" lvl="1" indent="-171450">
              <a:buFont typeface="Arial" pitchFamily="34" charset="0"/>
              <a:buChar char="•"/>
            </a:pPr>
            <a:r>
              <a:rPr lang="en-US" baseline="0" dirty="0"/>
              <a:t>Apple’s App Store</a:t>
            </a:r>
          </a:p>
          <a:p>
            <a:pPr marL="628650" lvl="1" indent="-171450">
              <a:buFont typeface="Arial" pitchFamily="34" charset="0"/>
              <a:buChar char="•"/>
            </a:pPr>
            <a:r>
              <a:rPr lang="en-US" baseline="0" dirty="0"/>
              <a:t>Google Play</a:t>
            </a:r>
          </a:p>
          <a:p>
            <a:pPr marL="628650" lvl="1" indent="-171450">
              <a:buFont typeface="Arial" pitchFamily="34" charset="0"/>
              <a:buChar char="•"/>
            </a:pPr>
            <a:r>
              <a:rPr lang="en-US" baseline="0" dirty="0" err="1"/>
              <a:t>Appszoom</a:t>
            </a:r>
            <a:endParaRPr lang="en-US" baseline="0" dirty="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27</a:t>
            </a:fld>
            <a:endParaRPr lang="en-US"/>
          </a:p>
        </p:txBody>
      </p:sp>
    </p:spTree>
    <p:extLst>
      <p:ext uri="{BB962C8B-B14F-4D97-AF65-F5344CB8AC3E}">
        <p14:creationId xmlns:p14="http://schemas.microsoft.com/office/powerpoint/2010/main" val="4774143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a:t>Office Software Suite (ley term) / Office Suite (key term) / Productivity Suite (key term)</a:t>
            </a:r>
          </a:p>
          <a:p>
            <a:pPr eaLnBrk="1" hangingPunct="1">
              <a:spcBef>
                <a:spcPct val="0"/>
              </a:spcBef>
              <a:buFontTx/>
              <a:buChar char="•"/>
            </a:pPr>
            <a:r>
              <a:rPr lang="en-US" dirty="0"/>
              <a:t>A collection of separate applications bundled and sold as a group that share information between applications</a:t>
            </a:r>
          </a:p>
          <a:p>
            <a:pPr eaLnBrk="1" hangingPunct="1">
              <a:spcBef>
                <a:spcPct val="0"/>
              </a:spcBef>
              <a:buFontTx/>
              <a:buChar char="•"/>
            </a:pPr>
            <a:r>
              <a:rPr lang="en-US" dirty="0"/>
              <a:t>Less expensive than individual applications; but more expensive than integrated packages</a:t>
            </a:r>
          </a:p>
          <a:p>
            <a:pPr eaLnBrk="1" hangingPunct="1">
              <a:spcBef>
                <a:spcPct val="0"/>
              </a:spcBef>
              <a:buFontTx/>
              <a:buChar char="•"/>
            </a:pPr>
            <a:endParaRPr lang="en-US" dirty="0"/>
          </a:p>
          <a:p>
            <a:pPr eaLnBrk="1" hangingPunct="1">
              <a:spcBef>
                <a:spcPct val="0"/>
              </a:spcBef>
              <a:buFontTx/>
              <a:buNone/>
            </a:pPr>
            <a:r>
              <a:rPr lang="en-US" dirty="0"/>
              <a:t>Cloud</a:t>
            </a:r>
            <a:r>
              <a:rPr lang="en-US" baseline="0" dirty="0"/>
              <a:t> Suites (key term) or online office suites (key term) are stored at a server on the Internet and access is gained through the Internet. </a:t>
            </a:r>
          </a:p>
          <a:p>
            <a:pPr marL="171450" indent="-171450" eaLnBrk="1" hangingPunct="1">
              <a:spcBef>
                <a:spcPct val="0"/>
              </a:spcBef>
              <a:buFont typeface="Arial" pitchFamily="34" charset="0"/>
              <a:buChar char="•"/>
            </a:pPr>
            <a:r>
              <a:rPr lang="en-US" baseline="0" dirty="0"/>
              <a:t>Ease in collaboration</a:t>
            </a:r>
          </a:p>
          <a:p>
            <a:pPr marL="171450" indent="-171450" eaLnBrk="1" hangingPunct="1">
              <a:spcBef>
                <a:spcPct val="0"/>
              </a:spcBef>
              <a:buFont typeface="Arial" pitchFamily="34" charset="0"/>
              <a:buChar char="•"/>
            </a:pPr>
            <a:r>
              <a:rPr lang="en-US" baseline="0" dirty="0"/>
              <a:t>Downside – dependent on server so be sure to have a backup</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28</a:t>
            </a:fld>
            <a:endParaRPr lang="en-US" dirty="0"/>
          </a:p>
        </p:txBody>
      </p:sp>
    </p:spTree>
    <p:extLst>
      <p:ext uri="{BB962C8B-B14F-4D97-AF65-F5344CB8AC3E}">
        <p14:creationId xmlns:p14="http://schemas.microsoft.com/office/powerpoint/2010/main" val="41137515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itchFamily="34" charset="0"/>
              <a:buNone/>
            </a:pPr>
            <a:endParaRPr lang="en-US" baseline="0" dirty="0"/>
          </a:p>
          <a:p>
            <a:pPr marL="0" indent="0" eaLnBrk="1" hangingPunct="1">
              <a:spcBef>
                <a:spcPct val="0"/>
              </a:spcBef>
              <a:buFont typeface="Arial" pitchFamily="34" charset="0"/>
              <a:buNone/>
            </a:pPr>
            <a:r>
              <a:rPr lang="en-US" baseline="0" dirty="0"/>
              <a:t>Specialized suites (key term) include graphics or financial suites among others. The most popular are CorelDraw Graphics Suite X6 and </a:t>
            </a:r>
            <a:r>
              <a:rPr lang="en-US" baseline="0" dirty="0" err="1"/>
              <a:t>Moneyfree</a:t>
            </a:r>
            <a:r>
              <a:rPr lang="en-US" baseline="0" dirty="0"/>
              <a:t> Software TOTAL Planning Suite.</a:t>
            </a:r>
          </a:p>
          <a:p>
            <a:pPr marL="0" indent="0" eaLnBrk="1" hangingPunct="1">
              <a:spcBef>
                <a:spcPct val="0"/>
              </a:spcBef>
              <a:buFont typeface="Arial" pitchFamily="34" charset="0"/>
              <a:buNone/>
            </a:pPr>
            <a:endParaRPr lang="en-US" baseline="0" dirty="0"/>
          </a:p>
          <a:p>
            <a:pPr marL="0" indent="0" eaLnBrk="1" hangingPunct="1">
              <a:spcBef>
                <a:spcPct val="0"/>
              </a:spcBef>
              <a:buFont typeface="Arial" pitchFamily="34" charset="0"/>
              <a:buNone/>
            </a:pPr>
            <a:r>
              <a:rPr lang="en-US" baseline="0" dirty="0"/>
              <a:t>Utility suites (key term) are designed to make computing safer for all. </a:t>
            </a:r>
            <a:endParaRPr lang="en-US" dirty="0"/>
          </a:p>
          <a:p>
            <a:endParaRPr lang="en-US" dirty="0"/>
          </a:p>
        </p:txBody>
      </p:sp>
      <p:sp>
        <p:nvSpPr>
          <p:cNvPr id="4" name="Slide Number Placeholder 3"/>
          <p:cNvSpPr>
            <a:spLocks noGrp="1"/>
          </p:cNvSpPr>
          <p:nvPr>
            <p:ph type="sldNum" sz="quarter" idx="10"/>
          </p:nvPr>
        </p:nvSpPr>
        <p:spPr/>
        <p:txBody>
          <a:bodyPr/>
          <a:lstStyle/>
          <a:p>
            <a:fld id="{A40B1BF6-FBDD-40FA-A7D6-4D370D96B19E}" type="slidenum">
              <a:rPr lang="en-US" smtClean="0"/>
              <a:pPr/>
              <a:t>29</a:t>
            </a:fld>
            <a:endParaRPr lang="en-US"/>
          </a:p>
        </p:txBody>
      </p:sp>
    </p:spTree>
    <p:extLst>
      <p:ext uri="{BB962C8B-B14F-4D97-AF65-F5344CB8AC3E}">
        <p14:creationId xmlns:p14="http://schemas.microsoft.com/office/powerpoint/2010/main" val="226226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Page 78 in your text.</a:t>
            </a:r>
          </a:p>
        </p:txBody>
      </p:sp>
      <p:sp>
        <p:nvSpPr>
          <p:cNvPr id="4" name="Slide Number Placeholder 3"/>
          <p:cNvSpPr>
            <a:spLocks noGrp="1"/>
          </p:cNvSpPr>
          <p:nvPr>
            <p:ph type="sldNum" sz="quarter" idx="10"/>
          </p:nvPr>
        </p:nvSpPr>
        <p:spPr/>
        <p:txBody>
          <a:bodyPr/>
          <a:lstStyle/>
          <a:p>
            <a:fld id="{16325548-13B6-6B42-B09B-03C1E63216B8}" type="slidenum">
              <a:rPr lang="en-US" smtClean="0"/>
              <a:pPr/>
              <a:t>30</a:t>
            </a:fld>
            <a:endParaRPr lang="en-US" dirty="0"/>
          </a:p>
        </p:txBody>
      </p:sp>
    </p:spTree>
    <p:extLst>
      <p:ext uri="{BB962C8B-B14F-4D97-AF65-F5344CB8AC3E}">
        <p14:creationId xmlns:p14="http://schemas.microsoft.com/office/powerpoint/2010/main" val="190322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Personal</a:t>
            </a:r>
            <a:r>
              <a:rPr lang="en-US" baseline="0" dirty="0"/>
              <a:t> </a:t>
            </a:r>
            <a:r>
              <a:rPr lang="en-US" dirty="0"/>
              <a:t>computer</a:t>
            </a:r>
            <a:r>
              <a:rPr lang="en-US" baseline="0" dirty="0"/>
              <a:t> can be thought of as an electronic tool. </a:t>
            </a:r>
          </a:p>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3</a:t>
            </a:fld>
            <a:endParaRPr lang="en-US" dirty="0"/>
          </a:p>
        </p:txBody>
      </p:sp>
    </p:spTree>
    <p:extLst>
      <p:ext uri="{BB962C8B-B14F-4D97-AF65-F5344CB8AC3E}">
        <p14:creationId xmlns:p14="http://schemas.microsoft.com/office/powerpoint/2010/main" val="3932948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Software Engineers (key term) analyze users’ needs and create application software. </a:t>
            </a:r>
          </a:p>
          <a:p>
            <a:endParaRPr lang="en-US" dirty="0"/>
          </a:p>
          <a:p>
            <a:pPr marL="171450" indent="-171450">
              <a:buFont typeface="Arial" pitchFamily="34" charset="0"/>
              <a:buChar char="•"/>
            </a:pPr>
            <a:r>
              <a:rPr lang="en-US" dirty="0"/>
              <a:t>Typically have experience in programming but focus on the design and development of programs using the principles of mathematics and engineering. </a:t>
            </a:r>
          </a:p>
        </p:txBody>
      </p:sp>
      <p:sp>
        <p:nvSpPr>
          <p:cNvPr id="4" name="Slide Number Placeholder 3"/>
          <p:cNvSpPr>
            <a:spLocks noGrp="1"/>
          </p:cNvSpPr>
          <p:nvPr>
            <p:ph type="sldNum" sz="quarter" idx="10"/>
          </p:nvPr>
        </p:nvSpPr>
        <p:spPr/>
        <p:txBody>
          <a:bodyPr/>
          <a:lstStyle/>
          <a:p>
            <a:fld id="{16325548-13B6-6B42-B09B-03C1E63216B8}" type="slidenum">
              <a:rPr lang="en-US" smtClean="0"/>
              <a:pPr/>
              <a:t>31</a:t>
            </a:fld>
            <a:endParaRPr lang="en-US" dirty="0"/>
          </a:p>
        </p:txBody>
      </p:sp>
    </p:spTree>
    <p:extLst>
      <p:ext uri="{BB962C8B-B14F-4D97-AF65-F5344CB8AC3E}">
        <p14:creationId xmlns:p14="http://schemas.microsoft.com/office/powerpoint/2010/main" val="32085451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32</a:t>
            </a:fld>
            <a:endParaRPr lang="en-US" dirty="0"/>
          </a:p>
        </p:txBody>
      </p:sp>
    </p:spTree>
    <p:extLst>
      <p:ext uri="{BB962C8B-B14F-4D97-AF65-F5344CB8AC3E}">
        <p14:creationId xmlns:p14="http://schemas.microsoft.com/office/powerpoint/2010/main" val="2419342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Have students turn to the end of Chapter 3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33</a:t>
            </a:fld>
            <a:endParaRPr lang="en-US" dirty="0"/>
          </a:p>
        </p:txBody>
      </p:sp>
    </p:spTree>
    <p:extLst>
      <p:ext uri="{BB962C8B-B14F-4D97-AF65-F5344CB8AC3E}">
        <p14:creationId xmlns:p14="http://schemas.microsoft.com/office/powerpoint/2010/main" val="3044569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Have students turn to the end of Chapter 3 in their textbooks to view the same “Open-Ended” questions/statements</a:t>
            </a:r>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34</a:t>
            </a:fld>
            <a:endParaRPr lang="en-US" dirty="0"/>
          </a:p>
        </p:txBody>
      </p:sp>
    </p:spTree>
    <p:extLst>
      <p:ext uri="{BB962C8B-B14F-4D97-AF65-F5344CB8AC3E}">
        <p14:creationId xmlns:p14="http://schemas.microsoft.com/office/powerpoint/2010/main" val="111712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buFontTx/>
              <a:buChar char="•"/>
            </a:pPr>
            <a:r>
              <a:rPr lang="en-US" dirty="0"/>
              <a:t>Two kinds of software (as discussed in Chapter 1)</a:t>
            </a:r>
          </a:p>
          <a:p>
            <a:pPr lvl="1" eaLnBrk="1" hangingPunct="1">
              <a:spcBef>
                <a:spcPct val="0"/>
              </a:spcBef>
              <a:buFontTx/>
              <a:buChar char="•"/>
            </a:pPr>
            <a:r>
              <a:rPr lang="en-US" dirty="0"/>
              <a:t>System software (Key Term) – works with end users, application software, and computer hardware to handle the majority of technical details</a:t>
            </a:r>
          </a:p>
          <a:p>
            <a:pPr lvl="1" eaLnBrk="1" hangingPunct="1">
              <a:spcBef>
                <a:spcPct val="0"/>
              </a:spcBef>
              <a:buFontTx/>
              <a:buChar char="•"/>
            </a:pPr>
            <a:r>
              <a:rPr lang="en-US" dirty="0"/>
              <a:t>Application Software (Key Term) – is end user software that is used to accomplish a variety of tasks</a:t>
            </a:r>
          </a:p>
          <a:p>
            <a:pPr eaLnBrk="1" hangingPunct="1">
              <a:spcBef>
                <a:spcPct val="0"/>
              </a:spcBef>
              <a:buFontTx/>
              <a:buChar char="•"/>
            </a:pPr>
            <a:r>
              <a:rPr lang="en-US" dirty="0"/>
              <a:t>Three categories of Application Software</a:t>
            </a:r>
          </a:p>
          <a:p>
            <a:pPr lvl="1" eaLnBrk="1" hangingPunct="1">
              <a:spcBef>
                <a:spcPct val="0"/>
              </a:spcBef>
              <a:buFontTx/>
              <a:buChar char="•"/>
            </a:pPr>
            <a:r>
              <a:rPr lang="en-US" dirty="0"/>
              <a:t>General</a:t>
            </a:r>
            <a:r>
              <a:rPr lang="en-US" baseline="0" dirty="0"/>
              <a:t> Purpose </a:t>
            </a:r>
            <a:r>
              <a:rPr lang="en-US" dirty="0"/>
              <a:t>Applications (Key Term) – word processing, spreadsheets, </a:t>
            </a:r>
            <a:r>
              <a:rPr lang="en-US" baseline="0" dirty="0"/>
              <a:t>presentation graphics and </a:t>
            </a:r>
            <a:r>
              <a:rPr lang="en-US" dirty="0"/>
              <a:t>database</a:t>
            </a:r>
            <a:r>
              <a:rPr lang="en-US" baseline="0" dirty="0"/>
              <a:t> management systems.</a:t>
            </a:r>
            <a:endParaRPr lang="en-US" dirty="0"/>
          </a:p>
          <a:p>
            <a:pPr lvl="1" eaLnBrk="1" hangingPunct="1">
              <a:spcBef>
                <a:spcPct val="0"/>
              </a:spcBef>
              <a:buFontTx/>
              <a:buChar char="•"/>
            </a:pPr>
            <a:r>
              <a:rPr lang="en-US" dirty="0"/>
              <a:t>Specialized Applications (Key Term) – tend to be</a:t>
            </a:r>
            <a:r>
              <a:rPr lang="en-US" baseline="0" dirty="0"/>
              <a:t> more focused and used in specific areas and disciplines</a:t>
            </a:r>
            <a:endParaRPr lang="en-US" dirty="0"/>
          </a:p>
          <a:p>
            <a:pPr lvl="1" eaLnBrk="1" hangingPunct="1">
              <a:spcBef>
                <a:spcPct val="0"/>
              </a:spcBef>
              <a:buFontTx/>
              <a:buChar char="•"/>
            </a:pPr>
            <a:r>
              <a:rPr lang="en-US" dirty="0"/>
              <a:t>Mobile Apps (key</a:t>
            </a:r>
            <a:r>
              <a:rPr lang="en-US" baseline="0" dirty="0"/>
              <a:t> Term) – add-on features or programs designed for mobile devices such as smartphones and tablets.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4</a:t>
            </a:fld>
            <a:endParaRPr lang="en-US" dirty="0"/>
          </a:p>
        </p:txBody>
      </p:sp>
    </p:spTree>
    <p:extLst>
      <p:ext uri="{BB962C8B-B14F-4D97-AF65-F5344CB8AC3E}">
        <p14:creationId xmlns:p14="http://schemas.microsoft.com/office/powerpoint/2010/main" val="1940124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User interface</a:t>
            </a:r>
            <a:r>
              <a:rPr lang="en-US" baseline="0" dirty="0"/>
              <a:t> (key term)</a:t>
            </a:r>
            <a:r>
              <a:rPr lang="en-US" dirty="0"/>
              <a:t> </a:t>
            </a:r>
            <a:r>
              <a:rPr lang="en-US" baseline="0" dirty="0"/>
              <a:t>or  Graphical User Interface (GUI) (key terms) allows the user to control and interact with the program.</a:t>
            </a:r>
          </a:p>
          <a:p>
            <a:endParaRPr lang="en-US" baseline="0" dirty="0"/>
          </a:p>
          <a:p>
            <a:r>
              <a:rPr lang="en-US" baseline="0" dirty="0"/>
              <a:t>Graphical elements called Icons (key term) can be clicked on by the user using the mouse. </a:t>
            </a:r>
          </a:p>
          <a:p>
            <a:endParaRPr lang="en-US" baseline="0" dirty="0"/>
          </a:p>
          <a:p>
            <a:r>
              <a:rPr lang="en-US" baseline="0" dirty="0"/>
              <a:t>The mouse controls the pointer (key term) on the screen to select the icon </a:t>
            </a:r>
          </a:p>
          <a:p>
            <a:endParaRPr lang="en-US" baseline="0" dirty="0"/>
          </a:p>
          <a:p>
            <a:r>
              <a:rPr lang="en-US" baseline="0" dirty="0"/>
              <a:t>Once the icon is selected and clicked, the represented program will display in the window (key term) which is the rectangular area containing a document, program or message.</a:t>
            </a:r>
          </a:p>
          <a:p>
            <a:endParaRPr lang="en-US" baseline="0" dirty="0"/>
          </a:p>
          <a:p>
            <a:r>
              <a:rPr lang="en-US" baseline="0" dirty="0"/>
              <a:t>Most programs use a system of menus, toolbars, and dialog boxes.</a:t>
            </a:r>
          </a:p>
          <a:p>
            <a:endParaRPr lang="en-US" baseline="0" dirty="0"/>
          </a:p>
          <a:p>
            <a:r>
              <a:rPr lang="en-US" baseline="0" dirty="0"/>
              <a:t>Menus (key term) present commands that are displays in the menu bar at the top of the screen</a:t>
            </a:r>
          </a:p>
          <a:p>
            <a:r>
              <a:rPr lang="en-US" baseline="0" dirty="0"/>
              <a:t>Toolbars (key term) appear below the menu bar (key term) and include graphic elements known a buttons (key term) the user can click on as a shortcut</a:t>
            </a:r>
          </a:p>
          <a:p>
            <a:r>
              <a:rPr lang="en-US" baseline="0" dirty="0"/>
              <a:t>Dialog Boxes (key term) provide additional information and request user input</a:t>
            </a:r>
          </a:p>
          <a:p>
            <a:endParaRPr lang="en-US" baseline="0"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5</a:t>
            </a:fld>
            <a:endParaRPr lang="en-US" dirty="0"/>
          </a:p>
        </p:txBody>
      </p:sp>
    </p:spTree>
    <p:extLst>
      <p:ext uri="{BB962C8B-B14F-4D97-AF65-F5344CB8AC3E}">
        <p14:creationId xmlns:p14="http://schemas.microsoft.com/office/powerpoint/2010/main" val="398971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Ribbon GUI (key term) makes it easier for the user to find and use all the features of an application</a:t>
            </a:r>
          </a:p>
          <a:p>
            <a:endParaRPr lang="en-US" baseline="0" dirty="0"/>
          </a:p>
          <a:p>
            <a:pPr marL="171450" indent="-171450">
              <a:buFont typeface="Arial" pitchFamily="34" charset="0"/>
              <a:buChar char="•"/>
            </a:pPr>
            <a:r>
              <a:rPr lang="en-US" baseline="0" dirty="0"/>
              <a:t>Ribbons (key term) replace menus and toolbars using commands into a set of tabs</a:t>
            </a:r>
          </a:p>
          <a:p>
            <a:pPr marL="171450" indent="-171450">
              <a:buFont typeface="Arial" pitchFamily="34" charset="0"/>
              <a:buChar char="•"/>
            </a:pPr>
            <a:r>
              <a:rPr lang="en-US" baseline="0" dirty="0"/>
              <a:t>Tabs (key term) divide the ribbon into major categories. Each tab represents groups (key term) of related items. </a:t>
            </a:r>
          </a:p>
          <a:p>
            <a:pPr marL="171450" indent="-171450">
              <a:buFont typeface="Arial" pitchFamily="34" charset="0"/>
              <a:buChar char="•"/>
            </a:pPr>
            <a:r>
              <a:rPr lang="en-US" baseline="0" dirty="0"/>
              <a:t>Contextual tabs (key term) are only used when the item is selected and at that time, operations can be performed on that item.</a:t>
            </a:r>
          </a:p>
          <a:p>
            <a:pPr marL="171450" indent="-171450">
              <a:buFont typeface="Arial" pitchFamily="34" charset="0"/>
              <a:buChar char="•"/>
            </a:pPr>
            <a:r>
              <a:rPr lang="en-US" baseline="0" dirty="0"/>
              <a:t>Galleries (key term) give the user to see the effect their selection will have prior to making their choice.</a:t>
            </a:r>
          </a:p>
          <a:p>
            <a:pPr marL="171450" indent="-171450">
              <a:buFont typeface="Arial" pitchFamily="34" charset="0"/>
              <a:buChar char="•"/>
            </a:pPr>
            <a:endParaRPr lang="en-US" baseline="0" dirty="0"/>
          </a:p>
          <a:p>
            <a:r>
              <a:rPr lang="en-US" baseline="0" dirty="0"/>
              <a:t>Most applications provide us with some variety of things such as </a:t>
            </a:r>
          </a:p>
          <a:p>
            <a:pPr marL="171450" indent="-171450">
              <a:buFont typeface="Arial"/>
              <a:buChar char="•"/>
            </a:pPr>
            <a:r>
              <a:rPr lang="en-US" baseline="0" dirty="0"/>
              <a:t>Spell Check</a:t>
            </a:r>
          </a:p>
          <a:p>
            <a:pPr marL="171450" indent="-171450">
              <a:buFont typeface="Arial"/>
              <a:buChar char="•"/>
            </a:pPr>
            <a:r>
              <a:rPr lang="en-US" baseline="0" dirty="0"/>
              <a:t>Alignment</a:t>
            </a:r>
          </a:p>
          <a:p>
            <a:pPr marL="171450" indent="-171450">
              <a:buFont typeface="Arial"/>
              <a:buChar char="•"/>
            </a:pPr>
            <a:r>
              <a:rPr lang="en-US" baseline="0" dirty="0"/>
              <a:t>Font and Font Sizes</a:t>
            </a:r>
          </a:p>
          <a:p>
            <a:pPr marL="171450" indent="-171450">
              <a:buFont typeface="Arial"/>
              <a:buChar char="•"/>
            </a:pPr>
            <a:r>
              <a:rPr lang="en-US" baseline="0" dirty="0"/>
              <a:t>Tables</a:t>
            </a:r>
          </a:p>
          <a:p>
            <a:pPr marL="171450" indent="-171450">
              <a:buFont typeface="Arial"/>
              <a:buChar char="•"/>
            </a:pPr>
            <a:r>
              <a:rPr lang="en-US" baseline="0" dirty="0"/>
              <a:t>Reports</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6</a:t>
            </a:fld>
            <a:endParaRPr lang="en-US" dirty="0"/>
          </a:p>
        </p:txBody>
      </p:sp>
    </p:spTree>
    <p:extLst>
      <p:ext uri="{BB962C8B-B14F-4D97-AF65-F5344CB8AC3E}">
        <p14:creationId xmlns:p14="http://schemas.microsoft.com/office/powerpoint/2010/main" val="4281552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325548-13B6-6B42-B09B-03C1E63216B8}" type="slidenum">
              <a:rPr lang="en-US" smtClean="0"/>
              <a:pPr/>
              <a:t>7</a:t>
            </a:fld>
            <a:endParaRPr lang="en-US" dirty="0"/>
          </a:p>
        </p:txBody>
      </p:sp>
    </p:spTree>
    <p:extLst>
      <p:ext uri="{BB962C8B-B14F-4D97-AF65-F5344CB8AC3E}">
        <p14:creationId xmlns:p14="http://schemas.microsoft.com/office/powerpoint/2010/main" val="3872804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spcBef>
                <a:spcPct val="0"/>
              </a:spcBef>
            </a:pPr>
            <a:r>
              <a:rPr lang="en-US" dirty="0"/>
              <a:t>Word Processor Programs (key term) </a:t>
            </a:r>
          </a:p>
          <a:p>
            <a:pPr marL="171450" indent="-171450" eaLnBrk="1" hangingPunct="1">
              <a:spcBef>
                <a:spcPct val="0"/>
              </a:spcBef>
              <a:buFont typeface="Arial" pitchFamily="34" charset="0"/>
              <a:buChar char="•"/>
            </a:pPr>
            <a:r>
              <a:rPr lang="en-US" dirty="0"/>
              <a:t>One of the most flexible and widely used software tools used to create documents (key term)</a:t>
            </a:r>
          </a:p>
          <a:p>
            <a:pPr eaLnBrk="1" hangingPunct="1">
              <a:spcBef>
                <a:spcPct val="0"/>
              </a:spcBef>
              <a:buFontTx/>
              <a:buChar char="•"/>
            </a:pPr>
            <a:r>
              <a:rPr lang="en-US" dirty="0"/>
              <a:t>One of the first programs used by PC end-users </a:t>
            </a:r>
          </a:p>
          <a:p>
            <a:pPr eaLnBrk="1" hangingPunct="1">
              <a:spcBef>
                <a:spcPct val="0"/>
              </a:spcBef>
              <a:buFontTx/>
              <a:buChar char="•"/>
            </a:pPr>
            <a:r>
              <a:rPr lang="en-US" dirty="0"/>
              <a:t>Microsoft Word is the most used word processor</a:t>
            </a:r>
            <a:r>
              <a:rPr lang="en-US" baseline="0" dirty="0"/>
              <a:t> programs</a:t>
            </a:r>
            <a:endParaRPr lang="en-US" dirty="0"/>
          </a:p>
          <a:p>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8</a:t>
            </a:fld>
            <a:endParaRPr lang="en-US" dirty="0"/>
          </a:p>
        </p:txBody>
      </p:sp>
    </p:spTree>
    <p:extLst>
      <p:ext uri="{BB962C8B-B14F-4D97-AF65-F5344CB8AC3E}">
        <p14:creationId xmlns:p14="http://schemas.microsoft.com/office/powerpoint/2010/main" val="2290494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eaLnBrk="1" hangingPunct="1">
              <a:lnSpc>
                <a:spcPct val="80000"/>
              </a:lnSpc>
              <a:spcBef>
                <a:spcPct val="0"/>
              </a:spcBef>
              <a:buFontTx/>
              <a:buChar char="•"/>
            </a:pPr>
            <a:r>
              <a:rPr lang="en-US" dirty="0"/>
              <a:t>Flyer Features</a:t>
            </a:r>
          </a:p>
          <a:p>
            <a:pPr lvl="2" eaLnBrk="1" hangingPunct="1">
              <a:lnSpc>
                <a:spcPct val="80000"/>
              </a:lnSpc>
              <a:spcBef>
                <a:spcPct val="0"/>
              </a:spcBef>
              <a:buFontTx/>
              <a:buChar char="•"/>
            </a:pPr>
            <a:r>
              <a:rPr lang="en-US" dirty="0"/>
              <a:t>Spelling Checker</a:t>
            </a:r>
          </a:p>
          <a:p>
            <a:pPr lvl="2" eaLnBrk="1" hangingPunct="1">
              <a:lnSpc>
                <a:spcPct val="80000"/>
              </a:lnSpc>
              <a:spcBef>
                <a:spcPct val="0"/>
              </a:spcBef>
              <a:buFontTx/>
              <a:buChar char="•"/>
            </a:pPr>
            <a:r>
              <a:rPr lang="en-US" dirty="0"/>
              <a:t>Center-Aligning</a:t>
            </a:r>
          </a:p>
          <a:p>
            <a:pPr lvl="2" eaLnBrk="1" hangingPunct="1">
              <a:lnSpc>
                <a:spcPct val="80000"/>
              </a:lnSpc>
              <a:spcBef>
                <a:spcPct val="0"/>
              </a:spcBef>
              <a:buFontTx/>
              <a:buChar char="•"/>
            </a:pPr>
            <a:r>
              <a:rPr lang="en-US" dirty="0"/>
              <a:t>Grammar checker</a:t>
            </a:r>
          </a:p>
          <a:p>
            <a:pPr lvl="2" eaLnBrk="1" hangingPunct="1">
              <a:lnSpc>
                <a:spcPct val="80000"/>
              </a:lnSpc>
              <a:spcBef>
                <a:spcPct val="0"/>
              </a:spcBef>
              <a:buFontTx/>
              <a:buChar char="•"/>
            </a:pPr>
            <a:r>
              <a:rPr lang="en-US" dirty="0"/>
              <a:t>Fonts </a:t>
            </a:r>
          </a:p>
          <a:p>
            <a:pPr lvl="2" eaLnBrk="1" hangingPunct="1">
              <a:lnSpc>
                <a:spcPct val="80000"/>
              </a:lnSpc>
              <a:spcBef>
                <a:spcPct val="0"/>
              </a:spcBef>
              <a:buFontTx/>
              <a:buChar char="•"/>
            </a:pPr>
            <a:r>
              <a:rPr lang="en-US" dirty="0"/>
              <a:t>Font Sizes</a:t>
            </a:r>
          </a:p>
          <a:p>
            <a:pPr lvl="2" eaLnBrk="1" hangingPunct="1">
              <a:lnSpc>
                <a:spcPct val="80000"/>
              </a:lnSpc>
              <a:spcBef>
                <a:spcPct val="0"/>
              </a:spcBef>
              <a:buFontTx/>
              <a:buChar char="•"/>
            </a:pPr>
            <a:r>
              <a:rPr lang="en-US" dirty="0"/>
              <a:t>Word</a:t>
            </a:r>
            <a:r>
              <a:rPr lang="en-US" baseline="0" dirty="0"/>
              <a:t> Wrap</a:t>
            </a:r>
            <a:endParaRPr lang="en-US" dirty="0"/>
          </a:p>
          <a:p>
            <a:pPr lvl="2" eaLnBrk="1" hangingPunct="1">
              <a:lnSpc>
                <a:spcPct val="80000"/>
              </a:lnSpc>
              <a:spcBef>
                <a:spcPct val="0"/>
              </a:spcBef>
              <a:buFontTx/>
              <a:buChar char="•"/>
            </a:pPr>
            <a:r>
              <a:rPr lang="en-US" dirty="0"/>
              <a:t>Character Effects</a:t>
            </a:r>
          </a:p>
          <a:p>
            <a:endParaRPr lang="en-US" dirty="0"/>
          </a:p>
          <a:p>
            <a:r>
              <a:rPr lang="en-US" dirty="0"/>
              <a:t>You have been asked to create</a:t>
            </a:r>
            <a:r>
              <a:rPr lang="en-US" baseline="0" dirty="0"/>
              <a:t> a promotional advertising flyer. After discussing the flyer’s contents and basic structure with your supervisor, you start to enter the flyer’s text. As you enter the text, the spelling checker and grammar checker catch some spelling and grammatical errors. Once the text has been entered, you proofread the text and then focus your attention on enhancing the visual aspects of the flyer. You add a photograph and experiment with different character and paragraph formats, including fonts, font sizes, colors, and alignments.</a:t>
            </a:r>
            <a:endParaRPr lang="en-US" dirty="0"/>
          </a:p>
        </p:txBody>
      </p:sp>
      <p:sp>
        <p:nvSpPr>
          <p:cNvPr id="4" name="Slide Number Placeholder 3"/>
          <p:cNvSpPr>
            <a:spLocks noGrp="1"/>
          </p:cNvSpPr>
          <p:nvPr>
            <p:ph type="sldNum" sz="quarter" idx="10"/>
          </p:nvPr>
        </p:nvSpPr>
        <p:spPr/>
        <p:txBody>
          <a:bodyPr/>
          <a:lstStyle/>
          <a:p>
            <a:fld id="{698C3BD6-6E9E-4EC5-9EB7-9EF59D084D06}" type="slidenum">
              <a:rPr lang="en-US" smtClean="0"/>
              <a:pPr/>
              <a:t>9</a:t>
            </a:fld>
            <a:endParaRPr lang="en-US" dirty="0"/>
          </a:p>
        </p:txBody>
      </p:sp>
    </p:spTree>
    <p:extLst>
      <p:ext uri="{BB962C8B-B14F-4D97-AF65-F5344CB8AC3E}">
        <p14:creationId xmlns:p14="http://schemas.microsoft.com/office/powerpoint/2010/main" val="38416819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3D981532-17A3-4D9F-B30F-15E4D31FFAEC}" type="datetime1">
              <a:rPr lang="en-US" smtClean="0"/>
              <a:t>15-Sep-16</a:t>
            </a:fld>
            <a:endParaRPr lang="en-US"/>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Footer text goes here</a:t>
            </a:r>
            <a:endParaRPr lang="en-US" dirty="0"/>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
        <p:nvSpPr>
          <p:cNvPr id="2" name="Title 1"/>
          <p:cNvSpPr>
            <a:spLocks noGrp="1"/>
          </p:cNvSpPr>
          <p:nvPr>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Box 18"/>
          <p:cNvSpPr txBox="1"/>
          <p:nvPr/>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prstClr val="white"/>
                </a:solidFill>
                <a:latin typeface="Verdana" panose="020B0604030504040204" pitchFamily="34" charset="0"/>
                <a:ea typeface="Verdana" panose="020B0604030504040204" pitchFamily="34" charset="0"/>
                <a:cs typeface="Verdana" panose="020B0604030504040204" pitchFamily="34" charset="0"/>
              </a:rPr>
              <a:t>Chapter</a:t>
            </a:r>
          </a:p>
        </p:txBody>
      </p:sp>
      <p:sp>
        <p:nvSpPr>
          <p:cNvPr id="28" name="Rectangle 27"/>
          <p:cNvSpPr/>
          <p:nvPr/>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
        <p:nvSpPr>
          <p:cNvPr id="12" name="Rectangle 11"/>
          <p:cNvSpPr/>
          <p:nvPr/>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bwMode="ltGray">
          <a:xfrm>
            <a:off x="0" y="6492240"/>
            <a:ext cx="12192000" cy="36576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r">
              <a:defRPr/>
            </a:pPr>
            <a:r>
              <a:rPr lang="en-US" sz="800" dirty="0">
                <a:solidFill>
                  <a:prstClr val="white"/>
                </a:solidFill>
                <a:latin typeface="Verdana" panose="020B0604030504040204" pitchFamily="34" charset="0"/>
                <a:ea typeface="Verdana" panose="020B0604030504040204" pitchFamily="34" charset="0"/>
                <a:cs typeface="Verdana" panose="020B0604030504040204" pitchFamily="34" charset="0"/>
              </a:rPr>
              <a:t>© 2017 by McGraw-Hill Education. This proprietary material solely for authorized instructor use. Not authorized for sale or distribution in any manner. This document may not be copied, scanned, duplicated, forwarded, distributed, or posted on a website, in whole or part.</a:t>
            </a:r>
          </a:p>
        </p:txBody>
      </p:sp>
      <p:sp>
        <p:nvSpPr>
          <p:cNvPr id="14" name="Title 1"/>
          <p:cNvSpPr>
            <a:spLocks noGrp="1"/>
          </p:cNvSpPr>
          <p:nvPr>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15" name="TextBox 14"/>
          <p:cNvSpPr txBox="1"/>
          <p:nvPr/>
        </p:nvSpPr>
        <p:spPr>
          <a:xfrm rot="16200000">
            <a:off x="-3063240" y="3046066"/>
            <a:ext cx="6492241" cy="400110"/>
          </a:xfrm>
          <a:prstGeom prst="rect">
            <a:avLst/>
          </a:prstGeom>
          <a:solidFill>
            <a:schemeClr val="accent6">
              <a:lumMod val="50000"/>
            </a:schemeClr>
          </a:solidFill>
          <a:ln>
            <a:noFill/>
          </a:ln>
        </p:spPr>
        <p:txBody>
          <a:bodyPr wrap="square" rtlCol="0" anchor="ctr">
            <a:spAutoFit/>
          </a:bodyPr>
          <a:lstStyle/>
          <a:p>
            <a:pPr algn="r"/>
            <a:r>
              <a:rPr lang="en-US" sz="2000" dirty="0">
                <a:solidFill>
                  <a:schemeClr val="bg1"/>
                </a:solidFill>
              </a:rPr>
              <a:t>Basic Application Software</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17"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1456524571"/>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enter quotation text.</a:t>
            </a:r>
          </a:p>
        </p:txBody>
      </p:sp>
      <p:sp>
        <p:nvSpPr>
          <p:cNvPr id="4" name="Date Placeholder 3"/>
          <p:cNvSpPr>
            <a:spLocks noGrp="1"/>
          </p:cNvSpPr>
          <p:nvPr>
            <p:ph type="dt" sz="half" idx="10"/>
          </p:nvPr>
        </p:nvSpPr>
        <p:spPr/>
        <p:txBody>
          <a:bodyPr/>
          <a:lstStyle/>
          <a:p>
            <a:fld id="{982DBF9C-4DC3-4704-A89C-4A3C9717D207}" type="datetime1">
              <a:rPr lang="en-US" smtClean="0">
                <a:solidFill>
                  <a:prstClr val="black">
                    <a:alpha val="60000"/>
                  </a:prstClr>
                </a:solidFill>
              </a:rPr>
              <a:t>15-Sep-16</a:t>
            </a:fld>
            <a:endParaRPr lang="en-US">
              <a:solidFill>
                <a:prstClr val="black">
                  <a:alpha val="60000"/>
                </a:prstClr>
              </a:solidFill>
            </a:endParaRPr>
          </a:p>
        </p:txBody>
      </p:sp>
      <p:sp>
        <p:nvSpPr>
          <p:cNvPr id="5" name="Footer Placeholder 4"/>
          <p:cNvSpPr>
            <a:spLocks noGrp="1"/>
          </p:cNvSpPr>
          <p:nvPr>
            <p:ph type="ftr" sz="quarter" idx="11"/>
          </p:nvPr>
        </p:nvSpPr>
        <p:spPr/>
        <p:txBody>
          <a:bodyPr/>
          <a:lstStyle/>
          <a:p>
            <a:r>
              <a:rPr lang="en-US">
                <a:solidFill>
                  <a:prstClr val="black">
                    <a:alpha val="60000"/>
                  </a:prstClr>
                </a:solidFill>
              </a:rPr>
              <a:t>Footer text goes here</a:t>
            </a: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Tree>
    <p:extLst>
      <p:ext uri="{BB962C8B-B14F-4D97-AF65-F5344CB8AC3E}">
        <p14:creationId xmlns:p14="http://schemas.microsoft.com/office/powerpoint/2010/main" val="3087804028"/>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cSld name="1_Title Slide">
    <p:bg>
      <p:bgPr>
        <a:gradFill flip="none" rotWithShape="1">
          <a:gsLst>
            <a:gs pos="0">
              <a:schemeClr val="tx1"/>
            </a:gs>
            <a:gs pos="70000">
              <a:schemeClr val="tx2">
                <a:lumMod val="50000"/>
              </a:schemeClr>
            </a:gs>
            <a:gs pos="100000">
              <a:schemeClr val="tx2">
                <a:lumMod val="50000"/>
              </a:schemeClr>
            </a:gs>
          </a:gsLst>
          <a:lin ang="0" scaled="1"/>
          <a:tileRect/>
        </a:gradFill>
        <a:effectLst/>
      </p:bgPr>
    </p:bg>
    <p:spTree>
      <p:nvGrpSpPr>
        <p:cNvPr id="1" name=""/>
        <p:cNvGrpSpPr/>
        <p:nvPr/>
      </p:nvGrpSpPr>
      <p:grpSpPr>
        <a:xfrm>
          <a:off x="0" y="0"/>
          <a:ext cx="0" cy="0"/>
          <a:chOff x="0" y="0"/>
          <a:chExt cx="0" cy="0"/>
        </a:xfrm>
      </p:grpSpPr>
      <p:sp>
        <p:nvSpPr>
          <p:cNvPr id="3" name="Rectangle 2"/>
          <p:cNvSpPr/>
          <p:nvPr/>
        </p:nvSpPr>
        <p:spPr>
          <a:xfrm>
            <a:off x="0" y="0"/>
            <a:ext cx="12192000" cy="3962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10"/>
          </p:nvPr>
        </p:nvSpPr>
        <p:spPr>
          <a:xfrm>
            <a:off x="5141625" y="6200662"/>
            <a:ext cx="1908751"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0B0E7A62-C778-4B60-87FB-2DDED0950190}" type="datetime1">
              <a:rPr lang="en-US" smtClean="0"/>
              <a:t>15-Sep-16</a:t>
            </a:fld>
            <a:endParaRPr lang="en-US"/>
          </a:p>
        </p:txBody>
      </p:sp>
      <p:sp>
        <p:nvSpPr>
          <p:cNvPr id="5" name="Footer Placeholder 4"/>
          <p:cNvSpPr>
            <a:spLocks noGrp="1"/>
          </p:cNvSpPr>
          <p:nvPr>
            <p:ph type="ftr" sz="quarter" idx="11"/>
          </p:nvPr>
        </p:nvSpPr>
        <p:spPr>
          <a:xfrm>
            <a:off x="7055996" y="6200662"/>
            <a:ext cx="38608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a:t>Footer text goes here</a:t>
            </a:r>
            <a:endParaRPr lang="en-US" dirty="0"/>
          </a:p>
        </p:txBody>
      </p:sp>
      <p:sp>
        <p:nvSpPr>
          <p:cNvPr id="6" name="Slide Number Placeholder 5"/>
          <p:cNvSpPr>
            <a:spLocks noGrp="1"/>
          </p:cNvSpPr>
          <p:nvPr>
            <p:ph type="sldNum" sz="quarter" idx="12"/>
          </p:nvPr>
        </p:nvSpPr>
        <p:spPr>
          <a:xfrm>
            <a:off x="10932717" y="6200662"/>
            <a:ext cx="1219200" cy="274320"/>
          </a:xfrm>
        </p:spPr>
        <p:txBody>
          <a:bodyPr/>
          <a:lstStyle>
            <a:lvl1pPr>
              <a:defRPr>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
        <p:nvSpPr>
          <p:cNvPr id="2" name="Title 1"/>
          <p:cNvSpPr>
            <a:spLocks noGrp="1"/>
          </p:cNvSpPr>
          <p:nvPr>
            <p:ph type="ctrTitle"/>
          </p:nvPr>
        </p:nvSpPr>
        <p:spPr>
          <a:xfrm>
            <a:off x="4475282" y="1084922"/>
            <a:ext cx="7716717" cy="2851777"/>
          </a:xfrm>
          <a:prstGeom prst="rect">
            <a:avLst/>
          </a:prstGeom>
          <a:noFill/>
        </p:spPr>
        <p:txBody>
          <a:bodyPr anchor="b">
            <a:noAutofit/>
            <a:scene3d>
              <a:camera prst="orthographicFront"/>
              <a:lightRig rig="soft" dir="t">
                <a:rot lat="0" lon="0" rev="10800000"/>
              </a:lightRig>
            </a:scene3d>
            <a:sp3d>
              <a:bevelT w="27940" h="12700"/>
              <a:contourClr>
                <a:srgbClr val="DDDDDD"/>
              </a:contourClr>
            </a:sp3d>
          </a:bodyPr>
          <a:lstStyle>
            <a:lvl1pPr algn="l">
              <a:defRPr sz="6000" b="1" cap="none" spc="-150" baseline="0">
                <a:ln w="11430"/>
                <a:solidFill>
                  <a:schemeClr val="accent5">
                    <a:lumMod val="75000"/>
                  </a:schemeClr>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9" name="TextBox 18"/>
          <p:cNvSpPr txBox="1"/>
          <p:nvPr/>
        </p:nvSpPr>
        <p:spPr>
          <a:xfrm rot="16200000">
            <a:off x="-3063240" y="2953735"/>
            <a:ext cx="6492241" cy="584775"/>
          </a:xfrm>
          <a:prstGeom prst="rect">
            <a:avLst/>
          </a:prstGeom>
          <a:solidFill>
            <a:schemeClr val="accent6">
              <a:lumMod val="50000"/>
            </a:schemeClr>
          </a:solidFill>
          <a:ln>
            <a:noFill/>
          </a:ln>
        </p:spPr>
        <p:txBody>
          <a:bodyPr wrap="square" rtlCol="0" anchor="ctr">
            <a:spAutoFit/>
          </a:bodyPr>
          <a:lstStyle/>
          <a:p>
            <a:pPr algn="r"/>
            <a:r>
              <a:rPr lang="en-US" sz="3200" b="1" dirty="0">
                <a:solidFill>
                  <a:schemeClr val="bg1"/>
                </a:solidFill>
                <a:latin typeface="+mn-lt"/>
                <a:ea typeface="+mn-ea"/>
                <a:cs typeface="+mn-cs"/>
              </a:rPr>
              <a:t>Chapter</a:t>
            </a:r>
            <a:endPar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p:nvSpPr>
        <p:spPr>
          <a:xfrm>
            <a:off x="365761" y="3934113"/>
            <a:ext cx="11826239" cy="45719"/>
          </a:xfrm>
          <a:prstGeom prst="rect">
            <a:avLst/>
          </a:prstGeom>
          <a:solidFill>
            <a:schemeClr val="accent1">
              <a:lumMod val="50000"/>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7" name="Picture 16"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6702" t="3884" r="8723" b="5263"/>
          <a:stretch/>
        </p:blipFill>
        <p:spPr>
          <a:xfrm>
            <a:off x="615246" y="323850"/>
            <a:ext cx="3644901" cy="3643823"/>
          </a:xfrm>
          <a:prstGeom prst="ellipse">
            <a:avLst/>
          </a:prstGeom>
          <a:effectLst>
            <a:reflection blurRad="6350" stA="50000" endA="300" endPos="55000" dir="5400000" sy="-100000" algn="bl" rotWithShape="0"/>
          </a:effectLst>
        </p:spPr>
      </p:pic>
      <p:sp>
        <p:nvSpPr>
          <p:cNvPr id="11" name="Text Placeholder 2"/>
          <p:cNvSpPr>
            <a:spLocks noGrp="1"/>
          </p:cNvSpPr>
          <p:nvPr>
            <p:ph type="body" idx="1"/>
          </p:nvPr>
        </p:nvSpPr>
        <p:spPr>
          <a:xfrm>
            <a:off x="4486571" y="4356953"/>
            <a:ext cx="7705429"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Tree>
    <p:extLst>
      <p:ext uri="{BB962C8B-B14F-4D97-AF65-F5344CB8AC3E}">
        <p14:creationId xmlns:p14="http://schemas.microsoft.com/office/powerpoint/2010/main" val="96316358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7" cy="1188720"/>
          </a:xfrm>
        </p:spPr>
        <p:txBody>
          <a:bodyPr/>
          <a:lstStyle/>
          <a:p>
            <a:r>
              <a:rPr lang="en-US"/>
              <a:t>Click to edit Master title style</a:t>
            </a:r>
          </a:p>
        </p:txBody>
      </p:sp>
      <p:sp>
        <p:nvSpPr>
          <p:cNvPr id="9" name="Text Placeholder 8"/>
          <p:cNvSpPr>
            <a:spLocks noGrp="1"/>
          </p:cNvSpPr>
          <p:nvPr>
            <p:ph type="body" sz="quarter" idx="13"/>
          </p:nvPr>
        </p:nvSpPr>
        <p:spPr>
          <a:xfrm>
            <a:off x="1539943" y="1828215"/>
            <a:ext cx="4846320" cy="4285073"/>
          </a:xfrm>
        </p:spPr>
        <p:txBody>
          <a:bodyPr/>
          <a:lstStyle>
            <a:lvl1pPr marL="205740" indent="-205740">
              <a:buFont typeface="Arial" pitchFamily="34" charset="0"/>
              <a:buChar char="•"/>
              <a:tabLst>
                <a:tab pos="205740" algn="l"/>
              </a:tabLst>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748883" y="1828802"/>
            <a:ext cx="4846320" cy="4295601"/>
          </a:xfrm>
        </p:spPr>
        <p:txBody>
          <a:bodyPr/>
          <a:lstStyle>
            <a:lvl1pPr marL="205740" indent="-205740">
              <a:buFont typeface="Arial" pitchFamily="34" charset="0"/>
              <a:buChar char="•"/>
              <a:defRPr b="0"/>
            </a:lvl1pPr>
            <a:lvl2pPr marL="557213" indent="-214313">
              <a:buFont typeface="Arial" pitchFamily="34" charset="0"/>
              <a:buChar char="•"/>
              <a:defRPr/>
            </a:lvl2pPr>
            <a:lvl3pPr marL="857250" indent="-171450">
              <a:buFont typeface="Arial" pitchFamily="34" charset="0"/>
              <a:buChar char="•"/>
              <a:defRPr/>
            </a:lvl3pPr>
            <a:lvl4pPr marL="1200150" indent="-171450">
              <a:buFont typeface="Arial" pitchFamily="34" charset="0"/>
              <a:buChar char="•"/>
              <a:defRPr/>
            </a:lvl4pPr>
            <a:lvl5pPr marL="1543050" indent="-17145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9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7" y="6303097"/>
            <a:ext cx="1848789" cy="274320"/>
          </a:xfrm>
          <a:prstGeom prst="rect">
            <a:avLst/>
          </a:prstGeom>
        </p:spPr>
        <p:txBody>
          <a:bodyPr vert="horz" lIns="91440" tIns="45720" rIns="91440" bIns="45720" rtlCol="0" anchor="ctr"/>
          <a:lstStyle>
            <a:lvl1pPr algn="l">
              <a:defRPr sz="900">
                <a:solidFill>
                  <a:sysClr val="windowText" lastClr="000000"/>
                </a:solidFill>
              </a:defRPr>
            </a:lvl1pPr>
          </a:lstStyle>
          <a:p>
            <a:fld id="{DB90DEEF-B015-49E0-A14D-8C7596B7AC91}" type="datetime1">
              <a:rPr lang="en-US" smtClean="0"/>
              <a:t>15-Sep-16</a:t>
            </a:fld>
            <a:endParaRPr lang="en-US"/>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9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40420778"/>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13935646-C779-487C-93D9-DFC0B6BACEAA}" type="datetime1">
              <a:rPr lang="en-US" smtClean="0"/>
              <a:t>15-Sep-16</a:t>
            </a:fld>
            <a:endParaRPr lang="en-US"/>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3819085113"/>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57CCE5B2-A7B5-4636-AD4F-2ACB95C2C8D0}" type="datetime1">
              <a:rPr lang="en-US" smtClean="0"/>
              <a:t>15-Sep-16</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948921937"/>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enter quotation text.</a:t>
            </a:r>
          </a:p>
        </p:txBody>
      </p:sp>
      <p:sp>
        <p:nvSpPr>
          <p:cNvPr id="4" name="Date Placeholder 3"/>
          <p:cNvSpPr>
            <a:spLocks noGrp="1"/>
          </p:cNvSpPr>
          <p:nvPr>
            <p:ph type="dt" sz="half" idx="10"/>
          </p:nvPr>
        </p:nvSpPr>
        <p:spPr>
          <a:xfrm>
            <a:off x="5935933" y="6307040"/>
            <a:ext cx="1130583" cy="274320"/>
          </a:xfrm>
        </p:spPr>
        <p:txBody>
          <a:bodyPr/>
          <a:lstStyle/>
          <a:p>
            <a:fld id="{42EA6772-B8B2-454D-87EB-7337A8C3361C}" type="datetime1">
              <a:rPr lang="en-US" smtClean="0"/>
              <a:t>15-Sep-16</a:t>
            </a:fld>
            <a:endParaRPr lang="en-US"/>
          </a:p>
        </p:txBody>
      </p:sp>
      <p:sp>
        <p:nvSpPr>
          <p:cNvPr id="5" name="Footer Placeholder 4"/>
          <p:cNvSpPr>
            <a:spLocks noGrp="1"/>
          </p:cNvSpPr>
          <p:nvPr>
            <p:ph type="ftr" sz="quarter" idx="11"/>
          </p:nvPr>
        </p:nvSpPr>
        <p:spPr/>
        <p:txBody>
          <a:bodyPr/>
          <a:lstStyle/>
          <a:p>
            <a:r>
              <a:rPr lang="en-US"/>
              <a:t>Footer text goes here</a:t>
            </a:r>
            <a:endParaRPr lang="en-US" dirty="0"/>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Tree>
    <p:extLst>
      <p:ext uri="{BB962C8B-B14F-4D97-AF65-F5344CB8AC3E}">
        <p14:creationId xmlns:p14="http://schemas.microsoft.com/office/powerpoint/2010/main" val="1702250220"/>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E43F641F-018A-4BFD-AA12-F40F57F32FAC}" type="datetime1">
              <a:rPr lang="en-US" smtClean="0"/>
              <a:t>15-Sep-16</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1651462506"/>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30B42C3F-653F-4204-A2B1-2AE495C44B85}" type="datetime1">
              <a:rPr lang="en-US" smtClean="0"/>
              <a:t>15-Sep-16</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dirty="0"/>
              <a:t>Footer text goes here</a:t>
            </a:r>
          </a:p>
        </p:txBody>
      </p:sp>
    </p:spTree>
    <p:extLst>
      <p:ext uri="{BB962C8B-B14F-4D97-AF65-F5344CB8AC3E}">
        <p14:creationId xmlns:p14="http://schemas.microsoft.com/office/powerpoint/2010/main" val="5983329"/>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Quot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79916" y="2125042"/>
            <a:ext cx="8753763" cy="2323374"/>
          </a:xfrm>
          <a:prstGeom prst="roundRect">
            <a:avLst/>
          </a:prstGeom>
          <a:solidFill>
            <a:schemeClr val="accent1">
              <a:lumMod val="60000"/>
              <a:lumOff val="40000"/>
            </a:schemeClr>
          </a:solidFill>
          <a:effectLst>
            <a:outerShdw blurRad="50800" dist="38100" dir="2700000" algn="tl" rotWithShape="0">
              <a:prstClr val="black">
                <a:alpha val="40000"/>
              </a:prstClr>
            </a:outerShdw>
          </a:effectLst>
        </p:spPr>
        <p:txBody>
          <a:bodyPr/>
          <a:lstStyle>
            <a:lvl1pPr>
              <a:defRPr sz="4400" baseline="0">
                <a:solidFill>
                  <a:schemeClr val="accent6">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enter quotation text.</a:t>
            </a:r>
          </a:p>
        </p:txBody>
      </p:sp>
      <p:sp>
        <p:nvSpPr>
          <p:cNvPr id="4" name="Date Placeholder 3"/>
          <p:cNvSpPr>
            <a:spLocks noGrp="1"/>
          </p:cNvSpPr>
          <p:nvPr>
            <p:ph type="dt" sz="half" idx="10"/>
          </p:nvPr>
        </p:nvSpPr>
        <p:spPr/>
        <p:txBody>
          <a:bodyPr/>
          <a:lstStyle/>
          <a:p>
            <a:fld id="{56BB7873-2B63-46EF-A34B-388446FAECFC}" type="datetime1">
              <a:rPr lang="en-US" smtClean="0">
                <a:solidFill>
                  <a:prstClr val="black">
                    <a:alpha val="60000"/>
                  </a:prstClr>
                </a:solidFill>
              </a:rPr>
              <a:t>15-Sep-16</a:t>
            </a:fld>
            <a:endParaRPr lang="en-US">
              <a:solidFill>
                <a:prstClr val="black">
                  <a:alpha val="60000"/>
                </a:prstClr>
              </a:solidFill>
            </a:endParaRPr>
          </a:p>
        </p:txBody>
      </p:sp>
      <p:sp>
        <p:nvSpPr>
          <p:cNvPr id="5" name="Footer Placeholder 4"/>
          <p:cNvSpPr>
            <a:spLocks noGrp="1"/>
          </p:cNvSpPr>
          <p:nvPr>
            <p:ph type="ftr" sz="quarter" idx="11"/>
          </p:nvPr>
        </p:nvSpPr>
        <p:spPr/>
        <p:txBody>
          <a:bodyPr/>
          <a:lstStyle/>
          <a:p>
            <a:r>
              <a:rPr lang="en-US">
                <a:solidFill>
                  <a:prstClr val="black">
                    <a:alpha val="60000"/>
                  </a:prstClr>
                </a:solidFill>
              </a:rPr>
              <a:t>Footer text goes here</a:t>
            </a:r>
          </a:p>
        </p:txBody>
      </p:sp>
      <p:sp>
        <p:nvSpPr>
          <p:cNvPr id="6" name="Slide Number Placeholder 5"/>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
        <p:nvSpPr>
          <p:cNvPr id="10" name="Text Placeholder 3"/>
          <p:cNvSpPr>
            <a:spLocks noGrp="1"/>
          </p:cNvSpPr>
          <p:nvPr>
            <p:ph type="body" sz="half" idx="2" hasCustomPrompt="1"/>
          </p:nvPr>
        </p:nvSpPr>
        <p:spPr>
          <a:xfrm>
            <a:off x="2179916" y="4613563"/>
            <a:ext cx="8753763" cy="1413493"/>
          </a:xfrm>
        </p:spPr>
        <p:txBody>
          <a:bodyPr anchor="t">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enter caption.</a:t>
            </a:r>
          </a:p>
        </p:txBody>
      </p:sp>
      <p:sp>
        <p:nvSpPr>
          <p:cNvPr id="12" name="TextBox 11"/>
          <p:cNvSpPr txBox="1"/>
          <p:nvPr/>
        </p:nvSpPr>
        <p:spPr>
          <a:xfrm>
            <a:off x="1503410" y="1648495"/>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
        <p:nvSpPr>
          <p:cNvPr id="15" name="TextBox 14"/>
          <p:cNvSpPr txBox="1"/>
          <p:nvPr/>
        </p:nvSpPr>
        <p:spPr>
          <a:xfrm>
            <a:off x="10746100" y="3291029"/>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r>
              <a:rPr lang="en-US" dirty="0">
                <a:solidFill>
                  <a:srgbClr val="D15845">
                    <a:lumMod val="50000"/>
                  </a:srgbClr>
                </a:solidFill>
              </a:rPr>
              <a:t>”</a:t>
            </a:r>
          </a:p>
        </p:txBody>
      </p:sp>
    </p:spTree>
    <p:extLst>
      <p:ext uri="{BB962C8B-B14F-4D97-AF65-F5344CB8AC3E}">
        <p14:creationId xmlns:p14="http://schemas.microsoft.com/office/powerpoint/2010/main" val="3953690524"/>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6071" y="0"/>
            <a:ext cx="10588698" cy="1188720"/>
          </a:xfrm>
        </p:spPr>
        <p:txBody>
          <a:bodyPr vert="horz" lIns="91440" tIns="45720" rIns="91440" bIns="45720" rtlCol="0" anchor="ctr">
            <a:normAutofit/>
          </a:bodyPr>
          <a:lstStyle>
            <a:lvl1pPr>
              <a:defRPr lang="en-US" dirty="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title style  </a:t>
            </a:r>
          </a:p>
        </p:txBody>
      </p:sp>
      <p:sp>
        <p:nvSpPr>
          <p:cNvPr id="3" name="Content Placeholder 2"/>
          <p:cNvSpPr>
            <a:spLocks noGrp="1"/>
          </p:cNvSpPr>
          <p:nvPr>
            <p:ph idx="1"/>
          </p:nvPr>
        </p:nvSpPr>
        <p:spPr>
          <a:xfrm>
            <a:off x="2074225" y="1817225"/>
            <a:ext cx="9508175" cy="4308938"/>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9"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488D4355-8A63-4A8B-804D-FEFFFD3AB514}" type="datetime1">
              <a:rPr lang="en-US" smtClean="0"/>
              <a:t>15-Sep-16</a:t>
            </a:fld>
            <a:endParaRPr lang="en-US" dirty="0"/>
          </a:p>
        </p:txBody>
      </p:sp>
      <p:sp>
        <p:nvSpPr>
          <p:cNvPr id="10"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2728949846"/>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22767" y="3398293"/>
            <a:ext cx="8423564" cy="1738151"/>
          </a:xfrm>
          <a:noFill/>
        </p:spPr>
        <p:txBody>
          <a:bodyPr vert="horz" lIns="91440" tIns="45720" rIns="91440" bIns="45720" rtlCol="0" anchor="t">
            <a:noAutofit/>
            <a:scene3d>
              <a:camera prst="orthographicFront"/>
              <a:lightRig rig="soft" dir="t">
                <a:rot lat="0" lon="0" rev="10800000"/>
              </a:lightRig>
            </a:scene3d>
            <a:sp3d>
              <a:bevelT w="27940" h="12700"/>
              <a:contourClr>
                <a:srgbClr val="DDDDDD"/>
              </a:contourClr>
            </a:sp3d>
          </a:bodyPr>
          <a:lstStyle>
            <a:lvl1pPr>
              <a:defRPr lang="en-US" sz="5400" spc="-150" dirty="0">
                <a:ln w="11430"/>
                <a:solidFill>
                  <a:schemeClr val="bg1"/>
                </a:solidFill>
                <a:effectLst>
                  <a:outerShdw blurRad="50800" dist="38100" dir="2700000" algn="tl" rotWithShape="0">
                    <a:prstClr val="black">
                      <a:alpha val="70000"/>
                    </a:prst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Title</a:t>
            </a:r>
          </a:p>
        </p:txBody>
      </p:sp>
      <p:sp>
        <p:nvSpPr>
          <p:cNvPr id="3" name="Text Placeholder 2"/>
          <p:cNvSpPr>
            <a:spLocks noGrp="1"/>
          </p:cNvSpPr>
          <p:nvPr>
            <p:ph type="body" idx="1"/>
          </p:nvPr>
        </p:nvSpPr>
        <p:spPr>
          <a:xfrm>
            <a:off x="3634056" y="5170534"/>
            <a:ext cx="8404196" cy="477357"/>
          </a:xfrm>
          <a:prstGeom prst="rect">
            <a:avLst/>
          </a:prstGeom>
        </p:spPr>
        <p:txBody>
          <a:bodyPr vert="horz" lIns="91440" tIns="45720" rIns="91440" bIns="45720" rtlCol="0" anchor="t">
            <a:normAutofit/>
            <a:scene3d>
              <a:camera prst="orthographicFront"/>
              <a:lightRig rig="soft" dir="t">
                <a:rot lat="0" lon="0" rev="10800000"/>
              </a:lightRig>
            </a:scene3d>
            <a:sp3d>
              <a:bevelT w="27940" h="12700"/>
              <a:contourClr>
                <a:srgbClr val="DDDDDD"/>
              </a:contourClr>
            </a:sp3d>
          </a:bodyPr>
          <a:lstStyle>
            <a:lvl1pPr marL="0" indent="0">
              <a:buFontTx/>
              <a:buNone/>
              <a:defRPr lang="en-US" sz="3200" b="1" cap="none" spc="0" dirty="0" smtClean="0">
                <a:ln w="11430"/>
                <a:solidFill>
                  <a:schemeClr val="bg1"/>
                </a:solidFill>
                <a:effectLst>
                  <a:outerShdw blurRad="38100" dist="38100" dir="2700000" algn="tl">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defRPr>
            </a:lvl1pPr>
          </a:lstStyle>
          <a:p>
            <a:pPr lvl="0">
              <a:spcBef>
                <a:spcPct val="0"/>
              </a:spcBef>
            </a:pPr>
            <a:r>
              <a:rPr lang="en-US"/>
              <a:t>Edit Master text styles</a:t>
            </a:r>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solidFill>
                  <a:prstClr val="white"/>
                </a:solidFill>
              </a:rPr>
              <a:pPr/>
              <a:t>‹#›</a:t>
            </a:fld>
            <a:endParaRPr lang="en-US">
              <a:solidFill>
                <a:prstClr val="white"/>
              </a:solidFill>
            </a:endParaRPr>
          </a:p>
        </p:txBody>
      </p:sp>
      <p:sp>
        <p:nvSpPr>
          <p:cNvPr id="11"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chemeClr val="bg1"/>
                </a:solidFill>
              </a:defRPr>
            </a:lvl1pPr>
          </a:lstStyle>
          <a:p>
            <a:fld id="{8C72EC46-48D2-44F5-93C8-8DEAB27D1624}" type="datetime1">
              <a:rPr lang="en-US" smtClean="0">
                <a:solidFill>
                  <a:prstClr val="white"/>
                </a:solidFill>
              </a:rPr>
              <a:t>15-Sep-16</a:t>
            </a:fld>
            <a:endParaRPr lang="en-US" dirty="0">
              <a:solidFill>
                <a:prstClr val="white"/>
              </a:solidFill>
            </a:endParaRPr>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chemeClr val="bg1"/>
                </a:solidFill>
              </a:defRPr>
            </a:lvl1pPr>
          </a:lstStyle>
          <a:p>
            <a:r>
              <a:rPr lang="en-US">
                <a:solidFill>
                  <a:prstClr val="white"/>
                </a:solidFill>
              </a:rPr>
              <a:t>Footer text goes here</a:t>
            </a:r>
            <a:endParaRPr lang="en-US" dirty="0">
              <a:solidFill>
                <a:prstClr val="white"/>
              </a:solidFill>
            </a:endParaRPr>
          </a:p>
        </p:txBody>
      </p:sp>
      <p:sp>
        <p:nvSpPr>
          <p:cNvPr id="17" name="Rectangle 16"/>
          <p:cNvSpPr/>
          <p:nvPr/>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
        <p:nvSpPr>
          <p:cNvPr id="14" name="Rectangle 13"/>
          <p:cNvSpPr/>
          <p:nvPr/>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14"/>
          <p:cNvSpPr/>
          <p:nvPr/>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15" descr="Screen Clipping"/>
          <p:cNvPicPr>
            <a:picLocks noChangeAspect="1"/>
          </p:cNvPicPr>
          <p:nvPr/>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
        <p:nvSpPr>
          <p:cNvPr id="18" name="Rectangle 17"/>
          <p:cNvSpPr/>
          <p:nvPr userDrawn="1"/>
        </p:nvSpPr>
        <p:spPr>
          <a:xfrm>
            <a:off x="13671" y="3214931"/>
            <a:ext cx="12188952" cy="64008"/>
          </a:xfrm>
          <a:prstGeom prst="rect">
            <a:avLst/>
          </a:prstGeom>
          <a:solidFill>
            <a:schemeClr val="accent1">
              <a:lumMod val="50000"/>
              <a:alpha val="69804"/>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userDrawn="1"/>
        </p:nvSpPr>
        <p:spPr>
          <a:xfrm>
            <a:off x="0" y="0"/>
            <a:ext cx="12192000" cy="185609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0" name="Picture 19" descr="Screen Clipping"/>
          <p:cNvPicPr>
            <a:picLocks noChangeAspect="1"/>
          </p:cNvPicPr>
          <p:nvPr userDrawn="1"/>
        </p:nvPicPr>
        <p:blipFill rotWithShape="1">
          <a:blip r:embed="rId2" cstate="print">
            <a:extLst>
              <a:ext uri="{28A0092B-C50C-407E-A947-70E740481C1C}">
                <a14:useLocalDpi xmlns:a14="http://schemas.microsoft.com/office/drawing/2010/main" val="0"/>
              </a:ext>
            </a:extLst>
          </a:blip>
          <a:srcRect l="6702" t="3884" r="8723" b="5263"/>
          <a:stretch/>
        </p:blipFill>
        <p:spPr>
          <a:xfrm>
            <a:off x="-613054" y="-401830"/>
            <a:ext cx="3644901" cy="3643823"/>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308410516"/>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8"/>
          <p:cNvSpPr>
            <a:spLocks noGrp="1"/>
          </p:cNvSpPr>
          <p:nvPr>
            <p:ph type="body" sz="quarter" idx="13"/>
          </p:nvPr>
        </p:nvSpPr>
        <p:spPr>
          <a:xfrm>
            <a:off x="1539943" y="1828215"/>
            <a:ext cx="4846320" cy="4285073"/>
          </a:xfrm>
        </p:spPr>
        <p:txBody>
          <a:bodyPr/>
          <a:lstStyle>
            <a:lvl1pPr marL="274320" indent="-274320">
              <a:buFont typeface="Arial" pitchFamily="34" charset="0"/>
              <a:buChar char="•"/>
              <a:tabLst>
                <a:tab pos="274320" algn="l"/>
              </a:tabLst>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4"/>
          </p:nvPr>
        </p:nvSpPr>
        <p:spPr>
          <a:xfrm>
            <a:off x="6748883" y="1828800"/>
            <a:ext cx="4846320" cy="4295601"/>
          </a:xfrm>
        </p:spPr>
        <p:txBody>
          <a:bodyPr/>
          <a:lstStyle>
            <a:lvl1pPr marL="274320" indent="-274320">
              <a:buFont typeface="Arial" pitchFamily="34" charset="0"/>
              <a:buChar char="•"/>
              <a:defRPr b="0"/>
            </a:lvl1pPr>
            <a:lvl2pPr marL="742950" indent="-285750">
              <a:buFont typeface="Arial" pitchFamily="34" charset="0"/>
              <a:buChar char="•"/>
              <a:defRPr/>
            </a:lvl2pPr>
            <a:lvl3pPr marL="1143000" indent="-228600">
              <a:buFont typeface="Arial" pitchFamily="34" charset="0"/>
              <a:buChar char="•"/>
              <a:defRPr/>
            </a:lvl3pPr>
            <a:lvl4pPr marL="1600200" indent="-228600">
              <a:buFont typeface="Arial" pitchFamily="34" charset="0"/>
              <a:buChar char="•"/>
              <a:defRPr/>
            </a:lvl4pPr>
            <a:lvl5pPr marL="2057400" indent="-228600">
              <a:buFont typeface="Arial"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0"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C2B2A03D-5CCA-4A02-B870-A38D839AAF9E}" type="datetime1">
              <a:rPr lang="en-US" smtClean="0"/>
              <a:t>15-Sep-16</a:t>
            </a:fld>
            <a:endParaRPr lang="en-US" dirty="0"/>
          </a:p>
        </p:txBody>
      </p:sp>
      <p:sp>
        <p:nvSpPr>
          <p:cNvPr id="12"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3794211284"/>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06071" y="0"/>
            <a:ext cx="10573266" cy="1188720"/>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632301"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normAutofit/>
          </a:bodyPr>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6850087" y="1836055"/>
            <a:ext cx="4846320" cy="639762"/>
          </a:xfrm>
          <a:prstGeom prst="rect">
            <a:avLst/>
          </a:prstGeom>
          <a:solidFill>
            <a:schemeClr val="tx2">
              <a:lumMod val="75000"/>
            </a:schemeClr>
          </a:solidFill>
        </p:spPr>
        <p:style>
          <a:lnRef idx="0">
            <a:schemeClr val="accent5"/>
          </a:lnRef>
          <a:fillRef idx="3">
            <a:schemeClr val="accent5"/>
          </a:fillRef>
          <a:effectRef idx="3">
            <a:schemeClr val="accent5"/>
          </a:effectRef>
          <a:fontRef idx="none"/>
        </p:style>
        <p:txBody>
          <a:bodyPr anchor="b"/>
          <a:lstStyle>
            <a:lvl1pPr marL="0" inden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Text Placeholder 10"/>
          <p:cNvSpPr>
            <a:spLocks noGrp="1"/>
          </p:cNvSpPr>
          <p:nvPr>
            <p:ph type="body" sz="quarter" idx="13"/>
          </p:nvPr>
        </p:nvSpPr>
        <p:spPr>
          <a:xfrm>
            <a:off x="1632301" y="2480581"/>
            <a:ext cx="4846320" cy="3781324"/>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4"/>
          </p:nvPr>
        </p:nvSpPr>
        <p:spPr>
          <a:xfrm>
            <a:off x="6850087" y="2480581"/>
            <a:ext cx="4846320" cy="3756909"/>
          </a:xfrm>
        </p:spPr>
        <p:txBody>
          <a:bodyPr/>
          <a:lstStyle>
            <a:lvl1pPr>
              <a:defRPr sz="2400" b="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dirty="0"/>
          </a:p>
        </p:txBody>
      </p:sp>
      <p:sp>
        <p:nvSpPr>
          <p:cNvPr id="12"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2A38E613-ECC9-4A0D-B268-A84F1FC6345F}" type="datetime1">
              <a:rPr lang="en-US" smtClean="0"/>
              <a:t>15-Sep-16</a:t>
            </a:fld>
            <a:endParaRPr lang="en-US"/>
          </a:p>
        </p:txBody>
      </p:sp>
      <p:sp>
        <p:nvSpPr>
          <p:cNvPr id="14" name="Footer Placeholder 4"/>
          <p:cNvSpPr>
            <a:spLocks noGrp="1"/>
          </p:cNvSpPr>
          <p:nvPr>
            <p:ph type="ftr" sz="quarter" idx="15"/>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425862763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9518" y="0"/>
            <a:ext cx="10661922" cy="1188720"/>
          </a:xfrm>
        </p:spPr>
        <p:txBody>
          <a:bodyPr vert="horz" lIns="91440" tIns="45720" rIns="91440" bIns="45720" rtlCol="0" anchor="ctr">
            <a:normAutofit/>
          </a:bodyPr>
          <a:lstStyle>
            <a:lvl1pPr>
              <a:defRPr lang="en-US">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title style</a:t>
            </a:r>
            <a:endParaRPr lang="en-US" dirty="0"/>
          </a:p>
        </p:txBody>
      </p:sp>
      <p:sp>
        <p:nvSpPr>
          <p:cNvPr id="6"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7"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E82331AA-761E-42CF-BDF8-A23458A9D6FA}" type="datetime1">
              <a:rPr lang="en-US" smtClean="0"/>
              <a:t>15-Sep-16</a:t>
            </a:fld>
            <a:endParaRPr lang="en-US"/>
          </a:p>
        </p:txBody>
      </p:sp>
      <p:sp>
        <p:nvSpPr>
          <p:cNvPr id="8"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182142777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946684" y="6303097"/>
            <a:ext cx="1219200" cy="274320"/>
          </a:xfrm>
          <a:prstGeom prst="rect">
            <a:avLst/>
          </a:prstGeom>
        </p:spPr>
        <p:txBody>
          <a:bodyPr vert="horz" lIns="91440" tIns="45720" rIns="91440" bIns="45720" rtlCol="0" anchor="ctr"/>
          <a:lstStyle>
            <a:lvl1pPr algn="r">
              <a:defRPr sz="1200">
                <a:solidFill>
                  <a:sysClr val="windowText" lastClr="000000"/>
                </a:solidFill>
              </a:defRPr>
            </a:lvl1pPr>
          </a:lstStyle>
          <a:p>
            <a:fld id="{27C98126-00D4-4536-8967-EB49841E9AA8}" type="slidenum">
              <a:rPr lang="en-US" smtClean="0"/>
              <a:pPr/>
              <a:t>‹#›</a:t>
            </a:fld>
            <a:endParaRPr lang="en-US"/>
          </a:p>
        </p:txBody>
      </p:sp>
      <p:sp>
        <p:nvSpPr>
          <p:cNvPr id="6" name="Date Placeholder 3"/>
          <p:cNvSpPr>
            <a:spLocks noGrp="1"/>
          </p:cNvSpPr>
          <p:nvPr>
            <p:ph type="dt" sz="half" idx="2"/>
          </p:nvPr>
        </p:nvSpPr>
        <p:spPr>
          <a:xfrm>
            <a:off x="5171606" y="6303097"/>
            <a:ext cx="1848789" cy="274320"/>
          </a:xfrm>
          <a:prstGeom prst="rect">
            <a:avLst/>
          </a:prstGeom>
        </p:spPr>
        <p:txBody>
          <a:bodyPr vert="horz" lIns="91440" tIns="45720" rIns="91440" bIns="45720" rtlCol="0" anchor="ctr"/>
          <a:lstStyle>
            <a:lvl1pPr algn="l">
              <a:defRPr sz="1200">
                <a:solidFill>
                  <a:sysClr val="windowText" lastClr="000000"/>
                </a:solidFill>
              </a:defRPr>
            </a:lvl1pPr>
          </a:lstStyle>
          <a:p>
            <a:fld id="{DD32898B-BCFE-40F1-B098-9CF39C05E7CA}" type="datetime1">
              <a:rPr lang="en-US" smtClean="0"/>
              <a:t>15-Sep-16</a:t>
            </a:fld>
            <a:endParaRPr lang="en-US"/>
          </a:p>
        </p:txBody>
      </p:sp>
      <p:sp>
        <p:nvSpPr>
          <p:cNvPr id="7"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defRPr>
            </a:lvl1pPr>
          </a:lstStyle>
          <a:p>
            <a:r>
              <a:rPr lang="en-US"/>
              <a:t>Footer text goes here</a:t>
            </a:r>
            <a:endParaRPr lang="en-US" dirty="0"/>
          </a:p>
        </p:txBody>
      </p:sp>
    </p:spTree>
    <p:extLst>
      <p:ext uri="{BB962C8B-B14F-4D97-AF65-F5344CB8AC3E}">
        <p14:creationId xmlns:p14="http://schemas.microsoft.com/office/powerpoint/2010/main" val="3778816058"/>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52491" y="1447800"/>
            <a:ext cx="9939931" cy="1371600"/>
          </a:xfrm>
        </p:spPr>
        <p:txBody>
          <a:bodyPr anchor="b"/>
          <a:lstStyle>
            <a:lvl1pPr algn="l">
              <a:defRPr sz="4400" b="1">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a:t>
            </a:r>
            <a:br>
              <a:rPr lang="en-US" dirty="0"/>
            </a:br>
            <a:r>
              <a:rPr lang="en-US" dirty="0"/>
              <a:t>Master title style</a:t>
            </a:r>
          </a:p>
        </p:txBody>
      </p:sp>
      <p:sp>
        <p:nvSpPr>
          <p:cNvPr id="3" name="Content Placeholder 2"/>
          <p:cNvSpPr>
            <a:spLocks noGrp="1"/>
          </p:cNvSpPr>
          <p:nvPr>
            <p:ph idx="1"/>
          </p:nvPr>
        </p:nvSpPr>
        <p:spPr>
          <a:xfrm>
            <a:off x="5282154" y="3129280"/>
            <a:ext cx="6310267" cy="2890520"/>
          </a:xfrm>
        </p:spPr>
        <p:txBody>
          <a:bodyPr anchor="t">
            <a:normAutofit/>
          </a:bodyPr>
          <a:lstStyle>
            <a:lvl1pPr>
              <a:defRPr sz="2400"/>
            </a:lvl1pPr>
            <a:lvl2pPr>
              <a:defRPr sz="2000"/>
            </a:lvl2pPr>
            <a:lvl3pPr>
              <a:defRPr sz="18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52492" y="3129280"/>
            <a:ext cx="3401063" cy="2895599"/>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F8792BFF-CF16-4BE6-AA5B-3F8FB7052B43}" type="datetime1">
              <a:rPr lang="en-US" smtClean="0">
                <a:solidFill>
                  <a:prstClr val="black">
                    <a:alpha val="60000"/>
                  </a:prstClr>
                </a:solidFill>
              </a:rPr>
              <a:t>15-Sep-16</a:t>
            </a:fld>
            <a:endParaRPr lang="en-US" dirty="0">
              <a:solidFill>
                <a:prstClr val="black">
                  <a:alpha val="60000"/>
                </a:prstClr>
              </a:solidFill>
            </a:endParaRPr>
          </a:p>
        </p:txBody>
      </p:sp>
      <p:sp>
        <p:nvSpPr>
          <p:cNvPr id="5" name="Footer Placeholder 5"/>
          <p:cNvSpPr>
            <a:spLocks noGrp="1"/>
          </p:cNvSpPr>
          <p:nvPr>
            <p:ph type="ftr" sz="quarter" idx="11"/>
          </p:nvPr>
        </p:nvSpPr>
        <p:spPr/>
        <p:txBody>
          <a:bodyPr/>
          <a:lstStyle/>
          <a:p>
            <a:r>
              <a:rPr lang="en-US">
                <a:solidFill>
                  <a:prstClr val="black">
                    <a:alpha val="60000"/>
                  </a:prstClr>
                </a:solidFill>
              </a:rPr>
              <a:t>Footer text goes here</a:t>
            </a:r>
          </a:p>
        </p:txBody>
      </p:sp>
      <p:sp>
        <p:nvSpPr>
          <p:cNvPr id="6"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8126714"/>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1105" y="1881086"/>
            <a:ext cx="5092906" cy="1371600"/>
          </a:xfrm>
        </p:spPr>
        <p:txBody>
          <a:bodyPr anchor="b">
            <a:normAutofit/>
          </a:bodyPr>
          <a:lstStyle>
            <a:lvl1pPr algn="l">
              <a:defRPr sz="4000" b="1">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7716029" y="887506"/>
            <a:ext cx="3200400" cy="4572000"/>
          </a:xfrm>
          <a:prstGeom prst="roundRect">
            <a:avLst>
              <a:gd name="adj" fmla="val 1858"/>
            </a:avLst>
          </a:prstGeom>
          <a:effectLst>
            <a:outerShdw blurRad="50800" dist="50800" dir="5400000" algn="tl" rotWithShape="0">
              <a:srgbClr val="000000">
                <a:alpha val="43000"/>
              </a:srgbClr>
            </a:out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612152" y="3684494"/>
            <a:ext cx="5084979" cy="1371600"/>
          </a:xfrm>
        </p:spPr>
        <p:txBody>
          <a:bodyPr>
            <a:normAutofit/>
          </a:bodyPr>
          <a:lstStyle>
            <a:lvl1pPr marL="0" indent="0">
              <a:buNone/>
              <a:defRPr sz="24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20E9C6F-69AE-4530-A393-BE1FEE567A6A}" type="datetime1">
              <a:rPr lang="en-US" smtClean="0">
                <a:solidFill>
                  <a:prstClr val="black">
                    <a:alpha val="60000"/>
                  </a:prstClr>
                </a:solidFill>
              </a:rPr>
              <a:t>15-Sep-16</a:t>
            </a:fld>
            <a:endParaRPr lang="en-US">
              <a:solidFill>
                <a:prstClr val="black">
                  <a:alpha val="60000"/>
                </a:prstClr>
              </a:solidFill>
            </a:endParaRPr>
          </a:p>
        </p:txBody>
      </p:sp>
      <p:sp>
        <p:nvSpPr>
          <p:cNvPr id="6" name="Footer Placeholder 5"/>
          <p:cNvSpPr>
            <a:spLocks noGrp="1"/>
          </p:cNvSpPr>
          <p:nvPr>
            <p:ph type="ftr" sz="quarter" idx="11"/>
          </p:nvPr>
        </p:nvSpPr>
        <p:spPr/>
        <p:txBody>
          <a:bodyPr/>
          <a:lstStyle/>
          <a:p>
            <a:r>
              <a:rPr lang="en-US">
                <a:solidFill>
                  <a:prstClr val="black">
                    <a:alpha val="60000"/>
                  </a:prstClr>
                </a:solidFill>
              </a:rPr>
              <a:t>Footer text goes here</a:t>
            </a:r>
          </a:p>
        </p:txBody>
      </p:sp>
      <p:sp>
        <p:nvSpPr>
          <p:cNvPr id="7" name="Slide Number Placeholder 6"/>
          <p:cNvSpPr>
            <a:spLocks noGrp="1"/>
          </p:cNvSpPr>
          <p:nvPr>
            <p:ph type="sldNum" sz="quarter" idx="12"/>
          </p:nvPr>
        </p:nvSpPr>
        <p:spPr/>
        <p:txBody>
          <a:bodyPr/>
          <a:lstStyle/>
          <a:p>
            <a:fld id="{4FAD8F58-50E6-4A60-819B-C60CC62A37E7}"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60636476"/>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rot="16200000">
            <a:off x="-3246119" y="3246120"/>
            <a:ext cx="6858000" cy="36576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2000" dirty="0"/>
              <a:t>Basic Application Software</a:t>
            </a:r>
            <a:endPar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Date Placeholder 3"/>
          <p:cNvSpPr>
            <a:spLocks noGrp="1"/>
          </p:cNvSpPr>
          <p:nvPr>
            <p:ph type="dt" sz="half" idx="2"/>
          </p:nvPr>
        </p:nvSpPr>
        <p:spPr>
          <a:xfrm>
            <a:off x="11036975" y="6022514"/>
            <a:ext cx="1130583"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61A190EF-63C0-4FD2-8ADA-A69657E50B25}" type="datetime1">
              <a:rPr lang="en-US" smtClean="0"/>
              <a:t>15-Sep-16</a:t>
            </a:fld>
            <a:endParaRPr lang="en-US"/>
          </a:p>
        </p:txBody>
      </p:sp>
      <p:sp>
        <p:nvSpPr>
          <p:cNvPr id="5" name="Footer Placeholder 4"/>
          <p:cNvSpPr>
            <a:spLocks noGrp="1"/>
          </p:cNvSpPr>
          <p:nvPr>
            <p:ph type="ftr" sz="quarter" idx="3"/>
          </p:nvPr>
        </p:nvSpPr>
        <p:spPr>
          <a:xfrm>
            <a:off x="7066516" y="6303097"/>
            <a:ext cx="3860800" cy="274320"/>
          </a:xfrm>
          <a:prstGeom prst="rect">
            <a:avLst/>
          </a:prstGeom>
        </p:spPr>
        <p:txBody>
          <a:bodyPr vert="horz" lIns="91440" tIns="45720" rIns="91440" bIns="45720" rtlCol="0" anchor="ctr"/>
          <a:lstStyle>
            <a:lvl1pPr algn="ct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r>
              <a:rPr lang="en-US"/>
              <a:t>Footer text goes here</a:t>
            </a:r>
            <a:endParaRPr lang="en-US" dirty="0"/>
          </a:p>
        </p:txBody>
      </p:sp>
      <p:sp>
        <p:nvSpPr>
          <p:cNvPr id="2" name="Title Placeholder 1"/>
          <p:cNvSpPr>
            <a:spLocks noGrp="1"/>
          </p:cNvSpPr>
          <p:nvPr>
            <p:ph type="title"/>
          </p:nvPr>
        </p:nvSpPr>
        <p:spPr>
          <a:xfrm>
            <a:off x="1518163" y="100359"/>
            <a:ext cx="10673837" cy="1188720"/>
          </a:xfrm>
          <a:prstGeom prst="rect">
            <a:avLst/>
          </a:prstGeom>
        </p:spPr>
        <p:txBody>
          <a:bodyPr vert="horz" lIns="91440" tIns="45720" rIns="91440" bIns="45720" rtlCol="0" anchor="ctr">
            <a:normAutofit/>
          </a:bodyPr>
          <a:lstStyle/>
          <a:p>
            <a:pPr lvl="0"/>
            <a:r>
              <a:rPr lang="en-US" dirty="0"/>
              <a:t>Click to edit Master title </a:t>
            </a:r>
            <a:br>
              <a:rPr lang="en-US" dirty="0"/>
            </a:br>
            <a:r>
              <a:rPr lang="en-US" dirty="0"/>
              <a:t>style</a:t>
            </a:r>
          </a:p>
        </p:txBody>
      </p:sp>
      <p:sp>
        <p:nvSpPr>
          <p:cNvPr id="3" name="Rectangle 2"/>
          <p:cNvSpPr/>
          <p:nvPr/>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3" name="Picture 12" descr="Screen Clipping"/>
          <p:cNvPicPr>
            <a:picLocks noChangeAspect="1"/>
          </p:cNvPicPr>
          <p:nvPr/>
        </p:nvPicPr>
        <p:blipFill rotWithShape="1">
          <a:blip r:embed="rId20"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
        <p:nvSpPr>
          <p:cNvPr id="10" name="Text Placeholder 9"/>
          <p:cNvSpPr>
            <a:spLocks noGrp="1"/>
          </p:cNvSpPr>
          <p:nvPr>
            <p:ph type="body" idx="1"/>
          </p:nvPr>
        </p:nvSpPr>
        <p:spPr>
          <a:xfrm>
            <a:off x="1913384" y="1818748"/>
            <a:ext cx="9945665" cy="43074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 name="Rectangle 28"/>
          <p:cNvSpPr/>
          <p:nvPr/>
        </p:nvSpPr>
        <p:spPr>
          <a:xfrm>
            <a:off x="0" y="-157"/>
            <a:ext cx="12192000" cy="1371600"/>
          </a:xfrm>
          <a:prstGeom prst="rect">
            <a:avLst/>
          </a:prstGeom>
          <a:gradFill flip="none" rotWithShape="1">
            <a:gsLst>
              <a:gs pos="6000">
                <a:schemeClr val="bg1"/>
              </a:gs>
              <a:gs pos="0">
                <a:schemeClr val="bg1"/>
              </a:gs>
              <a:gs pos="75000">
                <a:schemeClr val="tx2">
                  <a:lumMod val="40000"/>
                  <a:lumOff val="60000"/>
                  <a:alpha val="60000"/>
                </a:schemeClr>
              </a:gs>
              <a:gs pos="100000">
                <a:schemeClr val="accent2">
                  <a:alpha val="90000"/>
                </a:schemeClr>
              </a:gs>
              <a:gs pos="95000">
                <a:schemeClr val="tx2">
                  <a:lumMod val="75000"/>
                  <a:alpha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6" name="Slide Number Placeholder 5"/>
          <p:cNvSpPr>
            <a:spLocks noGrp="1"/>
          </p:cNvSpPr>
          <p:nvPr>
            <p:ph type="sldNum" sz="quarter" idx="4"/>
          </p:nvPr>
        </p:nvSpPr>
        <p:spPr>
          <a:xfrm>
            <a:off x="10948358" y="6303097"/>
            <a:ext cx="1219200" cy="274320"/>
          </a:xfrm>
          <a:prstGeom prst="rect">
            <a:avLst/>
          </a:prstGeom>
        </p:spPr>
        <p:txBody>
          <a:bodyPr vert="horz" lIns="91440" tIns="45720" rIns="91440" bIns="45720" rtlCol="0" anchor="ctr"/>
          <a:lstStyle>
            <a:lvl1pPr algn="r">
              <a:defRPr sz="1200">
                <a:solidFill>
                  <a:sysClr val="windowText" lastClr="000000"/>
                </a:solidFill>
                <a:latin typeface="Verdana" panose="020B0604030504040204" pitchFamily="34" charset="0"/>
                <a:ea typeface="Verdana" panose="020B0604030504040204" pitchFamily="34" charset="0"/>
                <a:cs typeface="Verdana" panose="020B0604030504040204" pitchFamily="34" charset="0"/>
              </a:defRPr>
            </a:lvl1pPr>
          </a:lstStyle>
          <a:p>
            <a:fld id="{27C98126-00D4-4536-8967-EB49841E9AA8}" type="slidenum">
              <a:rPr lang="en-US" smtClean="0"/>
              <a:pPr/>
              <a:t>‹#›</a:t>
            </a:fld>
            <a:endParaRPr lang="en-US" dirty="0"/>
          </a:p>
        </p:txBody>
      </p:sp>
      <p:sp>
        <p:nvSpPr>
          <p:cNvPr id="11" name="Rectangle 10"/>
          <p:cNvSpPr/>
          <p:nvPr/>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descr="Screen Clipping"/>
          <p:cNvPicPr>
            <a:picLocks noChangeAspect="1"/>
          </p:cNvPicPr>
          <p:nvPr/>
        </p:nvPicPr>
        <p:blipFill rotWithShape="1">
          <a:blip r:embed="rId20"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
        <p:nvSpPr>
          <p:cNvPr id="14" name="Rectangle 13"/>
          <p:cNvSpPr/>
          <p:nvPr userDrawn="1"/>
        </p:nvSpPr>
        <p:spPr>
          <a:xfrm>
            <a:off x="3048" y="1343212"/>
            <a:ext cx="12188952" cy="64008"/>
          </a:xfrm>
          <a:prstGeom prst="rect">
            <a:avLst/>
          </a:prstGeom>
          <a:solidFill>
            <a:schemeClr val="tx1">
              <a:alpha val="7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descr="Screen Clipping"/>
          <p:cNvPicPr>
            <a:picLocks noChangeAspect="1"/>
          </p:cNvPicPr>
          <p:nvPr userDrawn="1"/>
        </p:nvPicPr>
        <p:blipFill rotWithShape="1">
          <a:blip r:embed="rId20" cstate="print">
            <a:extLst>
              <a:ext uri="{28A0092B-C50C-407E-A947-70E740481C1C}">
                <a14:useLocalDpi xmlns:a14="http://schemas.microsoft.com/office/drawing/2010/main" val="0"/>
              </a:ext>
            </a:extLst>
          </a:blip>
          <a:srcRect l="6702" t="3884" r="8723" b="5263"/>
          <a:stretch/>
        </p:blipFill>
        <p:spPr>
          <a:xfrm>
            <a:off x="-3048" y="-232"/>
            <a:ext cx="1372006" cy="1371600"/>
          </a:xfrm>
          <a:prstGeom prst="ellipse">
            <a:avLst/>
          </a:prstGeom>
          <a:effectLst>
            <a:reflection blurRad="6350" stA="50000" endA="300" endPos="55000" dir="5400000" sy="-100000" algn="bl" rotWithShape="0"/>
          </a:effectLst>
        </p:spPr>
      </p:pic>
    </p:spTree>
    <p:extLst>
      <p:ext uri="{BB962C8B-B14F-4D97-AF65-F5344CB8AC3E}">
        <p14:creationId xmlns:p14="http://schemas.microsoft.com/office/powerpoint/2010/main" val="128793014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5" r:id="rId13"/>
    <p:sldLayoutId id="2147483686" r:id="rId14"/>
    <p:sldLayoutId id="2147483687" r:id="rId15"/>
    <p:sldLayoutId id="2147483664" r:id="rId16"/>
    <p:sldLayoutId id="2147483665" r:id="rId17"/>
    <p:sldLayoutId id="2147483670" r:id="rId18"/>
  </p:sldLayoutIdLst>
  <p:transition spd="slow">
    <p:cover/>
  </p:transition>
  <p:hf hdr="0" ftr="0" dt="0"/>
  <p:txStyles>
    <p:titleStyle>
      <a:lvl1pPr algn="l" defTabSz="914400" rtl="0" eaLnBrk="1" latinLnBrk="0" hangingPunct="1">
        <a:spcBef>
          <a:spcPct val="0"/>
        </a:spcBef>
        <a:buNone/>
        <a:defRPr lang="en-US" sz="4000" b="1" kern="1200" cap="none" spc="0" dirty="0" smtClean="0">
          <a:ln w="18415" cmpd="sng">
            <a:noFill/>
            <a:prstDash val="solid"/>
          </a:ln>
          <a:solidFill>
            <a:schemeClr val="tx1"/>
          </a:solidFill>
          <a:effectLst/>
          <a:latin typeface="+mj-lt"/>
          <a:ea typeface="+mj-ea"/>
          <a:cs typeface="+mj-cs"/>
        </a:defRPr>
      </a:lvl1pPr>
    </p:titleStyle>
    <p:bodyStyle>
      <a:lvl1pPr marL="274320" indent="-27432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800" b="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4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20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Clr>
          <a:schemeClr val="tx2">
            <a:lumMod val="50000"/>
          </a:schemeClr>
        </a:buClr>
        <a:buSzPct val="110000"/>
        <a:buFont typeface="Wingdings 2" panose="05020102010507070707" pitchFamily="18" charset="2"/>
        <a:buChar char=""/>
        <a:tabLst>
          <a:tab pos="274320" algn="l"/>
        </a:tabLst>
        <a:defRPr lang="en-US" sz="18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sic Application Software"/>
          <p:cNvSpPr>
            <a:spLocks noGrp="1"/>
          </p:cNvSpPr>
          <p:nvPr>
            <p:ph type="ctrTitle"/>
          </p:nvPr>
        </p:nvSpPr>
        <p:spPr/>
        <p:txBody>
          <a:bodyPr/>
          <a:lstStyle/>
          <a:p>
            <a:r>
              <a:rPr lang="en-US" dirty="0"/>
              <a:t>Basic Application Software</a:t>
            </a:r>
          </a:p>
        </p:txBody>
      </p:sp>
      <p:sp>
        <p:nvSpPr>
          <p:cNvPr id="4" name="Text Placeholder 3"/>
          <p:cNvSpPr>
            <a:spLocks noGrp="1"/>
          </p:cNvSpPr>
          <p:nvPr>
            <p:ph type="body" idx="1"/>
          </p:nvPr>
        </p:nvSpPr>
        <p:spPr/>
        <p:txBody>
          <a:bodyPr>
            <a:normAutofit fontScale="92500" lnSpcReduction="20000"/>
          </a:bodyPr>
          <a:lstStyle/>
          <a:p>
            <a:r>
              <a:rPr lang="en-US" dirty="0"/>
              <a:t>Chapter 3</a:t>
            </a:r>
          </a:p>
        </p:txBody>
      </p:sp>
      <p:sp>
        <p:nvSpPr>
          <p:cNvPr id="8" name="Chapter 3"/>
          <p:cNvSpPr txBox="1"/>
          <p:nvPr/>
        </p:nvSpPr>
        <p:spPr>
          <a:xfrm>
            <a:off x="375947" y="0"/>
            <a:ext cx="574196" cy="1015663"/>
          </a:xfrm>
          <a:prstGeom prst="rect">
            <a:avLst/>
          </a:prstGeom>
          <a:noFill/>
        </p:spPr>
        <p:txBody>
          <a:bodyPr wrap="none" rtlCol="0">
            <a:spAutoFit/>
          </a:bodyPr>
          <a:lstStyle/>
          <a:p>
            <a:r>
              <a:rPr lang="en-US" sz="6000" b="1" dirty="0">
                <a:solidFill>
                  <a:prstClr val="black">
                    <a:lumMod val="50000"/>
                    <a:lumOff val="50000"/>
                  </a:prstClr>
                </a:solidFill>
              </a:rPr>
              <a:t>3</a:t>
            </a:r>
          </a:p>
        </p:txBody>
      </p:sp>
      <p:sp>
        <p:nvSpPr>
          <p:cNvPr id="3" name="Slide Number Placeholder 2"/>
          <p:cNvSpPr>
            <a:spLocks noGrp="1"/>
          </p:cNvSpPr>
          <p:nvPr>
            <p:ph type="sldNum" sz="quarter" idx="12"/>
          </p:nvPr>
        </p:nvSpPr>
        <p:spPr/>
        <p:txBody>
          <a:bodyPr/>
          <a:lstStyle/>
          <a:p>
            <a:fld id="{27C98126-00D4-4536-8967-EB49841E9AA8}" type="slidenum">
              <a:rPr lang="en-US" smtClean="0"/>
              <a:pPr/>
              <a:t>1</a:t>
            </a:fld>
            <a:endParaRPr lang="en-US" dirty="0"/>
          </a:p>
        </p:txBody>
      </p:sp>
    </p:spTree>
    <p:extLst>
      <p:ext uri="{BB962C8B-B14F-4D97-AF65-F5344CB8AC3E}">
        <p14:creationId xmlns:p14="http://schemas.microsoft.com/office/powerpoint/2010/main" val="1809826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reating a Report"/>
          <p:cNvSpPr>
            <a:spLocks noGrp="1"/>
          </p:cNvSpPr>
          <p:nvPr>
            <p:ph type="title"/>
          </p:nvPr>
        </p:nvSpPr>
        <p:spPr/>
        <p:txBody>
          <a:bodyPr/>
          <a:lstStyle/>
          <a:p>
            <a:r>
              <a:rPr lang="en-US" dirty="0"/>
              <a:t>Creating a Report</a:t>
            </a:r>
          </a:p>
        </p:txBody>
      </p:sp>
      <p:sp>
        <p:nvSpPr>
          <p:cNvPr id="5" name="Content Placeholder 4"/>
          <p:cNvSpPr>
            <a:spLocks noGrp="1"/>
          </p:cNvSpPr>
          <p:nvPr>
            <p:ph idx="1"/>
          </p:nvPr>
        </p:nvSpPr>
        <p:spPr>
          <a:xfrm>
            <a:off x="2074226" y="1817225"/>
            <a:ext cx="4079832" cy="4308938"/>
          </a:xfrm>
        </p:spPr>
        <p:txBody>
          <a:bodyPr/>
          <a:lstStyle/>
          <a:p>
            <a:r>
              <a:rPr lang="en-US" dirty="0"/>
              <a:t>Report Features</a:t>
            </a:r>
          </a:p>
          <a:p>
            <a:pPr lvl="1"/>
            <a:r>
              <a:rPr lang="en-US" dirty="0"/>
              <a:t>AutoCorrect</a:t>
            </a:r>
          </a:p>
          <a:p>
            <a:pPr lvl="1"/>
            <a:r>
              <a:rPr lang="en-US" dirty="0"/>
              <a:t>Footnote</a:t>
            </a:r>
          </a:p>
          <a:p>
            <a:pPr lvl="1"/>
            <a:r>
              <a:rPr lang="en-US" dirty="0"/>
              <a:t>Header or Footer</a:t>
            </a:r>
          </a:p>
          <a:p>
            <a:pPr lvl="1"/>
            <a:r>
              <a:rPr lang="en-US" dirty="0"/>
              <a:t>Captions and Cross References</a:t>
            </a:r>
          </a:p>
          <a:p>
            <a:pPr lvl="1"/>
            <a:r>
              <a:rPr lang="en-US" dirty="0"/>
              <a:t>Tables</a:t>
            </a:r>
          </a:p>
        </p:txBody>
      </p:sp>
      <p:pic>
        <p:nvPicPr>
          <p:cNvPr id="5122" name="Graphic of a report" descr="Graphic of a report demonstrating all of the report features"/>
          <p:cNvPicPr>
            <a:picLocks noChangeAspect="1" noChangeArrowheads="1"/>
          </p:cNvPicPr>
          <p:nvPr/>
        </p:nvPicPr>
        <p:blipFill>
          <a:blip r:embed="rId3" cstate="print"/>
          <a:stretch>
            <a:fillRect/>
          </a:stretch>
        </p:blipFill>
        <p:spPr bwMode="auto">
          <a:xfrm>
            <a:off x="7250980" y="1524954"/>
            <a:ext cx="3950420" cy="501771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27C98126-00D4-4536-8967-EB49841E9AA8}" type="slidenum">
              <a:rPr lang="en-US" smtClean="0"/>
              <a:pPr/>
              <a:t>10</a:t>
            </a:fld>
            <a:endParaRPr lang="en-US" dirty="0"/>
          </a:p>
        </p:txBody>
      </p:sp>
    </p:spTree>
    <p:extLst>
      <p:ext uri="{BB962C8B-B14F-4D97-AF65-F5344CB8AC3E}">
        <p14:creationId xmlns:p14="http://schemas.microsoft.com/office/powerpoint/2010/main" val="3472361116"/>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readsheet Programs"/>
          <p:cNvSpPr>
            <a:spLocks noGrp="1"/>
          </p:cNvSpPr>
          <p:nvPr>
            <p:ph type="title"/>
          </p:nvPr>
        </p:nvSpPr>
        <p:spPr/>
        <p:txBody>
          <a:bodyPr/>
          <a:lstStyle/>
          <a:p>
            <a:r>
              <a:rPr lang="en-US" dirty="0"/>
              <a:t>Spreadsheet Programs</a:t>
            </a:r>
          </a:p>
        </p:txBody>
      </p:sp>
      <p:sp>
        <p:nvSpPr>
          <p:cNvPr id="5" name="Content Placeholder 4"/>
          <p:cNvSpPr>
            <a:spLocks noGrp="1"/>
          </p:cNvSpPr>
          <p:nvPr>
            <p:ph idx="1"/>
          </p:nvPr>
        </p:nvSpPr>
        <p:spPr/>
        <p:txBody>
          <a:bodyPr>
            <a:normAutofit/>
          </a:bodyPr>
          <a:lstStyle/>
          <a:p>
            <a:r>
              <a:rPr lang="en-US" dirty="0"/>
              <a:t>O</a:t>
            </a:r>
            <a:r>
              <a:rPr lang="en-US" sz="2800" dirty="0"/>
              <a:t>rganize, analyze, and graph numeric data</a:t>
            </a:r>
          </a:p>
          <a:p>
            <a:r>
              <a:rPr lang="en-US" sz="2800" dirty="0"/>
              <a:t>Spreadsheet programs </a:t>
            </a:r>
          </a:p>
          <a:p>
            <a:pPr lvl="1"/>
            <a:r>
              <a:rPr lang="en-US" sz="2400" dirty="0"/>
              <a:t>Microsoft Excel</a:t>
            </a:r>
          </a:p>
          <a:p>
            <a:pPr lvl="2"/>
            <a:r>
              <a:rPr lang="en-US" dirty="0"/>
              <a:t>Most widely used</a:t>
            </a:r>
          </a:p>
          <a:p>
            <a:pPr lvl="1"/>
            <a:r>
              <a:rPr lang="en-US" sz="2400" dirty="0"/>
              <a:t>Apple Numbers</a:t>
            </a:r>
          </a:p>
          <a:p>
            <a:pPr lvl="1"/>
            <a:r>
              <a:rPr lang="en-US" sz="2400" dirty="0"/>
              <a:t>OpenOffice </a:t>
            </a:r>
            <a:r>
              <a:rPr lang="en-US" sz="2400" dirty="0" err="1"/>
              <a:t>Calc</a:t>
            </a:r>
            <a:endParaRPr lang="en-US" sz="2400" dirty="0"/>
          </a:p>
          <a:p>
            <a:pPr lvl="1"/>
            <a:r>
              <a:rPr lang="en-US" dirty="0"/>
              <a:t>Corel Quattro Pro</a:t>
            </a:r>
          </a:p>
          <a:p>
            <a:pPr lvl="1"/>
            <a:r>
              <a:rPr lang="en-US" sz="2400" dirty="0"/>
              <a:t>Google Sheets</a:t>
            </a:r>
          </a:p>
        </p:txBody>
      </p:sp>
      <p:sp>
        <p:nvSpPr>
          <p:cNvPr id="3" name="Slide Number Placeholder 2"/>
          <p:cNvSpPr>
            <a:spLocks noGrp="1"/>
          </p:cNvSpPr>
          <p:nvPr>
            <p:ph type="sldNum" sz="quarter" idx="4"/>
          </p:nvPr>
        </p:nvSpPr>
        <p:spPr/>
        <p:txBody>
          <a:bodyPr/>
          <a:lstStyle/>
          <a:p>
            <a:fld id="{27C98126-00D4-4536-8967-EB49841E9AA8}" type="slidenum">
              <a:rPr lang="en-US" smtClean="0"/>
              <a:pPr/>
              <a:t>11</a:t>
            </a:fld>
            <a:endParaRPr lang="en-US" dirty="0"/>
          </a:p>
        </p:txBody>
      </p:sp>
    </p:spTree>
    <p:extLst>
      <p:ext uri="{BB962C8B-B14F-4D97-AF65-F5344CB8AC3E}">
        <p14:creationId xmlns:p14="http://schemas.microsoft.com/office/powerpoint/2010/main" val="4150659649"/>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reating a Sales Forecast"/>
          <p:cNvSpPr>
            <a:spLocks noGrp="1"/>
          </p:cNvSpPr>
          <p:nvPr>
            <p:ph type="title"/>
          </p:nvPr>
        </p:nvSpPr>
        <p:spPr/>
        <p:txBody>
          <a:bodyPr/>
          <a:lstStyle/>
          <a:p>
            <a:r>
              <a:rPr lang="en-US" dirty="0"/>
              <a:t>Creating a Sales Forecast</a:t>
            </a:r>
          </a:p>
        </p:txBody>
      </p:sp>
      <p:sp>
        <p:nvSpPr>
          <p:cNvPr id="5" name="Content Placeholder 4"/>
          <p:cNvSpPr>
            <a:spLocks noGrp="1"/>
          </p:cNvSpPr>
          <p:nvPr>
            <p:ph idx="1"/>
          </p:nvPr>
        </p:nvSpPr>
        <p:spPr>
          <a:xfrm>
            <a:off x="2074226" y="1817225"/>
            <a:ext cx="3136404" cy="4308938"/>
          </a:xfrm>
        </p:spPr>
        <p:txBody>
          <a:bodyPr/>
          <a:lstStyle/>
          <a:p>
            <a:r>
              <a:rPr lang="en-US" dirty="0"/>
              <a:t>Features</a:t>
            </a:r>
          </a:p>
          <a:p>
            <a:pPr lvl="1"/>
            <a:r>
              <a:rPr lang="en-US" dirty="0"/>
              <a:t>Worksheets</a:t>
            </a:r>
          </a:p>
          <a:p>
            <a:pPr lvl="1"/>
            <a:r>
              <a:rPr lang="en-US" dirty="0"/>
              <a:t>Text entries</a:t>
            </a:r>
          </a:p>
          <a:p>
            <a:pPr lvl="1"/>
            <a:r>
              <a:rPr lang="en-US" dirty="0"/>
              <a:t>Functions</a:t>
            </a:r>
          </a:p>
          <a:p>
            <a:pPr lvl="1"/>
            <a:r>
              <a:rPr lang="en-US" dirty="0"/>
              <a:t>Cells</a:t>
            </a:r>
          </a:p>
          <a:p>
            <a:pPr lvl="1"/>
            <a:r>
              <a:rPr lang="en-US" dirty="0"/>
              <a:t>Formulas</a:t>
            </a:r>
          </a:p>
        </p:txBody>
      </p:sp>
      <p:pic>
        <p:nvPicPr>
          <p:cNvPr id="3" name="Graphic of worksheet" descr="Graphic of spreadsheet outlining spreadsheet features such as worksheets, text entries, functions, cells, and formulas."/>
          <p:cNvPicPr>
            <a:picLocks noChangeAspect="1"/>
          </p:cNvPicPr>
          <p:nvPr/>
        </p:nvPicPr>
        <p:blipFill>
          <a:blip r:embed="rId3" cstate="print"/>
          <a:stretch>
            <a:fillRect/>
          </a:stretch>
        </p:blipFill>
        <p:spPr>
          <a:xfrm>
            <a:off x="5020018" y="1600200"/>
            <a:ext cx="6937096" cy="4852356"/>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12</a:t>
            </a:fld>
            <a:endParaRPr lang="en-US" dirty="0"/>
          </a:p>
        </p:txBody>
      </p:sp>
    </p:spTree>
    <p:extLst>
      <p:ext uri="{BB962C8B-B14F-4D97-AF65-F5344CB8AC3E}">
        <p14:creationId xmlns:p14="http://schemas.microsoft.com/office/powerpoint/2010/main" val="1257481897"/>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alyzing Your Data"/>
          <p:cNvSpPr>
            <a:spLocks noGrp="1"/>
          </p:cNvSpPr>
          <p:nvPr>
            <p:ph type="title"/>
          </p:nvPr>
        </p:nvSpPr>
        <p:spPr/>
        <p:txBody>
          <a:bodyPr/>
          <a:lstStyle/>
          <a:p>
            <a:r>
              <a:rPr lang="en-US" dirty="0"/>
              <a:t>Analyzing Your Data </a:t>
            </a:r>
          </a:p>
        </p:txBody>
      </p:sp>
      <p:sp>
        <p:nvSpPr>
          <p:cNvPr id="5" name="Content Placeholder 4"/>
          <p:cNvSpPr>
            <a:spLocks noGrp="1"/>
          </p:cNvSpPr>
          <p:nvPr>
            <p:ph idx="1"/>
          </p:nvPr>
        </p:nvSpPr>
        <p:spPr>
          <a:xfrm>
            <a:off x="2074226" y="1817225"/>
            <a:ext cx="4689432" cy="4308938"/>
          </a:xfrm>
        </p:spPr>
        <p:txBody>
          <a:bodyPr/>
          <a:lstStyle/>
          <a:p>
            <a:r>
              <a:rPr lang="en-US" dirty="0"/>
              <a:t>Analysis Features</a:t>
            </a:r>
          </a:p>
          <a:p>
            <a:pPr lvl="1"/>
            <a:r>
              <a:rPr lang="en-US" dirty="0"/>
              <a:t>Workbook and worksheets</a:t>
            </a:r>
          </a:p>
          <a:p>
            <a:pPr lvl="1"/>
            <a:r>
              <a:rPr lang="en-US" dirty="0"/>
              <a:t>What-if Analysis</a:t>
            </a:r>
          </a:p>
        </p:txBody>
      </p:sp>
      <p:pic>
        <p:nvPicPr>
          <p:cNvPr id="11266" name="Data Analysis" descr="Graphic of a spreadsheet demonstrating the features of workbooks using a what-if analysis. "/>
          <p:cNvPicPr>
            <a:picLocks noChangeAspect="1" noChangeArrowheads="1"/>
          </p:cNvPicPr>
          <p:nvPr/>
        </p:nvPicPr>
        <p:blipFill>
          <a:blip r:embed="rId3" cstate="print"/>
          <a:stretch>
            <a:fillRect/>
          </a:stretch>
        </p:blipFill>
        <p:spPr bwMode="auto">
          <a:xfrm>
            <a:off x="6595534" y="1523400"/>
            <a:ext cx="5032034" cy="49699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27C98126-00D4-4536-8967-EB49841E9AA8}" type="slidenum">
              <a:rPr lang="en-US" smtClean="0"/>
              <a:pPr/>
              <a:t>13</a:t>
            </a:fld>
            <a:endParaRPr lang="en-US" dirty="0"/>
          </a:p>
        </p:txBody>
      </p:sp>
    </p:spTree>
    <p:extLst>
      <p:ext uri="{BB962C8B-B14F-4D97-AF65-F5344CB8AC3E}">
        <p14:creationId xmlns:p14="http://schemas.microsoft.com/office/powerpoint/2010/main" val="407024219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esentation Graphics Programs"/>
          <p:cNvSpPr>
            <a:spLocks noGrp="1"/>
          </p:cNvSpPr>
          <p:nvPr>
            <p:ph type="title"/>
          </p:nvPr>
        </p:nvSpPr>
        <p:spPr/>
        <p:txBody>
          <a:bodyPr/>
          <a:lstStyle/>
          <a:p>
            <a:r>
              <a:rPr lang="en-US" dirty="0"/>
              <a:t>Presentation Graphics Programs</a:t>
            </a:r>
          </a:p>
        </p:txBody>
      </p:sp>
      <p:sp>
        <p:nvSpPr>
          <p:cNvPr id="4" name="Content Placeholder 3"/>
          <p:cNvSpPr>
            <a:spLocks noGrp="1"/>
          </p:cNvSpPr>
          <p:nvPr>
            <p:ph idx="1"/>
          </p:nvPr>
        </p:nvSpPr>
        <p:spPr>
          <a:xfrm>
            <a:off x="1506071" y="1699566"/>
            <a:ext cx="7872413" cy="4393883"/>
          </a:xfrm>
        </p:spPr>
        <p:txBody>
          <a:bodyPr/>
          <a:lstStyle/>
          <a:p>
            <a:r>
              <a:rPr lang="en-US" dirty="0"/>
              <a:t>C</a:t>
            </a:r>
            <a:r>
              <a:rPr lang="en-US" sz="2800" dirty="0"/>
              <a:t>ombine a variety of visual objects to create visually interesting presentations </a:t>
            </a:r>
          </a:p>
          <a:p>
            <a:r>
              <a:rPr lang="en-US" sz="2800" dirty="0"/>
              <a:t>Presentation programs </a:t>
            </a:r>
          </a:p>
          <a:p>
            <a:pPr lvl="1"/>
            <a:r>
              <a:rPr lang="en-US" sz="2400" dirty="0"/>
              <a:t>Microsoft PowerPoint</a:t>
            </a:r>
          </a:p>
          <a:p>
            <a:pPr lvl="1"/>
            <a:r>
              <a:rPr lang="en-US" sz="2400" dirty="0"/>
              <a:t>OpenOffice Impress</a:t>
            </a:r>
          </a:p>
          <a:p>
            <a:pPr lvl="1"/>
            <a:r>
              <a:rPr lang="en-US" sz="2400" dirty="0"/>
              <a:t>Apple Keynote</a:t>
            </a:r>
          </a:p>
          <a:p>
            <a:pPr lvl="1"/>
            <a:r>
              <a:rPr lang="en-US" dirty="0"/>
              <a:t>Google Slides</a:t>
            </a:r>
          </a:p>
          <a:p>
            <a:pPr lvl="1"/>
            <a:r>
              <a:rPr lang="en-US" sz="2400" dirty="0"/>
              <a:t>Corel Presentations</a:t>
            </a:r>
          </a:p>
          <a:p>
            <a:endParaRPr lang="en-US" dirty="0"/>
          </a:p>
        </p:txBody>
      </p:sp>
      <p:sp>
        <p:nvSpPr>
          <p:cNvPr id="3" name="Slide Number Placeholder 2"/>
          <p:cNvSpPr>
            <a:spLocks noGrp="1"/>
          </p:cNvSpPr>
          <p:nvPr>
            <p:ph type="sldNum" sz="quarter" idx="4"/>
          </p:nvPr>
        </p:nvSpPr>
        <p:spPr/>
        <p:txBody>
          <a:bodyPr/>
          <a:lstStyle/>
          <a:p>
            <a:fld id="{27C98126-00D4-4536-8967-EB49841E9AA8}" type="slidenum">
              <a:rPr lang="en-US" smtClean="0"/>
              <a:pPr/>
              <a:t>14</a:t>
            </a:fld>
            <a:endParaRPr lang="en-US" dirty="0"/>
          </a:p>
        </p:txBody>
      </p:sp>
    </p:spTree>
    <p:extLst>
      <p:ext uri="{BB962C8B-B14F-4D97-AF65-F5344CB8AC3E}">
        <p14:creationId xmlns:p14="http://schemas.microsoft.com/office/powerpoint/2010/main" val="2567211138"/>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reating a Presentation"/>
          <p:cNvSpPr>
            <a:spLocks noGrp="1"/>
          </p:cNvSpPr>
          <p:nvPr>
            <p:ph type="title"/>
          </p:nvPr>
        </p:nvSpPr>
        <p:spPr/>
        <p:txBody>
          <a:bodyPr/>
          <a:lstStyle/>
          <a:p>
            <a:r>
              <a:rPr lang="en-US" dirty="0"/>
              <a:t>Creating a Presentation</a:t>
            </a:r>
          </a:p>
        </p:txBody>
      </p:sp>
      <p:sp>
        <p:nvSpPr>
          <p:cNvPr id="6" name="Content Placeholder 5"/>
          <p:cNvSpPr>
            <a:spLocks noGrp="1"/>
          </p:cNvSpPr>
          <p:nvPr>
            <p:ph idx="1"/>
          </p:nvPr>
        </p:nvSpPr>
        <p:spPr>
          <a:xfrm>
            <a:off x="2074225" y="1817225"/>
            <a:ext cx="4631375" cy="4308938"/>
          </a:xfrm>
        </p:spPr>
        <p:txBody>
          <a:bodyPr/>
          <a:lstStyle/>
          <a:p>
            <a:r>
              <a:rPr lang="en-US" dirty="0"/>
              <a:t>Presentation Features</a:t>
            </a:r>
          </a:p>
          <a:p>
            <a:pPr lvl="1"/>
            <a:r>
              <a:rPr lang="en-US" dirty="0"/>
              <a:t>Document Theme</a:t>
            </a:r>
          </a:p>
          <a:p>
            <a:pPr lvl="1"/>
            <a:r>
              <a:rPr lang="en-US" dirty="0"/>
              <a:t>Animation</a:t>
            </a:r>
          </a:p>
          <a:p>
            <a:pPr lvl="1"/>
            <a:r>
              <a:rPr lang="en-US" dirty="0"/>
              <a:t>Templates</a:t>
            </a:r>
          </a:p>
          <a:p>
            <a:pPr lvl="1"/>
            <a:endParaRPr lang="en-US" dirty="0"/>
          </a:p>
        </p:txBody>
      </p:sp>
      <p:pic>
        <p:nvPicPr>
          <p:cNvPr id="4" name="Slides in a presentation" descr="Graphic demonstrating features of presentation programs including Document Theme, Animation, and Templates"/>
          <p:cNvPicPr>
            <a:picLocks noChangeAspect="1"/>
          </p:cNvPicPr>
          <p:nvPr/>
        </p:nvPicPr>
        <p:blipFill>
          <a:blip r:embed="rId3" cstate="print"/>
          <a:stretch>
            <a:fillRect/>
          </a:stretch>
        </p:blipFill>
        <p:spPr>
          <a:xfrm>
            <a:off x="5481593" y="2802776"/>
            <a:ext cx="6543495" cy="3639412"/>
          </a:xfrm>
          <a:prstGeom prst="rect">
            <a:avLst/>
          </a:prstGeom>
        </p:spPr>
      </p:pic>
      <p:sp>
        <p:nvSpPr>
          <p:cNvPr id="3" name="Slide Number Placeholder 2"/>
          <p:cNvSpPr>
            <a:spLocks noGrp="1"/>
          </p:cNvSpPr>
          <p:nvPr>
            <p:ph type="sldNum" sz="quarter" idx="4"/>
          </p:nvPr>
        </p:nvSpPr>
        <p:spPr/>
        <p:txBody>
          <a:bodyPr/>
          <a:lstStyle/>
          <a:p>
            <a:fld id="{27C98126-00D4-4536-8967-EB49841E9AA8}" type="slidenum">
              <a:rPr lang="en-US" smtClean="0"/>
              <a:pPr/>
              <a:t>15</a:t>
            </a:fld>
            <a:endParaRPr lang="en-US" dirty="0"/>
          </a:p>
        </p:txBody>
      </p:sp>
    </p:spTree>
    <p:extLst>
      <p:ext uri="{BB962C8B-B14F-4D97-AF65-F5344CB8AC3E}">
        <p14:creationId xmlns:p14="http://schemas.microsoft.com/office/powerpoint/2010/main" val="3787842242"/>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abase Management Systems"/>
          <p:cNvSpPr>
            <a:spLocks noGrp="1"/>
          </p:cNvSpPr>
          <p:nvPr>
            <p:ph type="title"/>
          </p:nvPr>
        </p:nvSpPr>
        <p:spPr>
          <a:xfrm>
            <a:off x="1765016" y="114000"/>
            <a:ext cx="8274334" cy="1143000"/>
          </a:xfrm>
        </p:spPr>
        <p:txBody>
          <a:bodyPr>
            <a:normAutofit fontScale="90000"/>
          </a:bodyPr>
          <a:lstStyle/>
          <a:p>
            <a:r>
              <a:rPr lang="en-US" sz="3600" dirty="0"/>
              <a:t>Database Management Systems (DBMS)</a:t>
            </a:r>
          </a:p>
        </p:txBody>
      </p:sp>
      <p:sp>
        <p:nvSpPr>
          <p:cNvPr id="4" name="Content Placeholder 3"/>
          <p:cNvSpPr>
            <a:spLocks noGrp="1"/>
          </p:cNvSpPr>
          <p:nvPr>
            <p:ph idx="1"/>
          </p:nvPr>
        </p:nvSpPr>
        <p:spPr>
          <a:xfrm>
            <a:off x="1765016" y="1741971"/>
            <a:ext cx="7872413" cy="4393883"/>
          </a:xfrm>
        </p:spPr>
        <p:txBody>
          <a:bodyPr>
            <a:normAutofit/>
          </a:bodyPr>
          <a:lstStyle/>
          <a:p>
            <a:r>
              <a:rPr lang="en-US" sz="3200" dirty="0"/>
              <a:t>A collection of related data</a:t>
            </a:r>
          </a:p>
          <a:p>
            <a:r>
              <a:rPr lang="en-US" sz="3200" dirty="0"/>
              <a:t>Electronic equivalent of a file cabinet</a:t>
            </a:r>
          </a:p>
          <a:p>
            <a:r>
              <a:rPr lang="en-US" sz="3200" dirty="0"/>
              <a:t>Two most widely used systems</a:t>
            </a:r>
          </a:p>
          <a:p>
            <a:pPr lvl="1"/>
            <a:r>
              <a:rPr lang="en-US" sz="2800" dirty="0"/>
              <a:t>Microsoft Access</a:t>
            </a:r>
          </a:p>
          <a:p>
            <a:pPr lvl="1"/>
            <a:r>
              <a:rPr lang="en-US" sz="2800" dirty="0"/>
              <a:t>OpenOffice Base</a:t>
            </a:r>
          </a:p>
          <a:p>
            <a:pPr lvl="1"/>
            <a:r>
              <a:rPr lang="en-US" sz="2800" dirty="0"/>
              <a:t>Apple FileMaker</a:t>
            </a:r>
          </a:p>
          <a:p>
            <a:pPr lvl="1"/>
            <a:r>
              <a:rPr lang="en-US" sz="2800" dirty="0"/>
              <a:t>Google </a:t>
            </a:r>
            <a:r>
              <a:rPr lang="en-US" sz="2800" dirty="0" err="1"/>
              <a:t>Obvibase</a:t>
            </a:r>
            <a:endParaRPr lang="en-US" sz="2800" dirty="0"/>
          </a:p>
        </p:txBody>
      </p:sp>
      <p:sp>
        <p:nvSpPr>
          <p:cNvPr id="3" name="Slide Number Placeholder 2"/>
          <p:cNvSpPr>
            <a:spLocks noGrp="1"/>
          </p:cNvSpPr>
          <p:nvPr>
            <p:ph type="sldNum" sz="quarter" idx="4"/>
          </p:nvPr>
        </p:nvSpPr>
        <p:spPr/>
        <p:txBody>
          <a:bodyPr/>
          <a:lstStyle/>
          <a:p>
            <a:fld id="{27C98126-00D4-4536-8967-EB49841E9AA8}" type="slidenum">
              <a:rPr lang="en-US" smtClean="0"/>
              <a:pPr/>
              <a:t>16</a:t>
            </a:fld>
            <a:endParaRPr lang="en-US" dirty="0"/>
          </a:p>
        </p:txBody>
      </p:sp>
    </p:spTree>
    <p:extLst>
      <p:ext uri="{BB962C8B-B14F-4D97-AF65-F5344CB8AC3E}">
        <p14:creationId xmlns:p14="http://schemas.microsoft.com/office/powerpoint/2010/main" val="3474575073"/>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reating a Database"/>
          <p:cNvSpPr>
            <a:spLocks noGrp="1"/>
          </p:cNvSpPr>
          <p:nvPr>
            <p:ph type="title"/>
          </p:nvPr>
        </p:nvSpPr>
        <p:spPr/>
        <p:txBody>
          <a:bodyPr/>
          <a:lstStyle/>
          <a:p>
            <a:r>
              <a:rPr lang="en-US" dirty="0"/>
              <a:t>Creating a Database</a:t>
            </a:r>
          </a:p>
        </p:txBody>
      </p:sp>
      <p:sp>
        <p:nvSpPr>
          <p:cNvPr id="2" name="Content Placeholder 1"/>
          <p:cNvSpPr>
            <a:spLocks noGrp="1"/>
          </p:cNvSpPr>
          <p:nvPr>
            <p:ph idx="1"/>
          </p:nvPr>
        </p:nvSpPr>
        <p:spPr>
          <a:xfrm>
            <a:off x="2074225" y="1817225"/>
            <a:ext cx="4621561" cy="4308938"/>
          </a:xfrm>
        </p:spPr>
        <p:txBody>
          <a:bodyPr/>
          <a:lstStyle/>
          <a:p>
            <a:r>
              <a:rPr lang="en-US" dirty="0"/>
              <a:t>First steps is to plan</a:t>
            </a:r>
          </a:p>
          <a:p>
            <a:r>
              <a:rPr lang="en-US" dirty="0"/>
              <a:t>Database Features</a:t>
            </a:r>
          </a:p>
          <a:p>
            <a:pPr lvl="1"/>
            <a:r>
              <a:rPr lang="en-US" dirty="0"/>
              <a:t>Primary Key</a:t>
            </a:r>
          </a:p>
          <a:p>
            <a:pPr lvl="1"/>
            <a:r>
              <a:rPr lang="en-US" dirty="0"/>
              <a:t>Fields</a:t>
            </a:r>
          </a:p>
          <a:p>
            <a:pPr lvl="1"/>
            <a:r>
              <a:rPr lang="en-US" dirty="0"/>
              <a:t>Record</a:t>
            </a:r>
          </a:p>
          <a:p>
            <a:pPr lvl="1"/>
            <a:r>
              <a:rPr lang="en-US" dirty="0"/>
              <a:t>Table</a:t>
            </a:r>
          </a:p>
          <a:p>
            <a:pPr lvl="1"/>
            <a:r>
              <a:rPr lang="en-US" dirty="0"/>
              <a:t>Form</a:t>
            </a:r>
          </a:p>
        </p:txBody>
      </p:sp>
      <p:pic>
        <p:nvPicPr>
          <p:cNvPr id="14338" name="Database features" descr="Graphic demonstrating the features of a database including primary key, fields, records, a table and a form"/>
          <p:cNvPicPr>
            <a:picLocks noChangeAspect="1" noChangeArrowheads="1"/>
          </p:cNvPicPr>
          <p:nvPr/>
        </p:nvPicPr>
        <p:blipFill>
          <a:blip r:embed="rId3" cstate="print"/>
          <a:stretch>
            <a:fillRect/>
          </a:stretch>
        </p:blipFill>
        <p:spPr bwMode="auto">
          <a:xfrm>
            <a:off x="6862558" y="1513305"/>
            <a:ext cx="4802430" cy="492982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27C98126-00D4-4536-8967-EB49841E9AA8}" type="slidenum">
              <a:rPr lang="en-US" smtClean="0"/>
              <a:pPr/>
              <a:t>17</a:t>
            </a:fld>
            <a:endParaRPr lang="en-US" dirty="0"/>
          </a:p>
        </p:txBody>
      </p:sp>
    </p:spTree>
    <p:extLst>
      <p:ext uri="{BB962C8B-B14F-4D97-AF65-F5344CB8AC3E}">
        <p14:creationId xmlns:p14="http://schemas.microsoft.com/office/powerpoint/2010/main" val="89371176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cialized Applications"/>
          <p:cNvSpPr>
            <a:spLocks noGrp="1"/>
          </p:cNvSpPr>
          <p:nvPr>
            <p:ph type="title"/>
          </p:nvPr>
        </p:nvSpPr>
        <p:spPr/>
        <p:txBody>
          <a:bodyPr/>
          <a:lstStyle/>
          <a:p>
            <a:r>
              <a:rPr lang="en-US" dirty="0"/>
              <a:t>Specialized Applications</a:t>
            </a:r>
          </a:p>
        </p:txBody>
      </p:sp>
      <p:sp>
        <p:nvSpPr>
          <p:cNvPr id="3" name="Content Placeholder 2"/>
          <p:cNvSpPr>
            <a:spLocks noGrp="1"/>
          </p:cNvSpPr>
          <p:nvPr>
            <p:ph idx="1"/>
          </p:nvPr>
        </p:nvSpPr>
        <p:spPr>
          <a:xfrm>
            <a:off x="1506071" y="1552226"/>
            <a:ext cx="7872413" cy="4393883"/>
          </a:xfrm>
        </p:spPr>
        <p:txBody>
          <a:bodyPr>
            <a:normAutofit/>
          </a:bodyPr>
          <a:lstStyle/>
          <a:p>
            <a:r>
              <a:rPr lang="en-US" sz="3200" dirty="0"/>
              <a:t>Programs that more narrowly focused on specific disciplines and occupations</a:t>
            </a:r>
          </a:p>
          <a:p>
            <a:r>
              <a:rPr lang="en-US" sz="3200" dirty="0"/>
              <a:t>Includes:</a:t>
            </a:r>
          </a:p>
          <a:p>
            <a:pPr lvl="1"/>
            <a:r>
              <a:rPr lang="en-US" sz="2800" dirty="0"/>
              <a:t>Graphics Programs</a:t>
            </a:r>
          </a:p>
          <a:p>
            <a:pPr lvl="1"/>
            <a:r>
              <a:rPr lang="en-US" sz="2800" dirty="0"/>
              <a:t>Web Authoring Programs</a:t>
            </a:r>
          </a:p>
          <a:p>
            <a:pPr lvl="1"/>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18</a:t>
            </a:fld>
            <a:endParaRPr lang="en-US" dirty="0"/>
          </a:p>
        </p:txBody>
      </p:sp>
    </p:spTree>
    <p:extLst>
      <p:ext uri="{BB962C8B-B14F-4D97-AF65-F5344CB8AC3E}">
        <p14:creationId xmlns:p14="http://schemas.microsoft.com/office/powerpoint/2010/main" val="1891514087"/>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raphics Programs"/>
          <p:cNvSpPr>
            <a:spLocks noGrp="1"/>
          </p:cNvSpPr>
          <p:nvPr>
            <p:ph type="title"/>
          </p:nvPr>
        </p:nvSpPr>
        <p:spPr/>
        <p:txBody>
          <a:bodyPr/>
          <a:lstStyle/>
          <a:p>
            <a:r>
              <a:rPr lang="en-US" dirty="0"/>
              <a:t>Graphics Programs</a:t>
            </a:r>
          </a:p>
        </p:txBody>
      </p:sp>
      <p:sp>
        <p:nvSpPr>
          <p:cNvPr id="3" name="Content Placeholder 2"/>
          <p:cNvSpPr>
            <a:spLocks noGrp="1"/>
          </p:cNvSpPr>
          <p:nvPr>
            <p:ph idx="1"/>
          </p:nvPr>
        </p:nvSpPr>
        <p:spPr>
          <a:xfrm>
            <a:off x="1506071" y="1495904"/>
            <a:ext cx="7872413" cy="4393883"/>
          </a:xfrm>
        </p:spPr>
        <p:txBody>
          <a:bodyPr>
            <a:normAutofit/>
          </a:bodyPr>
          <a:lstStyle/>
          <a:p>
            <a:r>
              <a:rPr lang="en-US" sz="2800" dirty="0"/>
              <a:t>Widely used in graphic arts</a:t>
            </a:r>
          </a:p>
          <a:p>
            <a:r>
              <a:rPr lang="en-US" sz="2800" dirty="0"/>
              <a:t>Types of graphics programs are:</a:t>
            </a:r>
          </a:p>
          <a:p>
            <a:pPr lvl="1"/>
            <a:r>
              <a:rPr lang="en-US" sz="2400" dirty="0"/>
              <a:t>Desktop Publishing Programs</a:t>
            </a:r>
          </a:p>
          <a:p>
            <a:pPr lvl="1"/>
            <a:r>
              <a:rPr lang="en-US" sz="2400" dirty="0"/>
              <a:t>Image Editing Programs</a:t>
            </a:r>
          </a:p>
          <a:p>
            <a:pPr lvl="1"/>
            <a:r>
              <a:rPr lang="en-US" sz="2400" dirty="0"/>
              <a:t>Illustration Programs</a:t>
            </a:r>
          </a:p>
          <a:p>
            <a:pPr lvl="1"/>
            <a:r>
              <a:rPr lang="en-US" sz="2400" dirty="0"/>
              <a:t>Image Galleries</a:t>
            </a:r>
          </a:p>
        </p:txBody>
      </p:sp>
      <p:sp>
        <p:nvSpPr>
          <p:cNvPr id="4" name="Slide Number Placeholder 3"/>
          <p:cNvSpPr>
            <a:spLocks noGrp="1"/>
          </p:cNvSpPr>
          <p:nvPr>
            <p:ph type="sldNum" sz="quarter" idx="4"/>
          </p:nvPr>
        </p:nvSpPr>
        <p:spPr/>
        <p:txBody>
          <a:bodyPr/>
          <a:lstStyle/>
          <a:p>
            <a:fld id="{27C98126-00D4-4536-8967-EB49841E9AA8}" type="slidenum">
              <a:rPr lang="en-US" smtClean="0"/>
              <a:pPr/>
              <a:t>19</a:t>
            </a:fld>
            <a:endParaRPr lang="en-US" dirty="0"/>
          </a:p>
        </p:txBody>
      </p:sp>
    </p:spTree>
    <p:extLst>
      <p:ext uri="{BB962C8B-B14F-4D97-AF65-F5344CB8AC3E}">
        <p14:creationId xmlns:p14="http://schemas.microsoft.com/office/powerpoint/2010/main" val="1661517804"/>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utcomes"/>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a:normAutofit fontScale="92500" lnSpcReduction="20000"/>
          </a:bodyPr>
          <a:lstStyle/>
          <a:p>
            <a:r>
              <a:rPr lang="en-US" dirty="0"/>
              <a:t>Identify general-purpose applications</a:t>
            </a:r>
          </a:p>
          <a:p>
            <a:r>
              <a:rPr lang="en-US" dirty="0"/>
              <a:t>Describe word processors, spreadsheets, presentation programs, and database management systems. </a:t>
            </a:r>
          </a:p>
          <a:p>
            <a:r>
              <a:rPr lang="en-US" dirty="0"/>
              <a:t>Identify specialized applications.</a:t>
            </a:r>
          </a:p>
          <a:p>
            <a:r>
              <a:rPr lang="en-US" dirty="0"/>
              <a:t>Describe graphics programs, web authoring programs, and other specialized professional applications. </a:t>
            </a:r>
          </a:p>
          <a:p>
            <a:r>
              <a:rPr lang="en-US" dirty="0"/>
              <a:t>Describe mobile apps and app stores.</a:t>
            </a:r>
          </a:p>
          <a:p>
            <a:r>
              <a:rPr lang="en-US" dirty="0"/>
              <a:t>Identify software suites.</a:t>
            </a:r>
          </a:p>
          <a:p>
            <a:r>
              <a:rPr lang="en-US" dirty="0"/>
              <a:t>Describe office suites, cloud suites, specialized suites, and utility suites.</a:t>
            </a:r>
          </a:p>
          <a:p>
            <a:pPr marL="0" indent="0">
              <a:buNone/>
            </a:pPr>
            <a:endParaRPr lang="en-US" dirty="0"/>
          </a:p>
          <a:p>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2</a:t>
            </a:fld>
            <a:endParaRPr lang="en-US" dirty="0"/>
          </a:p>
        </p:txBody>
      </p:sp>
    </p:spTree>
    <p:extLst>
      <p:ext uri="{BB962C8B-B14F-4D97-AF65-F5344CB8AC3E}">
        <p14:creationId xmlns:p14="http://schemas.microsoft.com/office/powerpoint/2010/main" val="2999898645"/>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esktop Publishing Programs"/>
          <p:cNvSpPr>
            <a:spLocks noGrp="1"/>
          </p:cNvSpPr>
          <p:nvPr>
            <p:ph type="title"/>
          </p:nvPr>
        </p:nvSpPr>
        <p:spPr/>
        <p:txBody>
          <a:bodyPr/>
          <a:lstStyle/>
          <a:p>
            <a:r>
              <a:rPr lang="en-US" dirty="0"/>
              <a:t>Desktop Publishing Programs</a:t>
            </a:r>
          </a:p>
        </p:txBody>
      </p:sp>
      <p:sp>
        <p:nvSpPr>
          <p:cNvPr id="3" name="Content Placeholder 2"/>
          <p:cNvSpPr>
            <a:spLocks noGrp="1"/>
          </p:cNvSpPr>
          <p:nvPr>
            <p:ph idx="1"/>
          </p:nvPr>
        </p:nvSpPr>
        <p:spPr>
          <a:xfrm>
            <a:off x="1506071" y="1614526"/>
            <a:ext cx="7872413" cy="4393883"/>
          </a:xfrm>
        </p:spPr>
        <p:txBody>
          <a:bodyPr>
            <a:normAutofit/>
          </a:bodyPr>
          <a:lstStyle/>
          <a:p>
            <a:r>
              <a:rPr lang="en-US" sz="2800" dirty="0"/>
              <a:t>Also known as Page Layout Programs</a:t>
            </a:r>
          </a:p>
          <a:p>
            <a:r>
              <a:rPr lang="en-US" sz="2800" dirty="0"/>
              <a:t>Mix text and graphics to create brochures, newsletters, newspapers and textbooks</a:t>
            </a:r>
          </a:p>
          <a:p>
            <a:r>
              <a:rPr lang="en-US" sz="2800" dirty="0"/>
              <a:t>Popular programs:</a:t>
            </a:r>
          </a:p>
          <a:p>
            <a:pPr lvl="1"/>
            <a:r>
              <a:rPr lang="en-US" sz="2400" dirty="0"/>
              <a:t>Adobe InDesign</a:t>
            </a:r>
          </a:p>
          <a:p>
            <a:pPr lvl="1"/>
            <a:r>
              <a:rPr lang="en-US" sz="2400" dirty="0"/>
              <a:t>Microsoft Publisher</a:t>
            </a:r>
          </a:p>
          <a:p>
            <a:pPr lvl="1"/>
            <a:r>
              <a:rPr lang="en-US" sz="2400" dirty="0"/>
              <a:t>QuarkXPress</a:t>
            </a:r>
          </a:p>
        </p:txBody>
      </p:sp>
      <p:sp>
        <p:nvSpPr>
          <p:cNvPr id="4" name="Slide Number Placeholder 3"/>
          <p:cNvSpPr>
            <a:spLocks noGrp="1"/>
          </p:cNvSpPr>
          <p:nvPr>
            <p:ph type="sldNum" sz="quarter" idx="4"/>
          </p:nvPr>
        </p:nvSpPr>
        <p:spPr/>
        <p:txBody>
          <a:bodyPr/>
          <a:lstStyle/>
          <a:p>
            <a:fld id="{27C98126-00D4-4536-8967-EB49841E9AA8}" type="slidenum">
              <a:rPr lang="en-US" smtClean="0"/>
              <a:pPr/>
              <a:t>20</a:t>
            </a:fld>
            <a:endParaRPr lang="en-US" dirty="0"/>
          </a:p>
        </p:txBody>
      </p:sp>
    </p:spTree>
    <p:extLst>
      <p:ext uri="{BB962C8B-B14F-4D97-AF65-F5344CB8AC3E}">
        <p14:creationId xmlns:p14="http://schemas.microsoft.com/office/powerpoint/2010/main" val="1954458267"/>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mage Editors"/>
          <p:cNvSpPr>
            <a:spLocks noGrp="1"/>
          </p:cNvSpPr>
          <p:nvPr>
            <p:ph type="title"/>
          </p:nvPr>
        </p:nvSpPr>
        <p:spPr/>
        <p:txBody>
          <a:bodyPr/>
          <a:lstStyle/>
          <a:p>
            <a:r>
              <a:rPr lang="en-US" dirty="0"/>
              <a:t>Image Editors</a:t>
            </a:r>
          </a:p>
        </p:txBody>
      </p:sp>
      <p:sp>
        <p:nvSpPr>
          <p:cNvPr id="3" name="Content Placeholder 2"/>
          <p:cNvSpPr>
            <a:spLocks noGrp="1"/>
          </p:cNvSpPr>
          <p:nvPr>
            <p:ph idx="1"/>
          </p:nvPr>
        </p:nvSpPr>
        <p:spPr>
          <a:xfrm>
            <a:off x="1361693" y="1464046"/>
            <a:ext cx="6033718" cy="5033005"/>
          </a:xfrm>
        </p:spPr>
        <p:txBody>
          <a:bodyPr>
            <a:noAutofit/>
          </a:bodyPr>
          <a:lstStyle/>
          <a:p>
            <a:r>
              <a:rPr lang="en-US" sz="2800" dirty="0"/>
              <a:t>Also know as Photo Editors</a:t>
            </a:r>
          </a:p>
          <a:p>
            <a:r>
              <a:rPr lang="en-US" sz="2800" dirty="0"/>
              <a:t>Editing or modifying digital photographs</a:t>
            </a:r>
          </a:p>
          <a:p>
            <a:r>
              <a:rPr lang="en-US" sz="2800" dirty="0"/>
              <a:t>Photographs consist of thousands of pixels that form images knows as bitmaps</a:t>
            </a:r>
          </a:p>
          <a:p>
            <a:r>
              <a:rPr lang="en-US" sz="2800" dirty="0"/>
              <a:t>Popular image editors</a:t>
            </a:r>
          </a:p>
          <a:p>
            <a:pPr lvl="1"/>
            <a:r>
              <a:rPr lang="en-US" sz="2400" dirty="0"/>
              <a:t>Adobe Photoshop</a:t>
            </a:r>
          </a:p>
          <a:p>
            <a:pPr lvl="1"/>
            <a:r>
              <a:rPr lang="en-US" sz="2400" dirty="0"/>
              <a:t>Corel </a:t>
            </a:r>
            <a:r>
              <a:rPr lang="en-US" sz="2400" dirty="0" err="1"/>
              <a:t>PaintShop</a:t>
            </a:r>
            <a:r>
              <a:rPr lang="en-US" sz="2400" dirty="0"/>
              <a:t> Pro</a:t>
            </a:r>
          </a:p>
          <a:p>
            <a:pPr lvl="1"/>
            <a:r>
              <a:rPr lang="en-US" sz="2400" dirty="0"/>
              <a:t>GIMP (GNU Manipulation Program)</a:t>
            </a:r>
          </a:p>
          <a:p>
            <a:pPr lvl="1"/>
            <a:r>
              <a:rPr lang="en-US" sz="2400" dirty="0"/>
              <a:t>Windows Live Photo Gallery</a:t>
            </a:r>
          </a:p>
        </p:txBody>
      </p:sp>
      <p:pic>
        <p:nvPicPr>
          <p:cNvPr id="6" name="Graphic of pixels" descr="Image of a bitmap"/>
          <p:cNvPicPr>
            <a:picLocks noChangeAspect="1"/>
          </p:cNvPicPr>
          <p:nvPr/>
        </p:nvPicPr>
        <p:blipFill>
          <a:blip r:embed="rId3" cstate="print"/>
          <a:stretch>
            <a:fillRect/>
          </a:stretch>
        </p:blipFill>
        <p:spPr>
          <a:xfrm>
            <a:off x="7791976" y="1802348"/>
            <a:ext cx="3802766" cy="3006460"/>
          </a:xfrm>
          <a:prstGeom prst="rect">
            <a:avLst/>
          </a:prstGeom>
          <a:ln>
            <a:solidFill>
              <a:srgbClr val="FFFFFF"/>
            </a:solidFill>
          </a:ln>
        </p:spPr>
      </p:pic>
      <p:sp>
        <p:nvSpPr>
          <p:cNvPr id="4" name="Slide Number Placeholder 3"/>
          <p:cNvSpPr>
            <a:spLocks noGrp="1"/>
          </p:cNvSpPr>
          <p:nvPr>
            <p:ph type="sldNum" sz="quarter" idx="4"/>
          </p:nvPr>
        </p:nvSpPr>
        <p:spPr/>
        <p:txBody>
          <a:bodyPr/>
          <a:lstStyle/>
          <a:p>
            <a:fld id="{27C98126-00D4-4536-8967-EB49841E9AA8}" type="slidenum">
              <a:rPr lang="en-US" smtClean="0"/>
              <a:pPr/>
              <a:t>21</a:t>
            </a:fld>
            <a:endParaRPr lang="en-US" dirty="0"/>
          </a:p>
        </p:txBody>
      </p:sp>
    </p:spTree>
    <p:extLst>
      <p:ext uri="{BB962C8B-B14F-4D97-AF65-F5344CB8AC3E}">
        <p14:creationId xmlns:p14="http://schemas.microsoft.com/office/powerpoint/2010/main" val="1107969294"/>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llustration Programs"/>
          <p:cNvSpPr>
            <a:spLocks noGrp="1"/>
          </p:cNvSpPr>
          <p:nvPr>
            <p:ph type="title"/>
          </p:nvPr>
        </p:nvSpPr>
        <p:spPr/>
        <p:txBody>
          <a:bodyPr/>
          <a:lstStyle/>
          <a:p>
            <a:r>
              <a:rPr lang="en-US" dirty="0"/>
              <a:t>Illustration Programs</a:t>
            </a:r>
          </a:p>
        </p:txBody>
      </p:sp>
      <p:sp>
        <p:nvSpPr>
          <p:cNvPr id="3" name="Content Placeholder 2"/>
          <p:cNvSpPr>
            <a:spLocks noGrp="1"/>
          </p:cNvSpPr>
          <p:nvPr>
            <p:ph idx="1"/>
          </p:nvPr>
        </p:nvSpPr>
        <p:spPr>
          <a:xfrm>
            <a:off x="1506071" y="1611589"/>
            <a:ext cx="7986272" cy="4687611"/>
          </a:xfrm>
        </p:spPr>
        <p:txBody>
          <a:bodyPr>
            <a:normAutofit lnSpcReduction="10000"/>
          </a:bodyPr>
          <a:lstStyle/>
          <a:p>
            <a:r>
              <a:rPr lang="en-US" sz="2800" dirty="0"/>
              <a:t>Drawing programs</a:t>
            </a:r>
          </a:p>
          <a:p>
            <a:r>
              <a:rPr lang="en-US" sz="2800" dirty="0"/>
              <a:t>Create and edit vector images</a:t>
            </a:r>
          </a:p>
          <a:p>
            <a:pPr lvl="1"/>
            <a:r>
              <a:rPr lang="en-US" dirty="0"/>
              <a:t>Vector illustrations</a:t>
            </a:r>
          </a:p>
          <a:p>
            <a:r>
              <a:rPr lang="en-US" sz="2800" dirty="0"/>
              <a:t>Geometric shapes or objects </a:t>
            </a:r>
          </a:p>
          <a:p>
            <a:r>
              <a:rPr lang="en-US" sz="2800" dirty="0"/>
              <a:t>Created by connecting lines and curves </a:t>
            </a:r>
          </a:p>
          <a:p>
            <a:r>
              <a:rPr lang="en-US" sz="2800" dirty="0"/>
              <a:t>Defined by mathematical equations</a:t>
            </a:r>
          </a:p>
          <a:p>
            <a:r>
              <a:rPr lang="en-US" sz="2800" dirty="0"/>
              <a:t>Popular Illustration Programs</a:t>
            </a:r>
          </a:p>
          <a:p>
            <a:pPr lvl="1"/>
            <a:r>
              <a:rPr lang="en-US" sz="2400" dirty="0"/>
              <a:t>Adobe Illustrator</a:t>
            </a:r>
          </a:p>
          <a:p>
            <a:pPr lvl="1"/>
            <a:r>
              <a:rPr lang="en-US" sz="2400" dirty="0"/>
              <a:t>CorelDraw</a:t>
            </a:r>
          </a:p>
          <a:p>
            <a:pPr lvl="1"/>
            <a:r>
              <a:rPr lang="en-US" sz="2400" dirty="0"/>
              <a:t>Inkscape</a:t>
            </a:r>
          </a:p>
        </p:txBody>
      </p:sp>
      <p:sp>
        <p:nvSpPr>
          <p:cNvPr id="4" name="Slide Number Placeholder 3"/>
          <p:cNvSpPr>
            <a:spLocks noGrp="1"/>
          </p:cNvSpPr>
          <p:nvPr>
            <p:ph type="sldNum" sz="quarter" idx="4"/>
          </p:nvPr>
        </p:nvSpPr>
        <p:spPr/>
        <p:txBody>
          <a:bodyPr/>
          <a:lstStyle/>
          <a:p>
            <a:fld id="{27C98126-00D4-4536-8967-EB49841E9AA8}" type="slidenum">
              <a:rPr lang="en-US" smtClean="0"/>
              <a:pPr/>
              <a:t>22</a:t>
            </a:fld>
            <a:endParaRPr lang="en-US" dirty="0"/>
          </a:p>
        </p:txBody>
      </p:sp>
    </p:spTree>
    <p:extLst>
      <p:ext uri="{BB962C8B-B14F-4D97-AF65-F5344CB8AC3E}">
        <p14:creationId xmlns:p14="http://schemas.microsoft.com/office/powerpoint/2010/main" val="1618801237"/>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deo Editors"/>
          <p:cNvSpPr>
            <a:spLocks noGrp="1"/>
          </p:cNvSpPr>
          <p:nvPr>
            <p:ph type="title"/>
          </p:nvPr>
        </p:nvSpPr>
        <p:spPr/>
        <p:txBody>
          <a:bodyPr/>
          <a:lstStyle/>
          <a:p>
            <a:r>
              <a:rPr lang="en-US" dirty="0"/>
              <a:t>Video Editors</a:t>
            </a:r>
          </a:p>
        </p:txBody>
      </p:sp>
      <p:sp>
        <p:nvSpPr>
          <p:cNvPr id="3" name="Content Placeholder 2"/>
          <p:cNvSpPr>
            <a:spLocks noGrp="1"/>
          </p:cNvSpPr>
          <p:nvPr>
            <p:ph idx="1"/>
          </p:nvPr>
        </p:nvSpPr>
        <p:spPr>
          <a:xfrm>
            <a:off x="2074225" y="1817225"/>
            <a:ext cx="5995718" cy="4308938"/>
          </a:xfrm>
        </p:spPr>
        <p:txBody>
          <a:bodyPr/>
          <a:lstStyle/>
          <a:p>
            <a:r>
              <a:rPr lang="en-US" dirty="0"/>
              <a:t>Edit videos to enhance quality and appearance</a:t>
            </a:r>
          </a:p>
          <a:p>
            <a:pPr lvl="1"/>
            <a:r>
              <a:rPr lang="en-US" dirty="0"/>
              <a:t>Can now use your smartphone to edit videos</a:t>
            </a:r>
          </a:p>
          <a:p>
            <a:r>
              <a:rPr lang="en-US" dirty="0"/>
              <a:t>Well-known programs</a:t>
            </a:r>
          </a:p>
          <a:p>
            <a:pPr lvl="1"/>
            <a:r>
              <a:rPr lang="en-US" dirty="0"/>
              <a:t>Windows Live Movie Maker</a:t>
            </a:r>
          </a:p>
          <a:p>
            <a:pPr lvl="1"/>
            <a:r>
              <a:rPr lang="en-US" dirty="0"/>
              <a:t>Apple iMovie</a:t>
            </a:r>
          </a:p>
          <a:p>
            <a:pPr lvl="1"/>
            <a:r>
              <a:rPr lang="en-US" dirty="0"/>
              <a:t>YouTube Video Editor</a:t>
            </a:r>
          </a:p>
        </p:txBody>
      </p:sp>
      <p:pic>
        <p:nvPicPr>
          <p:cNvPr id="4" name="Windows Live Move Maker" descr="Graphic of a video editor program. "/>
          <p:cNvPicPr>
            <a:picLocks noChangeAspect="1"/>
          </p:cNvPicPr>
          <p:nvPr/>
        </p:nvPicPr>
        <p:blipFill>
          <a:blip r:embed="rId3" cstate="print"/>
          <a:stretch>
            <a:fillRect/>
          </a:stretch>
        </p:blipFill>
        <p:spPr>
          <a:xfrm>
            <a:off x="7271968" y="3310466"/>
            <a:ext cx="4645332" cy="3061228"/>
          </a:xfrm>
          <a:prstGeom prst="rect">
            <a:avLst/>
          </a:prstGeom>
        </p:spPr>
      </p:pic>
      <p:sp>
        <p:nvSpPr>
          <p:cNvPr id="5" name="Slide Number Placeholder 4"/>
          <p:cNvSpPr>
            <a:spLocks noGrp="1"/>
          </p:cNvSpPr>
          <p:nvPr>
            <p:ph type="sldNum" sz="quarter" idx="4"/>
          </p:nvPr>
        </p:nvSpPr>
        <p:spPr/>
        <p:txBody>
          <a:bodyPr/>
          <a:lstStyle/>
          <a:p>
            <a:fld id="{27C98126-00D4-4536-8967-EB49841E9AA8}" type="slidenum">
              <a:rPr lang="en-US" smtClean="0"/>
              <a:pPr/>
              <a:t>23</a:t>
            </a:fld>
            <a:endParaRPr lang="en-US" dirty="0"/>
          </a:p>
        </p:txBody>
      </p:sp>
    </p:spTree>
    <p:extLst>
      <p:ext uri="{BB962C8B-B14F-4D97-AF65-F5344CB8AC3E}">
        <p14:creationId xmlns:p14="http://schemas.microsoft.com/office/powerpoint/2010/main" val="208868636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deo Game Design Software"/>
          <p:cNvSpPr>
            <a:spLocks noGrp="1"/>
          </p:cNvSpPr>
          <p:nvPr>
            <p:ph type="title"/>
          </p:nvPr>
        </p:nvSpPr>
        <p:spPr/>
        <p:txBody>
          <a:bodyPr/>
          <a:lstStyle/>
          <a:p>
            <a:r>
              <a:rPr lang="en-US" dirty="0"/>
              <a:t>Video Game Design Software</a:t>
            </a:r>
          </a:p>
        </p:txBody>
      </p:sp>
      <p:sp>
        <p:nvSpPr>
          <p:cNvPr id="3" name="Content Placeholder 2"/>
          <p:cNvSpPr>
            <a:spLocks noGrp="1"/>
          </p:cNvSpPr>
          <p:nvPr>
            <p:ph idx="1"/>
          </p:nvPr>
        </p:nvSpPr>
        <p:spPr>
          <a:xfrm>
            <a:off x="2074226" y="1817225"/>
            <a:ext cx="5807031" cy="4308938"/>
          </a:xfrm>
        </p:spPr>
        <p:txBody>
          <a:bodyPr>
            <a:normAutofit fontScale="92500" lnSpcReduction="10000"/>
          </a:bodyPr>
          <a:lstStyle/>
          <a:p>
            <a:r>
              <a:rPr lang="en-US" dirty="0"/>
              <a:t>Video Game Design Software helps</a:t>
            </a:r>
          </a:p>
          <a:p>
            <a:pPr lvl="1"/>
            <a:r>
              <a:rPr lang="en-US" dirty="0"/>
              <a:t>Organize thoughts</a:t>
            </a:r>
          </a:p>
          <a:p>
            <a:pPr lvl="1"/>
            <a:r>
              <a:rPr lang="en-US" dirty="0"/>
              <a:t>Guide user through game design process</a:t>
            </a:r>
          </a:p>
          <a:p>
            <a:pPr lvl="2"/>
            <a:r>
              <a:rPr lang="en-US" dirty="0"/>
              <a:t>Character development</a:t>
            </a:r>
          </a:p>
          <a:p>
            <a:pPr lvl="2"/>
            <a:r>
              <a:rPr lang="en-US" dirty="0"/>
              <a:t>Environmental design</a:t>
            </a:r>
          </a:p>
          <a:p>
            <a:pPr lvl="1"/>
            <a:r>
              <a:rPr lang="en-US" dirty="0"/>
              <a:t>Free / inexpensive video game design software</a:t>
            </a:r>
          </a:p>
          <a:p>
            <a:pPr lvl="2"/>
            <a:r>
              <a:rPr lang="en-US" dirty="0" err="1"/>
              <a:t>YoYo</a:t>
            </a:r>
            <a:r>
              <a:rPr lang="en-US" dirty="0"/>
              <a:t> </a:t>
            </a:r>
            <a:r>
              <a:rPr lang="en-US" dirty="0" err="1"/>
              <a:t>GameMaker</a:t>
            </a:r>
            <a:endParaRPr lang="en-US" dirty="0"/>
          </a:p>
          <a:p>
            <a:pPr lvl="2"/>
            <a:r>
              <a:rPr lang="en-US" dirty="0" err="1"/>
              <a:t>Stencyl</a:t>
            </a:r>
            <a:endParaRPr lang="en-US" dirty="0"/>
          </a:p>
          <a:p>
            <a:pPr lvl="2"/>
            <a:r>
              <a:rPr lang="en-US" dirty="0"/>
              <a:t>Unity</a:t>
            </a:r>
          </a:p>
        </p:txBody>
      </p:sp>
      <p:pic>
        <p:nvPicPr>
          <p:cNvPr id="4" name="Gaming software" descr="Screen Shot of video game design software"/>
          <p:cNvPicPr>
            <a:picLocks noChangeAspect="1"/>
          </p:cNvPicPr>
          <p:nvPr/>
        </p:nvPicPr>
        <p:blipFill>
          <a:blip r:embed="rId2" cstate="print"/>
          <a:stretch>
            <a:fillRect/>
          </a:stretch>
        </p:blipFill>
        <p:spPr>
          <a:xfrm>
            <a:off x="7733155" y="1808758"/>
            <a:ext cx="4240286" cy="2805574"/>
          </a:xfrm>
          <a:prstGeom prst="rect">
            <a:avLst/>
          </a:prstGeom>
        </p:spPr>
      </p:pic>
      <p:sp>
        <p:nvSpPr>
          <p:cNvPr id="5" name="Slide Number Placeholder 4"/>
          <p:cNvSpPr>
            <a:spLocks noGrp="1"/>
          </p:cNvSpPr>
          <p:nvPr>
            <p:ph type="sldNum" sz="quarter" idx="4"/>
          </p:nvPr>
        </p:nvSpPr>
        <p:spPr/>
        <p:txBody>
          <a:bodyPr/>
          <a:lstStyle/>
          <a:p>
            <a:fld id="{27C98126-00D4-4536-8967-EB49841E9AA8}" type="slidenum">
              <a:rPr lang="en-US" smtClean="0"/>
              <a:pPr/>
              <a:t>24</a:t>
            </a:fld>
            <a:endParaRPr lang="en-US" dirty="0"/>
          </a:p>
        </p:txBody>
      </p:sp>
    </p:spTree>
    <p:extLst>
      <p:ext uri="{BB962C8B-B14F-4D97-AF65-F5344CB8AC3E}">
        <p14:creationId xmlns:p14="http://schemas.microsoft.com/office/powerpoint/2010/main" val="1444634025"/>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eb Authoring Programs"/>
          <p:cNvSpPr>
            <a:spLocks noGrp="1"/>
          </p:cNvSpPr>
          <p:nvPr>
            <p:ph type="title"/>
          </p:nvPr>
        </p:nvSpPr>
        <p:spPr/>
        <p:txBody>
          <a:bodyPr/>
          <a:lstStyle/>
          <a:p>
            <a:r>
              <a:rPr lang="en-US" dirty="0"/>
              <a:t>Web Authoring Programs</a:t>
            </a:r>
          </a:p>
        </p:txBody>
      </p:sp>
      <p:sp>
        <p:nvSpPr>
          <p:cNvPr id="3" name="Content Placeholder 2"/>
          <p:cNvSpPr>
            <a:spLocks noGrp="1"/>
          </p:cNvSpPr>
          <p:nvPr>
            <p:ph idx="1"/>
          </p:nvPr>
        </p:nvSpPr>
        <p:spPr>
          <a:xfrm>
            <a:off x="1393776" y="1624015"/>
            <a:ext cx="9767710" cy="4820327"/>
          </a:xfrm>
        </p:spPr>
        <p:txBody>
          <a:bodyPr>
            <a:noAutofit/>
          </a:bodyPr>
          <a:lstStyle/>
          <a:p>
            <a:r>
              <a:rPr lang="en-US" dirty="0"/>
              <a:t>Web authoring is the creation of a site</a:t>
            </a:r>
          </a:p>
          <a:p>
            <a:pPr lvl="1"/>
            <a:r>
              <a:rPr lang="en-US" sz="2000" dirty="0"/>
              <a:t>Design</a:t>
            </a:r>
          </a:p>
          <a:p>
            <a:pPr lvl="1"/>
            <a:r>
              <a:rPr lang="en-US" sz="2000" dirty="0"/>
              <a:t>Document file displaying website’s content</a:t>
            </a:r>
          </a:p>
          <a:p>
            <a:r>
              <a:rPr lang="en-US" sz="2400" dirty="0"/>
              <a:t>Blog</a:t>
            </a:r>
          </a:p>
          <a:p>
            <a:pPr lvl="1"/>
            <a:r>
              <a:rPr lang="en-US" sz="2000" dirty="0"/>
              <a:t>Online diary/commentaries</a:t>
            </a:r>
          </a:p>
          <a:p>
            <a:r>
              <a:rPr lang="en-US" sz="2400" dirty="0"/>
              <a:t>Web Authoring Programs</a:t>
            </a:r>
          </a:p>
          <a:p>
            <a:pPr lvl="1"/>
            <a:r>
              <a:rPr lang="en-US" sz="2000" dirty="0"/>
              <a:t>Typically used to create commercial sites</a:t>
            </a:r>
          </a:p>
          <a:p>
            <a:pPr lvl="1"/>
            <a:r>
              <a:rPr lang="en-US" sz="2000" dirty="0"/>
              <a:t>Web page editors or HTML editors</a:t>
            </a:r>
          </a:p>
          <a:p>
            <a:pPr lvl="1"/>
            <a:r>
              <a:rPr lang="en-US" sz="2000" dirty="0"/>
              <a:t>WYSIWYG (what you see is what you get)</a:t>
            </a:r>
          </a:p>
          <a:p>
            <a:r>
              <a:rPr lang="en-US" sz="2400" dirty="0"/>
              <a:t>Most widely used programs</a:t>
            </a:r>
          </a:p>
          <a:p>
            <a:pPr lvl="1"/>
            <a:r>
              <a:rPr lang="en-US" sz="2000" dirty="0"/>
              <a:t>Adobe Dreamweaver</a:t>
            </a:r>
          </a:p>
          <a:p>
            <a:pPr lvl="1"/>
            <a:r>
              <a:rPr lang="en-US" sz="2000" dirty="0"/>
              <a:t>Microsoft Expression Web</a:t>
            </a:r>
          </a:p>
        </p:txBody>
      </p:sp>
      <p:sp>
        <p:nvSpPr>
          <p:cNvPr id="4" name="Slide Number Placeholder 3"/>
          <p:cNvSpPr>
            <a:spLocks noGrp="1"/>
          </p:cNvSpPr>
          <p:nvPr>
            <p:ph type="sldNum" sz="quarter" idx="4"/>
          </p:nvPr>
        </p:nvSpPr>
        <p:spPr/>
        <p:txBody>
          <a:bodyPr/>
          <a:lstStyle/>
          <a:p>
            <a:fld id="{27C98126-00D4-4536-8967-EB49841E9AA8}" type="slidenum">
              <a:rPr lang="en-US" smtClean="0"/>
              <a:pPr/>
              <a:t>25</a:t>
            </a:fld>
            <a:endParaRPr lang="en-US" dirty="0"/>
          </a:p>
        </p:txBody>
      </p:sp>
    </p:spTree>
    <p:extLst>
      <p:ext uri="{BB962C8B-B14F-4D97-AF65-F5344CB8AC3E}">
        <p14:creationId xmlns:p14="http://schemas.microsoft.com/office/powerpoint/2010/main" val="1475350709"/>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bile Apps"/>
          <p:cNvSpPr>
            <a:spLocks noGrp="1"/>
          </p:cNvSpPr>
          <p:nvPr>
            <p:ph type="title"/>
          </p:nvPr>
        </p:nvSpPr>
        <p:spPr/>
        <p:txBody>
          <a:bodyPr/>
          <a:lstStyle/>
          <a:p>
            <a:r>
              <a:rPr lang="en-US" dirty="0"/>
              <a:t>Mobile Apps</a:t>
            </a:r>
          </a:p>
        </p:txBody>
      </p:sp>
      <p:sp>
        <p:nvSpPr>
          <p:cNvPr id="3" name="Content Placeholder 2"/>
          <p:cNvSpPr>
            <a:spLocks noGrp="1"/>
          </p:cNvSpPr>
          <p:nvPr>
            <p:ph idx="1"/>
          </p:nvPr>
        </p:nvSpPr>
        <p:spPr>
          <a:xfrm>
            <a:off x="1506071" y="1715815"/>
            <a:ext cx="6317129" cy="4701027"/>
          </a:xfrm>
        </p:spPr>
        <p:txBody>
          <a:bodyPr>
            <a:normAutofit lnSpcReduction="10000"/>
          </a:bodyPr>
          <a:lstStyle/>
          <a:p>
            <a:r>
              <a:rPr lang="en-US" sz="2800" dirty="0"/>
              <a:t>Mobile </a:t>
            </a:r>
            <a:r>
              <a:rPr lang="en-US" dirty="0"/>
              <a:t>Ap</a:t>
            </a:r>
            <a:r>
              <a:rPr lang="en-US" sz="2800" dirty="0"/>
              <a:t>plications or Mobile Apps</a:t>
            </a:r>
          </a:p>
          <a:p>
            <a:pPr lvl="1"/>
            <a:r>
              <a:rPr lang="en-US" sz="2500" dirty="0"/>
              <a:t>Add-on programs for a variety of mobile devices</a:t>
            </a:r>
          </a:p>
          <a:p>
            <a:pPr lvl="1"/>
            <a:r>
              <a:rPr lang="en-US" sz="2500" dirty="0"/>
              <a:t>Smartphones or tablets</a:t>
            </a:r>
          </a:p>
          <a:p>
            <a:r>
              <a:rPr lang="en-US" sz="2800" dirty="0"/>
              <a:t>Apps</a:t>
            </a:r>
          </a:p>
          <a:p>
            <a:pPr lvl="1"/>
            <a:r>
              <a:rPr lang="en-US" dirty="0"/>
              <a:t>Breadth and scope are ever-expanding</a:t>
            </a:r>
          </a:p>
          <a:p>
            <a:pPr lvl="1"/>
            <a:r>
              <a:rPr lang="en-US" sz="2400" dirty="0"/>
              <a:t>500,000 just for iPhone</a:t>
            </a:r>
          </a:p>
          <a:p>
            <a:pPr lvl="1"/>
            <a:r>
              <a:rPr lang="en-US" sz="2400" dirty="0"/>
              <a:t>Music, videos, social networking, </a:t>
            </a:r>
            <a:r>
              <a:rPr lang="en-US" dirty="0"/>
              <a:t>shopping, games</a:t>
            </a:r>
            <a:endParaRPr lang="en-US" sz="2400" dirty="0"/>
          </a:p>
        </p:txBody>
      </p:sp>
      <p:pic>
        <p:nvPicPr>
          <p:cNvPr id="5" name="Crossy Road App" descr="Graphic of a game created with a gaming app"/>
          <p:cNvPicPr>
            <a:picLocks noChangeAspect="1"/>
          </p:cNvPicPr>
          <p:nvPr/>
        </p:nvPicPr>
        <p:blipFill>
          <a:blip r:embed="rId3" cstate="print"/>
          <a:stretch>
            <a:fillRect/>
          </a:stretch>
        </p:blipFill>
        <p:spPr>
          <a:xfrm>
            <a:off x="7682555" y="3395133"/>
            <a:ext cx="3631381" cy="2920998"/>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26</a:t>
            </a:fld>
            <a:endParaRPr lang="en-US" dirty="0"/>
          </a:p>
        </p:txBody>
      </p:sp>
    </p:spTree>
    <p:extLst>
      <p:ext uri="{BB962C8B-B14F-4D97-AF65-F5344CB8AC3E}">
        <p14:creationId xmlns:p14="http://schemas.microsoft.com/office/powerpoint/2010/main" val="3222248518"/>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pp Stores"/>
          <p:cNvSpPr>
            <a:spLocks noGrp="1"/>
          </p:cNvSpPr>
          <p:nvPr>
            <p:ph type="title"/>
          </p:nvPr>
        </p:nvSpPr>
        <p:spPr/>
        <p:txBody>
          <a:bodyPr/>
          <a:lstStyle/>
          <a:p>
            <a:r>
              <a:rPr lang="en-US" dirty="0"/>
              <a:t>App Stores</a:t>
            </a:r>
          </a:p>
        </p:txBody>
      </p:sp>
      <p:sp>
        <p:nvSpPr>
          <p:cNvPr id="3" name="Content Placeholder 2"/>
          <p:cNvSpPr>
            <a:spLocks noGrp="1"/>
          </p:cNvSpPr>
          <p:nvPr>
            <p:ph idx="1"/>
          </p:nvPr>
        </p:nvSpPr>
        <p:spPr>
          <a:xfrm>
            <a:off x="2074225" y="1817225"/>
            <a:ext cx="5662079" cy="4308938"/>
          </a:xfrm>
        </p:spPr>
        <p:txBody>
          <a:bodyPr>
            <a:normAutofit lnSpcReduction="10000"/>
          </a:bodyPr>
          <a:lstStyle/>
          <a:p>
            <a:r>
              <a:rPr lang="en-US" dirty="0"/>
              <a:t>App Stores</a:t>
            </a:r>
          </a:p>
          <a:p>
            <a:pPr lvl="1"/>
            <a:r>
              <a:rPr lang="en-US" dirty="0"/>
              <a:t>Provides access to mobile apps for downloads</a:t>
            </a:r>
          </a:p>
          <a:p>
            <a:pPr lvl="2"/>
            <a:r>
              <a:rPr lang="en-US" sz="2100" dirty="0"/>
              <a:t>Apple’s App Store</a:t>
            </a:r>
          </a:p>
          <a:p>
            <a:pPr lvl="3"/>
            <a:r>
              <a:rPr lang="en-US" sz="1900" dirty="0"/>
              <a:t>Apple Devices</a:t>
            </a:r>
          </a:p>
          <a:p>
            <a:pPr lvl="3"/>
            <a:r>
              <a:rPr lang="en-US" sz="1900" dirty="0"/>
              <a:t>www.apple.com/itunes/charts</a:t>
            </a:r>
          </a:p>
          <a:p>
            <a:pPr lvl="2"/>
            <a:r>
              <a:rPr lang="en-US" sz="1900" dirty="0"/>
              <a:t>Google Play</a:t>
            </a:r>
          </a:p>
          <a:p>
            <a:pPr lvl="3"/>
            <a:r>
              <a:rPr lang="en-US" sz="1700" dirty="0" err="1"/>
              <a:t>Andriod</a:t>
            </a:r>
            <a:r>
              <a:rPr lang="en-US" sz="1700" dirty="0"/>
              <a:t> Devices</a:t>
            </a:r>
          </a:p>
          <a:p>
            <a:pPr lvl="3"/>
            <a:r>
              <a:rPr lang="en-US" sz="1700" dirty="0"/>
              <a:t>Play.google.com/store/apps</a:t>
            </a:r>
          </a:p>
          <a:p>
            <a:pPr lvl="2"/>
            <a:r>
              <a:rPr lang="en-US" sz="1900" dirty="0" err="1"/>
              <a:t>Appszoom</a:t>
            </a:r>
            <a:endParaRPr lang="en-US" sz="1900" dirty="0"/>
          </a:p>
          <a:p>
            <a:pPr lvl="3"/>
            <a:r>
              <a:rPr lang="en-US" sz="1700" dirty="0" err="1"/>
              <a:t>Andriod</a:t>
            </a:r>
            <a:r>
              <a:rPr lang="en-US" sz="1700" dirty="0"/>
              <a:t> and Apple Devices</a:t>
            </a:r>
          </a:p>
          <a:p>
            <a:pPr lvl="3"/>
            <a:r>
              <a:rPr lang="en-US" sz="1700" dirty="0"/>
              <a:t>www.appszoom.com</a:t>
            </a:r>
          </a:p>
        </p:txBody>
      </p:sp>
      <p:pic>
        <p:nvPicPr>
          <p:cNvPr id="5" name="Appszoom App" descr="Grap;hic of an iPhone displaying the App Store"/>
          <p:cNvPicPr>
            <a:picLocks noChangeAspect="1"/>
          </p:cNvPicPr>
          <p:nvPr/>
        </p:nvPicPr>
        <p:blipFill>
          <a:blip r:embed="rId3" cstate="print"/>
          <a:stretch>
            <a:fillRect/>
          </a:stretch>
        </p:blipFill>
        <p:spPr>
          <a:xfrm>
            <a:off x="7468372" y="2209801"/>
            <a:ext cx="4598390" cy="2985490"/>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27</a:t>
            </a:fld>
            <a:endParaRPr lang="en-US" dirty="0"/>
          </a:p>
        </p:txBody>
      </p:sp>
    </p:spTree>
    <p:extLst>
      <p:ext uri="{BB962C8B-B14F-4D97-AF65-F5344CB8AC3E}">
        <p14:creationId xmlns:p14="http://schemas.microsoft.com/office/powerpoint/2010/main" val="2954553686"/>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ftware Suites"/>
          <p:cNvSpPr>
            <a:spLocks noGrp="1"/>
          </p:cNvSpPr>
          <p:nvPr>
            <p:ph type="title"/>
          </p:nvPr>
        </p:nvSpPr>
        <p:spPr/>
        <p:txBody>
          <a:bodyPr/>
          <a:lstStyle/>
          <a:p>
            <a:r>
              <a:rPr lang="en-US" dirty="0"/>
              <a:t>Software Suites</a:t>
            </a:r>
          </a:p>
        </p:txBody>
      </p:sp>
      <p:sp>
        <p:nvSpPr>
          <p:cNvPr id="3" name="Content Placeholder 2"/>
          <p:cNvSpPr>
            <a:spLocks noGrp="1"/>
          </p:cNvSpPr>
          <p:nvPr>
            <p:ph idx="1"/>
          </p:nvPr>
        </p:nvSpPr>
        <p:spPr>
          <a:xfrm>
            <a:off x="1506071" y="1548967"/>
            <a:ext cx="7872413" cy="5028450"/>
          </a:xfrm>
        </p:spPr>
        <p:txBody>
          <a:bodyPr>
            <a:normAutofit/>
          </a:bodyPr>
          <a:lstStyle/>
          <a:p>
            <a:r>
              <a:rPr lang="en-US" dirty="0"/>
              <a:t>Collection of separate application programs</a:t>
            </a:r>
          </a:p>
          <a:p>
            <a:pPr lvl="1"/>
            <a:r>
              <a:rPr lang="en-US" dirty="0"/>
              <a:t>Bundled together – sold as group</a:t>
            </a:r>
          </a:p>
          <a:p>
            <a:r>
              <a:rPr lang="en-US" dirty="0"/>
              <a:t>Four types of suites</a:t>
            </a:r>
          </a:p>
          <a:p>
            <a:pPr marL="914400" lvl="1" indent="-457200">
              <a:buFont typeface="+mj-lt"/>
              <a:buAutoNum type="arabicPeriod"/>
            </a:pPr>
            <a:r>
              <a:rPr lang="en-US" dirty="0"/>
              <a:t>Office suites or office software suite / productivity suites </a:t>
            </a:r>
          </a:p>
          <a:p>
            <a:pPr lvl="2"/>
            <a:r>
              <a:rPr lang="en-US" dirty="0"/>
              <a:t>Microsoft Office</a:t>
            </a:r>
          </a:p>
          <a:p>
            <a:pPr lvl="2"/>
            <a:r>
              <a:rPr lang="en-US" dirty="0"/>
              <a:t>Apple iWork, OpenOffice</a:t>
            </a:r>
          </a:p>
          <a:p>
            <a:pPr marL="914400" lvl="1" indent="-457200">
              <a:buFont typeface="+mj-lt"/>
              <a:buAutoNum type="arabicPeriod"/>
            </a:pPr>
            <a:r>
              <a:rPr lang="en-US" dirty="0"/>
              <a:t>Cloud suites or online office</a:t>
            </a:r>
            <a:br>
              <a:rPr lang="en-US" dirty="0"/>
            </a:br>
            <a:r>
              <a:rPr lang="en-US" dirty="0"/>
              <a:t>suites</a:t>
            </a:r>
          </a:p>
          <a:p>
            <a:pPr lvl="2"/>
            <a:r>
              <a:rPr lang="en-US" dirty="0"/>
              <a:t>Google Docs (Making IT Work for You),  Zoho, Microsoft Office 365</a:t>
            </a:r>
          </a:p>
        </p:txBody>
      </p:sp>
      <p:pic>
        <p:nvPicPr>
          <p:cNvPr id="6" name="Office of iPad" descr="Graphic of a screen shot of Office for iPad"/>
          <p:cNvPicPr>
            <a:picLocks noChangeAspect="1"/>
          </p:cNvPicPr>
          <p:nvPr/>
        </p:nvPicPr>
        <p:blipFill>
          <a:blip r:embed="rId3" cstate="print"/>
          <a:stretch>
            <a:fillRect/>
          </a:stretch>
        </p:blipFill>
        <p:spPr>
          <a:xfrm>
            <a:off x="8288866" y="2353820"/>
            <a:ext cx="3716867" cy="3038678"/>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28</a:t>
            </a:fld>
            <a:endParaRPr lang="en-US" dirty="0"/>
          </a:p>
        </p:txBody>
      </p:sp>
    </p:spTree>
    <p:extLst>
      <p:ext uri="{BB962C8B-B14F-4D97-AF65-F5344CB8AC3E}">
        <p14:creationId xmlns:p14="http://schemas.microsoft.com/office/powerpoint/2010/main" val="2713535932"/>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ites continued"/>
          <p:cNvSpPr>
            <a:spLocks noGrp="1"/>
          </p:cNvSpPr>
          <p:nvPr>
            <p:ph type="title"/>
          </p:nvPr>
        </p:nvSpPr>
        <p:spPr/>
        <p:txBody>
          <a:bodyPr/>
          <a:lstStyle/>
          <a:p>
            <a:r>
              <a:rPr lang="en-US" dirty="0"/>
              <a:t>Suites continued</a:t>
            </a:r>
          </a:p>
        </p:txBody>
      </p:sp>
      <p:sp>
        <p:nvSpPr>
          <p:cNvPr id="3" name="Content Placeholder 2"/>
          <p:cNvSpPr>
            <a:spLocks noGrp="1"/>
          </p:cNvSpPr>
          <p:nvPr>
            <p:ph idx="1"/>
          </p:nvPr>
        </p:nvSpPr>
        <p:spPr/>
        <p:txBody>
          <a:bodyPr/>
          <a:lstStyle/>
          <a:p>
            <a:r>
              <a:rPr lang="en-US" dirty="0"/>
              <a:t>Specialized suites </a:t>
            </a:r>
          </a:p>
          <a:p>
            <a:pPr lvl="1"/>
            <a:r>
              <a:rPr lang="en-US" dirty="0"/>
              <a:t>Focus on specific applications</a:t>
            </a:r>
          </a:p>
          <a:p>
            <a:pPr lvl="2"/>
            <a:r>
              <a:rPr lang="en-US" dirty="0"/>
              <a:t>Corel Draw Graphics Suite X6</a:t>
            </a:r>
          </a:p>
          <a:p>
            <a:pPr lvl="2"/>
            <a:r>
              <a:rPr lang="en-US" dirty="0" err="1"/>
              <a:t>Moneyfree</a:t>
            </a:r>
            <a:r>
              <a:rPr lang="en-US" dirty="0"/>
              <a:t> Software TOTAL Planning Suite</a:t>
            </a:r>
          </a:p>
          <a:p>
            <a:r>
              <a:rPr lang="en-US" dirty="0"/>
              <a:t>Utility suites </a:t>
            </a:r>
          </a:p>
          <a:p>
            <a:pPr lvl="1"/>
            <a:r>
              <a:rPr lang="en-US" dirty="0"/>
              <a:t>Designed to make computing easier and safer</a:t>
            </a:r>
          </a:p>
          <a:p>
            <a:pPr lvl="2"/>
            <a:r>
              <a:rPr lang="en-US" dirty="0"/>
              <a:t>Norton Systems Works</a:t>
            </a:r>
          </a:p>
          <a:p>
            <a:pPr lvl="2"/>
            <a:r>
              <a:rPr lang="en-US" dirty="0"/>
              <a:t>Norton Internet Security suite</a:t>
            </a:r>
          </a:p>
          <a:p>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29</a:t>
            </a:fld>
            <a:endParaRPr lang="en-US" dirty="0"/>
          </a:p>
        </p:txBody>
      </p:sp>
    </p:spTree>
    <p:extLst>
      <p:ext uri="{BB962C8B-B14F-4D97-AF65-F5344CB8AC3E}">
        <p14:creationId xmlns:p14="http://schemas.microsoft.com/office/powerpoint/2010/main" val="3871958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troduction"/>
          <p:cNvSpPr>
            <a:spLocks noGrp="1"/>
          </p:cNvSpPr>
          <p:nvPr>
            <p:ph type="title"/>
          </p:nvPr>
        </p:nvSpPr>
        <p:spPr/>
        <p:txBody>
          <a:bodyPr/>
          <a:lstStyle/>
          <a:p>
            <a:r>
              <a:rPr lang="en-US" dirty="0"/>
              <a:t>Introduction</a:t>
            </a:r>
          </a:p>
        </p:txBody>
      </p:sp>
      <p:sp>
        <p:nvSpPr>
          <p:cNvPr id="3" name="Content Placeholder 2"/>
          <p:cNvSpPr>
            <a:spLocks noGrp="1"/>
          </p:cNvSpPr>
          <p:nvPr>
            <p:ph type="body" sz="quarter" idx="13"/>
          </p:nvPr>
        </p:nvSpPr>
        <p:spPr/>
        <p:txBody>
          <a:bodyPr>
            <a:normAutofit fontScale="77500" lnSpcReduction="20000"/>
          </a:bodyPr>
          <a:lstStyle/>
          <a:p>
            <a:r>
              <a:rPr lang="en-US" sz="2800" dirty="0"/>
              <a:t>Not long ago, trained specialists were required to perform many of the operations you can now do with a personal computer.</a:t>
            </a:r>
          </a:p>
          <a:p>
            <a:r>
              <a:rPr lang="en-US" sz="2800" dirty="0"/>
              <a:t>Competent end users need to understand the capabilities of basic application software including</a:t>
            </a:r>
            <a:r>
              <a:rPr lang="en-US" dirty="0"/>
              <a:t>:</a:t>
            </a:r>
          </a:p>
          <a:p>
            <a:pPr lvl="1"/>
            <a:r>
              <a:rPr lang="en-US" sz="2400" dirty="0"/>
              <a:t>Word processors</a:t>
            </a:r>
          </a:p>
          <a:p>
            <a:pPr lvl="1"/>
            <a:r>
              <a:rPr lang="en-US" sz="2400" dirty="0"/>
              <a:t>Spreadsheets</a:t>
            </a:r>
          </a:p>
          <a:p>
            <a:pPr lvl="1"/>
            <a:r>
              <a:rPr lang="en-US" sz="2400" dirty="0"/>
              <a:t>Presentation programs</a:t>
            </a:r>
          </a:p>
          <a:p>
            <a:pPr lvl="1"/>
            <a:r>
              <a:rPr lang="en-US" sz="2400" dirty="0"/>
              <a:t>Database management systems</a:t>
            </a:r>
          </a:p>
          <a:p>
            <a:endParaRPr lang="en-US" dirty="0"/>
          </a:p>
        </p:txBody>
      </p:sp>
      <p:pic>
        <p:nvPicPr>
          <p:cNvPr id="5" name="Computer User" descr="Picture of a user of IT"/>
          <p:cNvPicPr>
            <a:picLocks noChangeAspect="1"/>
          </p:cNvPicPr>
          <p:nvPr/>
        </p:nvPicPr>
        <p:blipFill>
          <a:blip r:embed="rId3" cstate="print"/>
          <a:stretch>
            <a:fillRect/>
          </a:stretch>
        </p:blipFill>
        <p:spPr>
          <a:xfrm>
            <a:off x="6590096" y="1751781"/>
            <a:ext cx="4844468" cy="4403485"/>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3</a:t>
            </a:fld>
            <a:endParaRPr lang="en-US" dirty="0"/>
          </a:p>
        </p:txBody>
      </p:sp>
    </p:spTree>
    <p:extLst>
      <p:ext uri="{BB962C8B-B14F-4D97-AF65-F5344CB8AC3E}">
        <p14:creationId xmlns:p14="http://schemas.microsoft.com/office/powerpoint/2010/main" val="874361435"/>
      </p:ext>
    </p:extLst>
  </p:cSld>
  <p:clrMapOvr>
    <a:masterClrMapping/>
  </p:clrMapOvr>
  <p:transition spd="slow">
    <p:cov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king IT Work for You"/>
          <p:cNvSpPr>
            <a:spLocks noGrp="1"/>
          </p:cNvSpPr>
          <p:nvPr>
            <p:ph type="title"/>
          </p:nvPr>
        </p:nvSpPr>
        <p:spPr/>
        <p:txBody>
          <a:bodyPr>
            <a:normAutofit fontScale="90000"/>
          </a:bodyPr>
          <a:lstStyle/>
          <a:p>
            <a:r>
              <a:rPr lang="en-US" dirty="0"/>
              <a:t>Making IT Work for You  - Google Docs</a:t>
            </a:r>
          </a:p>
        </p:txBody>
      </p:sp>
      <p:sp>
        <p:nvSpPr>
          <p:cNvPr id="3" name="Content Placeholder 2"/>
          <p:cNvSpPr>
            <a:spLocks noGrp="1"/>
          </p:cNvSpPr>
          <p:nvPr>
            <p:ph idx="1"/>
          </p:nvPr>
        </p:nvSpPr>
        <p:spPr>
          <a:xfrm>
            <a:off x="1506071" y="1548967"/>
            <a:ext cx="7872413" cy="4393883"/>
          </a:xfrm>
        </p:spPr>
        <p:txBody>
          <a:bodyPr/>
          <a:lstStyle/>
          <a:p>
            <a:r>
              <a:rPr lang="en-US" dirty="0"/>
              <a:t>Tool to create and collaborate with others</a:t>
            </a:r>
          </a:p>
          <a:p>
            <a:r>
              <a:rPr lang="en-US" dirty="0"/>
              <a:t>Creating /sharing documents</a:t>
            </a:r>
          </a:p>
          <a:p>
            <a:pPr lvl="1"/>
            <a:r>
              <a:rPr lang="en-US" dirty="0"/>
              <a:t>Free and easy to use</a:t>
            </a:r>
          </a:p>
          <a:p>
            <a:pPr lvl="1"/>
            <a:r>
              <a:rPr lang="en-US" dirty="0"/>
              <a:t>Free Google account</a:t>
            </a:r>
          </a:p>
          <a:p>
            <a:pPr lvl="1"/>
            <a:r>
              <a:rPr lang="en-US" dirty="0"/>
              <a:t>Free online storage</a:t>
            </a:r>
          </a:p>
        </p:txBody>
      </p:sp>
      <p:pic>
        <p:nvPicPr>
          <p:cNvPr id="5" name="Google file menu" descr="Screen shot of Google Docs file menu"/>
          <p:cNvPicPr>
            <a:picLocks noChangeAspect="1"/>
          </p:cNvPicPr>
          <p:nvPr/>
        </p:nvPicPr>
        <p:blipFill>
          <a:blip r:embed="rId3" cstate="print"/>
          <a:stretch>
            <a:fillRect/>
          </a:stretch>
        </p:blipFill>
        <p:spPr>
          <a:xfrm>
            <a:off x="7239001" y="2219951"/>
            <a:ext cx="1926376" cy="3803360"/>
          </a:xfrm>
          <a:prstGeom prst="rect">
            <a:avLst/>
          </a:prstGeom>
        </p:spPr>
      </p:pic>
      <p:pic>
        <p:nvPicPr>
          <p:cNvPr id="7" name="Google file sharing" descr="Screen shot of sharing a file in Google. "/>
          <p:cNvPicPr>
            <a:picLocks noChangeAspect="1"/>
          </p:cNvPicPr>
          <p:nvPr/>
        </p:nvPicPr>
        <p:blipFill>
          <a:blip r:embed="rId4" cstate="print"/>
          <a:stretch>
            <a:fillRect/>
          </a:stretch>
        </p:blipFill>
        <p:spPr>
          <a:xfrm>
            <a:off x="9116471" y="3327384"/>
            <a:ext cx="2953876" cy="1940928"/>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30</a:t>
            </a:fld>
            <a:endParaRPr lang="en-US" dirty="0"/>
          </a:p>
        </p:txBody>
      </p:sp>
    </p:spTree>
    <p:extLst>
      <p:ext uri="{BB962C8B-B14F-4D97-AF65-F5344CB8AC3E}">
        <p14:creationId xmlns:p14="http://schemas.microsoft.com/office/powerpoint/2010/main" val="2515376000"/>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reers in IT"/>
          <p:cNvSpPr>
            <a:spLocks noGrp="1"/>
          </p:cNvSpPr>
          <p:nvPr>
            <p:ph type="title"/>
          </p:nvPr>
        </p:nvSpPr>
        <p:spPr/>
        <p:txBody>
          <a:bodyPr/>
          <a:lstStyle/>
          <a:p>
            <a:r>
              <a:rPr lang="en-US" dirty="0"/>
              <a:t>Careers In IT</a:t>
            </a:r>
          </a:p>
        </p:txBody>
      </p:sp>
      <p:sp>
        <p:nvSpPr>
          <p:cNvPr id="3" name="Content Placeholder 2"/>
          <p:cNvSpPr>
            <a:spLocks noGrp="1"/>
          </p:cNvSpPr>
          <p:nvPr>
            <p:ph idx="1"/>
          </p:nvPr>
        </p:nvSpPr>
        <p:spPr>
          <a:xfrm>
            <a:off x="1506071" y="1708068"/>
            <a:ext cx="7872413" cy="4393883"/>
          </a:xfrm>
        </p:spPr>
        <p:txBody>
          <a:bodyPr>
            <a:normAutofit fontScale="92500" lnSpcReduction="10000"/>
          </a:bodyPr>
          <a:lstStyle/>
          <a:p>
            <a:r>
              <a:rPr lang="en-US" sz="2800" dirty="0"/>
              <a:t>Software Engineers </a:t>
            </a:r>
          </a:p>
          <a:p>
            <a:pPr lvl="1"/>
            <a:r>
              <a:rPr lang="en-US" sz="2400" dirty="0"/>
              <a:t>Analyze users’ needs and create application software</a:t>
            </a:r>
          </a:p>
          <a:p>
            <a:r>
              <a:rPr lang="en-US" sz="2800" dirty="0"/>
              <a:t>Attributes</a:t>
            </a:r>
          </a:p>
          <a:p>
            <a:pPr lvl="1"/>
            <a:r>
              <a:rPr lang="en-US" sz="2400" dirty="0"/>
              <a:t>Good communication and analytical skills</a:t>
            </a:r>
          </a:p>
          <a:p>
            <a:pPr lvl="1"/>
            <a:r>
              <a:rPr lang="en-US" sz="2400" dirty="0"/>
              <a:t>Programming experience</a:t>
            </a:r>
          </a:p>
          <a:p>
            <a:pPr lvl="1"/>
            <a:r>
              <a:rPr lang="en-US" sz="2400" dirty="0"/>
              <a:t>Detail oriented</a:t>
            </a:r>
          </a:p>
          <a:p>
            <a:pPr lvl="1"/>
            <a:r>
              <a:rPr lang="en-US" sz="2400" dirty="0"/>
              <a:t>Web application experience</a:t>
            </a:r>
          </a:p>
          <a:p>
            <a:pPr lvl="1"/>
            <a:r>
              <a:rPr lang="en-US" sz="2400" dirty="0"/>
              <a:t>Analytical skills</a:t>
            </a:r>
          </a:p>
          <a:p>
            <a:r>
              <a:rPr lang="en-US" sz="2800" dirty="0"/>
              <a:t>Earning potential of $55,000 to $</a:t>
            </a:r>
            <a:r>
              <a:rPr lang="en-US" dirty="0"/>
              <a:t>71</a:t>
            </a:r>
            <a:r>
              <a:rPr lang="en-US" sz="2800" dirty="0"/>
              <a:t>,000 annually</a:t>
            </a:r>
          </a:p>
        </p:txBody>
      </p:sp>
      <p:pic>
        <p:nvPicPr>
          <p:cNvPr id="5" name="Software Engineer" descr="Picture of a software engineer"/>
          <p:cNvPicPr>
            <a:picLocks noChangeAspect="1"/>
          </p:cNvPicPr>
          <p:nvPr/>
        </p:nvPicPr>
        <p:blipFill>
          <a:blip r:embed="rId3" cstate="print"/>
          <a:stretch>
            <a:fillRect/>
          </a:stretch>
        </p:blipFill>
        <p:spPr>
          <a:xfrm>
            <a:off x="8619067" y="2118034"/>
            <a:ext cx="3162353" cy="2874489"/>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31</a:t>
            </a:fld>
            <a:endParaRPr lang="en-US" dirty="0"/>
          </a:p>
        </p:txBody>
      </p:sp>
    </p:spTree>
    <p:extLst>
      <p:ext uri="{BB962C8B-B14F-4D97-AF65-F5344CB8AC3E}">
        <p14:creationId xmlns:p14="http://schemas.microsoft.com/office/powerpoint/2010/main" val="809834365"/>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 Look to the Future"/>
          <p:cNvSpPr>
            <a:spLocks noGrp="1"/>
          </p:cNvSpPr>
          <p:nvPr>
            <p:ph type="title"/>
          </p:nvPr>
        </p:nvSpPr>
        <p:spPr/>
        <p:txBody>
          <a:bodyPr/>
          <a:lstStyle/>
          <a:p>
            <a:r>
              <a:rPr lang="en-US" dirty="0"/>
              <a:t>A Look to the Future</a:t>
            </a:r>
          </a:p>
        </p:txBody>
      </p:sp>
      <p:sp>
        <p:nvSpPr>
          <p:cNvPr id="3" name="Content Placeholder 2"/>
          <p:cNvSpPr>
            <a:spLocks noGrp="1"/>
          </p:cNvSpPr>
          <p:nvPr>
            <p:ph idx="1"/>
          </p:nvPr>
        </p:nvSpPr>
        <p:spPr>
          <a:xfrm>
            <a:off x="1506071" y="1733400"/>
            <a:ext cx="6048855" cy="4393883"/>
          </a:xfrm>
        </p:spPr>
        <p:txBody>
          <a:bodyPr>
            <a:normAutofit/>
          </a:bodyPr>
          <a:lstStyle/>
          <a:p>
            <a:r>
              <a:rPr lang="en-US" sz="3200" dirty="0"/>
              <a:t>Next-Generation User Interfaces</a:t>
            </a:r>
          </a:p>
          <a:p>
            <a:pPr lvl="1"/>
            <a:r>
              <a:rPr lang="en-US" sz="2800" dirty="0"/>
              <a:t>Doubtful a single interface will serve everyone</a:t>
            </a:r>
          </a:p>
          <a:p>
            <a:pPr lvl="1"/>
            <a:r>
              <a:rPr lang="en-US" sz="2800" dirty="0"/>
              <a:t>Must be comfortable to use</a:t>
            </a:r>
          </a:p>
          <a:p>
            <a:pPr lvl="2"/>
            <a:r>
              <a:rPr lang="en-US" sz="2000" dirty="0"/>
              <a:t>Touch / interactive screen</a:t>
            </a:r>
          </a:p>
          <a:p>
            <a:pPr lvl="2"/>
            <a:r>
              <a:rPr lang="en-US" sz="2000" dirty="0"/>
              <a:t>Voice recognition</a:t>
            </a:r>
          </a:p>
          <a:p>
            <a:pPr lvl="2"/>
            <a:r>
              <a:rPr lang="en-US" sz="2000" dirty="0"/>
              <a:t>Gestures</a:t>
            </a:r>
          </a:p>
          <a:p>
            <a:pPr lvl="2"/>
            <a:r>
              <a:rPr lang="en-US" dirty="0"/>
              <a:t>Augmented Reality</a:t>
            </a:r>
            <a:endParaRPr lang="en-US" sz="2000" dirty="0"/>
          </a:p>
        </p:txBody>
      </p:sp>
      <p:pic>
        <p:nvPicPr>
          <p:cNvPr id="5" name="Next Generation User Interfaces" descr="Graphic depicting the next generation user"/>
          <p:cNvPicPr>
            <a:picLocks noChangeAspect="1"/>
          </p:cNvPicPr>
          <p:nvPr/>
        </p:nvPicPr>
        <p:blipFill>
          <a:blip r:embed="rId3" cstate="print"/>
          <a:stretch>
            <a:fillRect/>
          </a:stretch>
        </p:blipFill>
        <p:spPr>
          <a:xfrm>
            <a:off x="8012954" y="2252134"/>
            <a:ext cx="3340646" cy="3249844"/>
          </a:xfrm>
          <a:prstGeom prst="rect">
            <a:avLst/>
          </a:prstGeom>
        </p:spPr>
      </p:pic>
      <p:sp>
        <p:nvSpPr>
          <p:cNvPr id="4" name="Slide Number Placeholder 3"/>
          <p:cNvSpPr>
            <a:spLocks noGrp="1"/>
          </p:cNvSpPr>
          <p:nvPr>
            <p:ph type="sldNum" sz="quarter" idx="4"/>
          </p:nvPr>
        </p:nvSpPr>
        <p:spPr/>
        <p:txBody>
          <a:bodyPr/>
          <a:lstStyle/>
          <a:p>
            <a:fld id="{27C98126-00D4-4536-8967-EB49841E9AA8}" type="slidenum">
              <a:rPr lang="en-US" smtClean="0"/>
              <a:pPr/>
              <a:t>32</a:t>
            </a:fld>
            <a:endParaRPr lang="en-US" dirty="0"/>
          </a:p>
        </p:txBody>
      </p:sp>
    </p:spTree>
    <p:extLst>
      <p:ext uri="{BB962C8B-B14F-4D97-AF65-F5344CB8AC3E}">
        <p14:creationId xmlns:p14="http://schemas.microsoft.com/office/powerpoint/2010/main" val="2459236320"/>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pen-ended questions 1 and 2"/>
          <p:cNvSpPr>
            <a:spLocks noGrp="1"/>
          </p:cNvSpPr>
          <p:nvPr>
            <p:ph type="title"/>
          </p:nvPr>
        </p:nvSpPr>
        <p:spPr>
          <a:xfrm>
            <a:off x="1506071" y="101782"/>
            <a:ext cx="10588699" cy="1188720"/>
          </a:xfrm>
        </p:spPr>
        <p:txBody>
          <a:bodyPr>
            <a:normAutofit fontScale="90000"/>
          </a:bodyPr>
          <a:lstStyle/>
          <a:p>
            <a:r>
              <a:rPr lang="en-US" dirty="0"/>
              <a:t>Open-Ended Questions (Page 1 of 2)</a:t>
            </a:r>
          </a:p>
        </p:txBody>
      </p:sp>
      <p:sp>
        <p:nvSpPr>
          <p:cNvPr id="3" name="Content Placeholder 2"/>
          <p:cNvSpPr>
            <a:spLocks noGrp="1"/>
          </p:cNvSpPr>
          <p:nvPr>
            <p:ph idx="1"/>
          </p:nvPr>
        </p:nvSpPr>
        <p:spPr>
          <a:xfrm>
            <a:off x="2081463" y="1533818"/>
            <a:ext cx="9244263" cy="4525963"/>
          </a:xfrm>
        </p:spPr>
        <p:txBody>
          <a:bodyPr>
            <a:noAutofit/>
          </a:bodyPr>
          <a:lstStyle/>
          <a:p>
            <a:pPr marL="457200" indent="-457200">
              <a:buFont typeface="+mj-lt"/>
              <a:buAutoNum type="arabicPeriod"/>
            </a:pPr>
            <a:r>
              <a:rPr lang="en-US" sz="2400" dirty="0"/>
              <a:t>Explain the difference between general-purpose and specialized applications.  Also discuss the common features of application programs, including those with traditional and ribbon graphical user interfaces.</a:t>
            </a:r>
          </a:p>
          <a:p>
            <a:pPr marL="0" indent="0">
              <a:buNone/>
            </a:pPr>
            <a:endParaRPr lang="en-US" sz="2400" dirty="0"/>
          </a:p>
          <a:p>
            <a:pPr marL="0" indent="0">
              <a:buNone/>
            </a:pPr>
            <a:endParaRPr lang="en-US" sz="2400" dirty="0"/>
          </a:p>
          <a:p>
            <a:pPr marL="457200" indent="-457200">
              <a:buFont typeface="+mj-lt"/>
              <a:buAutoNum type="arabicPeriod"/>
            </a:pPr>
            <a:endParaRPr lang="en-US" sz="2400" dirty="0"/>
          </a:p>
          <a:p>
            <a:pPr marL="457200" indent="-457200">
              <a:buFont typeface="+mj-lt"/>
              <a:buAutoNum type="arabicPeriod" startAt="2"/>
            </a:pPr>
            <a:r>
              <a:rPr lang="en-US" sz="2400" dirty="0"/>
              <a:t>Discuss general-purpose applications including word processors, spreadsheets, database management systems, and presentation graphics. </a:t>
            </a:r>
          </a:p>
          <a:p>
            <a:pPr marL="0" indent="0">
              <a:buNone/>
            </a:pPr>
            <a:endParaRPr lang="en-US" sz="24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33</a:t>
            </a:fld>
            <a:endParaRPr lang="en-US" dirty="0"/>
          </a:p>
        </p:txBody>
      </p:sp>
    </p:spTree>
    <p:extLst>
      <p:ext uri="{BB962C8B-B14F-4D97-AF65-F5344CB8AC3E}">
        <p14:creationId xmlns:p14="http://schemas.microsoft.com/office/powerpoint/2010/main" val="447234961"/>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pen-ended questions 3 - 5"/>
          <p:cNvSpPr>
            <a:spLocks noGrp="1"/>
          </p:cNvSpPr>
          <p:nvPr>
            <p:ph type="title"/>
          </p:nvPr>
        </p:nvSpPr>
        <p:spPr/>
        <p:txBody>
          <a:bodyPr>
            <a:normAutofit fontScale="90000"/>
          </a:bodyPr>
          <a:lstStyle/>
          <a:p>
            <a:r>
              <a:rPr lang="en-US" dirty="0"/>
              <a:t>Open-Ended Questions (Page 2 of 2)</a:t>
            </a:r>
          </a:p>
        </p:txBody>
      </p:sp>
      <p:sp>
        <p:nvSpPr>
          <p:cNvPr id="3" name="Content Placeholder 2"/>
          <p:cNvSpPr>
            <a:spLocks noGrp="1"/>
          </p:cNvSpPr>
          <p:nvPr>
            <p:ph idx="1"/>
          </p:nvPr>
        </p:nvSpPr>
        <p:spPr/>
        <p:txBody>
          <a:bodyPr>
            <a:normAutofit/>
          </a:bodyPr>
          <a:lstStyle/>
          <a:p>
            <a:pPr marL="457200" indent="-457200">
              <a:buFont typeface="+mj-lt"/>
              <a:buAutoNum type="arabicPeriod" startAt="3"/>
            </a:pPr>
            <a:r>
              <a:rPr lang="en-US" sz="2400" dirty="0"/>
              <a:t>Discuss specialized applications, including graphics programs, video game design software, web authoring programs, and other professional specialized applications</a:t>
            </a:r>
          </a:p>
          <a:p>
            <a:pPr marL="0" indent="0">
              <a:buNone/>
            </a:pPr>
            <a:endParaRPr lang="en-US" sz="2400" dirty="0"/>
          </a:p>
          <a:p>
            <a:pPr marL="457200" indent="-457200">
              <a:buFont typeface="+mj-lt"/>
              <a:buAutoNum type="arabicPeriod" startAt="4"/>
            </a:pPr>
            <a:r>
              <a:rPr lang="en-US" sz="2400" dirty="0"/>
              <a:t>Describe mobile apps, including popular apps and app stores.</a:t>
            </a:r>
          </a:p>
          <a:p>
            <a:pPr marL="457200" indent="-457200">
              <a:buFont typeface="+mj-lt"/>
              <a:buAutoNum type="arabicPeriod" startAt="4"/>
            </a:pPr>
            <a:endParaRPr lang="en-US" sz="2400" dirty="0"/>
          </a:p>
          <a:p>
            <a:pPr marL="457200" indent="-457200">
              <a:buFont typeface="+mj-lt"/>
              <a:buAutoNum type="arabicPeriod" startAt="4"/>
            </a:pPr>
            <a:r>
              <a:rPr lang="en-US" sz="2400" dirty="0"/>
              <a:t>Describe software suites, including office suites, cloud suites, specialized suites, and utility suites.</a:t>
            </a:r>
            <a:br>
              <a:rPr lang="en-US" sz="2400" dirty="0"/>
            </a:br>
            <a:endParaRPr lang="en-US" sz="2400" dirty="0"/>
          </a:p>
          <a:p>
            <a:pPr marL="457200" indent="-457200">
              <a:buFont typeface="+mj-lt"/>
              <a:buAutoNum type="arabicPeriod" startAt="4"/>
            </a:pPr>
            <a:endParaRPr lang="en-US" sz="2400"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34</a:t>
            </a:fld>
            <a:endParaRPr lang="en-US" dirty="0"/>
          </a:p>
        </p:txBody>
      </p:sp>
    </p:spTree>
    <p:extLst>
      <p:ext uri="{BB962C8B-B14F-4D97-AF65-F5344CB8AC3E}">
        <p14:creationId xmlns:p14="http://schemas.microsoft.com/office/powerpoint/2010/main" val="19307807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pplication Software"/>
          <p:cNvSpPr>
            <a:spLocks noGrp="1"/>
          </p:cNvSpPr>
          <p:nvPr>
            <p:ph type="title"/>
          </p:nvPr>
        </p:nvSpPr>
        <p:spPr/>
        <p:txBody>
          <a:bodyPr/>
          <a:lstStyle/>
          <a:p>
            <a:r>
              <a:rPr lang="en-US" dirty="0"/>
              <a:t>Application Software</a:t>
            </a:r>
          </a:p>
        </p:txBody>
      </p:sp>
      <p:sp>
        <p:nvSpPr>
          <p:cNvPr id="3" name="Content Placeholder 2"/>
          <p:cNvSpPr>
            <a:spLocks noGrp="1"/>
          </p:cNvSpPr>
          <p:nvPr>
            <p:ph idx="1"/>
          </p:nvPr>
        </p:nvSpPr>
        <p:spPr>
          <a:xfrm>
            <a:off x="1506071" y="1737663"/>
            <a:ext cx="7872413" cy="4393883"/>
          </a:xfrm>
        </p:spPr>
        <p:txBody>
          <a:bodyPr/>
          <a:lstStyle/>
          <a:p>
            <a:r>
              <a:rPr lang="en-US" sz="2800" dirty="0"/>
              <a:t>Application software</a:t>
            </a:r>
          </a:p>
          <a:p>
            <a:pPr lvl="1"/>
            <a:r>
              <a:rPr lang="en-US" dirty="0"/>
              <a:t>End user software</a:t>
            </a:r>
          </a:p>
          <a:p>
            <a:pPr lvl="1"/>
            <a:r>
              <a:rPr lang="en-US" dirty="0"/>
              <a:t>Accomplish a variety of tasks </a:t>
            </a:r>
          </a:p>
          <a:p>
            <a:r>
              <a:rPr lang="en-US" sz="2800" dirty="0"/>
              <a:t>Three categories</a:t>
            </a:r>
          </a:p>
          <a:p>
            <a:pPr marL="971550" lvl="1" indent="-514350">
              <a:buFont typeface="+mj-lt"/>
              <a:buAutoNum type="arabicPeriod"/>
            </a:pPr>
            <a:r>
              <a:rPr lang="en-US" sz="2400" dirty="0"/>
              <a:t>General Purpose Applications</a:t>
            </a:r>
          </a:p>
          <a:p>
            <a:pPr marL="971550" lvl="1" indent="-514350">
              <a:buFont typeface="+mj-lt"/>
              <a:buAutoNum type="arabicPeriod"/>
            </a:pPr>
            <a:r>
              <a:rPr lang="en-US" sz="2400" dirty="0"/>
              <a:t>Specialized Applications</a:t>
            </a:r>
          </a:p>
          <a:p>
            <a:pPr marL="971550" lvl="1" indent="-514350">
              <a:buFont typeface="+mj-lt"/>
              <a:buAutoNum type="arabicPeriod"/>
            </a:pPr>
            <a:r>
              <a:rPr lang="en-US" sz="2400" dirty="0"/>
              <a:t>Mobile Apps</a:t>
            </a:r>
          </a:p>
        </p:txBody>
      </p:sp>
      <p:sp>
        <p:nvSpPr>
          <p:cNvPr id="4" name="Slide Number Placeholder 3"/>
          <p:cNvSpPr>
            <a:spLocks noGrp="1"/>
          </p:cNvSpPr>
          <p:nvPr>
            <p:ph type="sldNum" sz="quarter" idx="4"/>
          </p:nvPr>
        </p:nvSpPr>
        <p:spPr/>
        <p:txBody>
          <a:bodyPr/>
          <a:lstStyle/>
          <a:p>
            <a:fld id="{27C98126-00D4-4536-8967-EB49841E9AA8}" type="slidenum">
              <a:rPr lang="en-US" smtClean="0"/>
              <a:pPr/>
              <a:t>4</a:t>
            </a:fld>
            <a:endParaRPr lang="en-US" dirty="0"/>
          </a:p>
        </p:txBody>
      </p:sp>
    </p:spTree>
    <p:extLst>
      <p:ext uri="{BB962C8B-B14F-4D97-AF65-F5344CB8AC3E}">
        <p14:creationId xmlns:p14="http://schemas.microsoft.com/office/powerpoint/2010/main" val="13856265"/>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ser Interface"/>
          <p:cNvSpPr>
            <a:spLocks noGrp="1"/>
          </p:cNvSpPr>
          <p:nvPr>
            <p:ph type="title"/>
          </p:nvPr>
        </p:nvSpPr>
        <p:spPr/>
        <p:txBody>
          <a:bodyPr/>
          <a:lstStyle/>
          <a:p>
            <a:r>
              <a:rPr lang="en-US" dirty="0"/>
              <a:t>User Interface</a:t>
            </a:r>
          </a:p>
        </p:txBody>
      </p:sp>
      <p:sp>
        <p:nvSpPr>
          <p:cNvPr id="3" name="Content Placeholder 2"/>
          <p:cNvSpPr>
            <a:spLocks noGrp="1"/>
          </p:cNvSpPr>
          <p:nvPr>
            <p:ph type="body" sz="quarter" idx="13"/>
          </p:nvPr>
        </p:nvSpPr>
        <p:spPr/>
        <p:txBody>
          <a:bodyPr>
            <a:normAutofit/>
          </a:bodyPr>
          <a:lstStyle/>
          <a:p>
            <a:r>
              <a:rPr lang="en-US" sz="2800" dirty="0">
                <a:solidFill>
                  <a:srgbClr val="000000"/>
                </a:solidFill>
              </a:rPr>
              <a:t>Graphical User Interface (GUI) consists of:</a:t>
            </a:r>
          </a:p>
          <a:p>
            <a:pPr lvl="1"/>
            <a:r>
              <a:rPr lang="en-US" dirty="0">
                <a:solidFill>
                  <a:srgbClr val="000000"/>
                </a:solidFill>
              </a:rPr>
              <a:t>Icons</a:t>
            </a:r>
          </a:p>
          <a:p>
            <a:pPr lvl="1"/>
            <a:r>
              <a:rPr lang="en-US" dirty="0">
                <a:solidFill>
                  <a:srgbClr val="000000"/>
                </a:solidFill>
              </a:rPr>
              <a:t>Pointer </a:t>
            </a:r>
          </a:p>
          <a:p>
            <a:pPr lvl="1"/>
            <a:r>
              <a:rPr lang="en-US" dirty="0">
                <a:solidFill>
                  <a:srgbClr val="000000"/>
                </a:solidFill>
              </a:rPr>
              <a:t>Windows</a:t>
            </a:r>
          </a:p>
          <a:p>
            <a:pPr lvl="1"/>
            <a:r>
              <a:rPr lang="en-US" dirty="0">
                <a:solidFill>
                  <a:srgbClr val="000000"/>
                </a:solidFill>
              </a:rPr>
              <a:t>Menus</a:t>
            </a:r>
          </a:p>
          <a:p>
            <a:pPr lvl="1"/>
            <a:r>
              <a:rPr lang="en-US" dirty="0">
                <a:solidFill>
                  <a:srgbClr val="000000"/>
                </a:solidFill>
              </a:rPr>
              <a:t>Toolbars</a:t>
            </a:r>
          </a:p>
          <a:p>
            <a:pPr lvl="2"/>
            <a:r>
              <a:rPr lang="en-US" dirty="0">
                <a:solidFill>
                  <a:srgbClr val="000000"/>
                </a:solidFill>
              </a:rPr>
              <a:t>Buttons</a:t>
            </a:r>
          </a:p>
          <a:p>
            <a:pPr lvl="1"/>
            <a:r>
              <a:rPr lang="en-US" dirty="0">
                <a:solidFill>
                  <a:srgbClr val="000000"/>
                </a:solidFill>
              </a:rPr>
              <a:t>Dialog Boxes</a:t>
            </a:r>
          </a:p>
        </p:txBody>
      </p:sp>
      <p:pic>
        <p:nvPicPr>
          <p:cNvPr id="1026" name="GUI" descr="Graphical User Interface  displaying ribbon attributes. "/>
          <p:cNvPicPr>
            <a:picLocks noChangeAspect="1" noChangeArrowheads="1"/>
          </p:cNvPicPr>
          <p:nvPr/>
        </p:nvPicPr>
        <p:blipFill>
          <a:blip r:embed="rId3" cstate="print"/>
          <a:stretch>
            <a:fillRect/>
          </a:stretch>
        </p:blipFill>
        <p:spPr bwMode="auto">
          <a:xfrm>
            <a:off x="5681333" y="2362201"/>
            <a:ext cx="6367150" cy="403477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27C98126-00D4-4536-8967-EB49841E9AA8}" type="slidenum">
              <a:rPr lang="en-US" smtClean="0"/>
              <a:pPr/>
              <a:t>5</a:t>
            </a:fld>
            <a:endParaRPr lang="en-US" dirty="0"/>
          </a:p>
        </p:txBody>
      </p:sp>
    </p:spTree>
    <p:extLst>
      <p:ext uri="{BB962C8B-B14F-4D97-AF65-F5344CB8AC3E}">
        <p14:creationId xmlns:p14="http://schemas.microsoft.com/office/powerpoint/2010/main" val="4110191987"/>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ibbon GUI'" descr="Graphic desmonstrating features in Word. "/>
          <p:cNvPicPr>
            <a:picLocks noChangeAspect="1"/>
          </p:cNvPicPr>
          <p:nvPr/>
        </p:nvPicPr>
        <p:blipFill>
          <a:blip r:embed="rId3" cstate="print"/>
          <a:stretch>
            <a:fillRect/>
          </a:stretch>
        </p:blipFill>
        <p:spPr>
          <a:xfrm>
            <a:off x="5326551" y="1989667"/>
            <a:ext cx="6755604" cy="4378632"/>
          </a:xfrm>
          <a:prstGeom prst="rect">
            <a:avLst/>
          </a:prstGeom>
        </p:spPr>
      </p:pic>
      <p:sp>
        <p:nvSpPr>
          <p:cNvPr id="2" name="Common Features in Microsoft"/>
          <p:cNvSpPr>
            <a:spLocks noGrp="1"/>
          </p:cNvSpPr>
          <p:nvPr>
            <p:ph type="title"/>
          </p:nvPr>
        </p:nvSpPr>
        <p:spPr/>
        <p:txBody>
          <a:bodyPr/>
          <a:lstStyle/>
          <a:p>
            <a:r>
              <a:rPr lang="en-US" dirty="0"/>
              <a:t>Common Features in Microsoft </a:t>
            </a:r>
          </a:p>
        </p:txBody>
      </p:sp>
      <p:sp>
        <p:nvSpPr>
          <p:cNvPr id="3" name="Content Placeholder 2"/>
          <p:cNvSpPr>
            <a:spLocks noGrp="1"/>
          </p:cNvSpPr>
          <p:nvPr>
            <p:ph idx="1"/>
          </p:nvPr>
        </p:nvSpPr>
        <p:spPr/>
        <p:txBody>
          <a:bodyPr>
            <a:normAutofit lnSpcReduction="10000"/>
          </a:bodyPr>
          <a:lstStyle/>
          <a:p>
            <a:r>
              <a:rPr lang="en-US" sz="2800" dirty="0">
                <a:solidFill>
                  <a:srgbClr val="000000"/>
                </a:solidFill>
              </a:rPr>
              <a:t>Ribbon GUI</a:t>
            </a:r>
          </a:p>
          <a:p>
            <a:pPr lvl="1"/>
            <a:r>
              <a:rPr lang="en-US" sz="2400" dirty="0">
                <a:solidFill>
                  <a:srgbClr val="000000"/>
                </a:solidFill>
              </a:rPr>
              <a:t>Ribbons</a:t>
            </a:r>
          </a:p>
          <a:p>
            <a:pPr lvl="1"/>
            <a:r>
              <a:rPr lang="en-US" sz="2400" dirty="0">
                <a:solidFill>
                  <a:srgbClr val="000000"/>
                </a:solidFill>
              </a:rPr>
              <a:t>Tabs</a:t>
            </a:r>
          </a:p>
          <a:p>
            <a:pPr lvl="2"/>
            <a:r>
              <a:rPr lang="en-US" sz="1800" dirty="0">
                <a:solidFill>
                  <a:srgbClr val="000000"/>
                </a:solidFill>
              </a:rPr>
              <a:t>Groups</a:t>
            </a:r>
          </a:p>
          <a:p>
            <a:pPr lvl="2"/>
            <a:r>
              <a:rPr lang="en-US" sz="1800" dirty="0">
                <a:solidFill>
                  <a:srgbClr val="000000"/>
                </a:solidFill>
              </a:rPr>
              <a:t>Contextual tabs</a:t>
            </a:r>
          </a:p>
          <a:p>
            <a:pPr lvl="1"/>
            <a:r>
              <a:rPr lang="en-US" sz="2400" dirty="0">
                <a:solidFill>
                  <a:srgbClr val="000000"/>
                </a:solidFill>
              </a:rPr>
              <a:t>Galleries</a:t>
            </a:r>
          </a:p>
          <a:p>
            <a:r>
              <a:rPr lang="en-US" sz="2400" dirty="0">
                <a:solidFill>
                  <a:srgbClr val="000000"/>
                </a:solidFill>
              </a:rPr>
              <a:t>Spell checkers</a:t>
            </a:r>
          </a:p>
          <a:p>
            <a:r>
              <a:rPr lang="en-US" sz="2400" dirty="0">
                <a:solidFill>
                  <a:srgbClr val="000000"/>
                </a:solidFill>
              </a:rPr>
              <a:t>Alignment</a:t>
            </a:r>
          </a:p>
          <a:p>
            <a:r>
              <a:rPr lang="en-US" sz="2400" dirty="0">
                <a:solidFill>
                  <a:srgbClr val="000000"/>
                </a:solidFill>
              </a:rPr>
              <a:t>Font and Font Sizes</a:t>
            </a:r>
          </a:p>
          <a:p>
            <a:r>
              <a:rPr lang="en-US" sz="2400" dirty="0">
                <a:solidFill>
                  <a:srgbClr val="000000"/>
                </a:solidFill>
              </a:rPr>
              <a:t>Tables</a:t>
            </a:r>
          </a:p>
          <a:p>
            <a:r>
              <a:rPr lang="en-US" sz="2400" dirty="0">
                <a:solidFill>
                  <a:srgbClr val="000000"/>
                </a:solidFill>
              </a:rPr>
              <a:t>Reports</a:t>
            </a:r>
          </a:p>
          <a:p>
            <a:pPr lvl="1"/>
            <a:endParaRPr lang="en-US" dirty="0">
              <a:solidFill>
                <a:srgbClr val="000000"/>
              </a:solidFill>
            </a:endParaRPr>
          </a:p>
        </p:txBody>
      </p:sp>
      <p:sp>
        <p:nvSpPr>
          <p:cNvPr id="4" name="Slide Number Placeholder 3"/>
          <p:cNvSpPr>
            <a:spLocks noGrp="1"/>
          </p:cNvSpPr>
          <p:nvPr>
            <p:ph type="sldNum" sz="quarter" idx="4"/>
          </p:nvPr>
        </p:nvSpPr>
        <p:spPr/>
        <p:txBody>
          <a:bodyPr/>
          <a:lstStyle/>
          <a:p>
            <a:fld id="{27C98126-00D4-4536-8967-EB49841E9AA8}" type="slidenum">
              <a:rPr lang="en-US" smtClean="0"/>
              <a:pPr/>
              <a:t>6</a:t>
            </a:fld>
            <a:endParaRPr lang="en-US" dirty="0"/>
          </a:p>
        </p:txBody>
      </p:sp>
    </p:spTree>
    <p:extLst>
      <p:ext uri="{BB962C8B-B14F-4D97-AF65-F5344CB8AC3E}">
        <p14:creationId xmlns:p14="http://schemas.microsoft.com/office/powerpoint/2010/main" val="38997561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neral Purpose Applications"/>
          <p:cNvSpPr>
            <a:spLocks noGrp="1"/>
          </p:cNvSpPr>
          <p:nvPr>
            <p:ph type="title"/>
          </p:nvPr>
        </p:nvSpPr>
        <p:spPr/>
        <p:txBody>
          <a:bodyPr/>
          <a:lstStyle/>
          <a:p>
            <a:r>
              <a:rPr lang="en-US" dirty="0"/>
              <a:t>General Purpose Applications</a:t>
            </a:r>
          </a:p>
        </p:txBody>
      </p:sp>
      <p:sp>
        <p:nvSpPr>
          <p:cNvPr id="3" name="Content Placeholder 2"/>
          <p:cNvSpPr>
            <a:spLocks noGrp="1"/>
          </p:cNvSpPr>
          <p:nvPr>
            <p:ph idx="1"/>
          </p:nvPr>
        </p:nvSpPr>
        <p:spPr>
          <a:xfrm>
            <a:off x="1506071" y="1624269"/>
            <a:ext cx="7872413" cy="3073855"/>
          </a:xfrm>
        </p:spPr>
        <p:txBody>
          <a:bodyPr/>
          <a:lstStyle/>
          <a:p>
            <a:r>
              <a:rPr lang="en-US" sz="2800" dirty="0"/>
              <a:t>General purpose applications include</a:t>
            </a:r>
            <a:r>
              <a:rPr lang="en-US" sz="2800" dirty="0">
                <a:solidFill>
                  <a:schemeClr val="accent1"/>
                </a:solidFill>
              </a:rPr>
              <a:t>:</a:t>
            </a:r>
            <a:endParaRPr lang="en-US" sz="2800" dirty="0"/>
          </a:p>
          <a:p>
            <a:pPr lvl="1"/>
            <a:r>
              <a:rPr lang="en-US" sz="2400" dirty="0"/>
              <a:t>Word processor programs </a:t>
            </a:r>
          </a:p>
          <a:p>
            <a:pPr lvl="1"/>
            <a:r>
              <a:rPr lang="en-US" sz="2400" dirty="0"/>
              <a:t>Spreadsheet programs</a:t>
            </a:r>
          </a:p>
          <a:p>
            <a:pPr lvl="1"/>
            <a:r>
              <a:rPr lang="en-US" sz="2400" dirty="0"/>
              <a:t>Presentation graphics programs</a:t>
            </a:r>
          </a:p>
          <a:p>
            <a:pPr lvl="1"/>
            <a:r>
              <a:rPr lang="en-US" sz="2400" dirty="0"/>
              <a:t>Database management systems</a:t>
            </a:r>
          </a:p>
          <a:p>
            <a:endParaRPr lang="en-US" dirty="0"/>
          </a:p>
        </p:txBody>
      </p:sp>
      <p:sp>
        <p:nvSpPr>
          <p:cNvPr id="4" name="Slide Number Placeholder 3"/>
          <p:cNvSpPr>
            <a:spLocks noGrp="1"/>
          </p:cNvSpPr>
          <p:nvPr>
            <p:ph type="sldNum" sz="quarter" idx="4"/>
          </p:nvPr>
        </p:nvSpPr>
        <p:spPr/>
        <p:txBody>
          <a:bodyPr/>
          <a:lstStyle/>
          <a:p>
            <a:fld id="{27C98126-00D4-4536-8967-EB49841E9AA8}" type="slidenum">
              <a:rPr lang="en-US" smtClean="0"/>
              <a:pPr/>
              <a:t>7</a:t>
            </a:fld>
            <a:endParaRPr lang="en-US" dirty="0"/>
          </a:p>
        </p:txBody>
      </p:sp>
    </p:spTree>
    <p:extLst>
      <p:ext uri="{BB962C8B-B14F-4D97-AF65-F5344CB8AC3E}">
        <p14:creationId xmlns:p14="http://schemas.microsoft.com/office/powerpoint/2010/main" val="196246667"/>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 Processor Programs"/>
          <p:cNvSpPr>
            <a:spLocks noGrp="1"/>
          </p:cNvSpPr>
          <p:nvPr>
            <p:ph type="title"/>
          </p:nvPr>
        </p:nvSpPr>
        <p:spPr/>
        <p:txBody>
          <a:bodyPr/>
          <a:lstStyle/>
          <a:p>
            <a:r>
              <a:rPr lang="en-US" dirty="0"/>
              <a:t>Word Processor Programs</a:t>
            </a:r>
          </a:p>
        </p:txBody>
      </p:sp>
      <p:sp>
        <p:nvSpPr>
          <p:cNvPr id="3" name="Content Placeholder 2"/>
          <p:cNvSpPr>
            <a:spLocks noGrp="1"/>
          </p:cNvSpPr>
          <p:nvPr>
            <p:ph idx="1"/>
          </p:nvPr>
        </p:nvSpPr>
        <p:spPr/>
        <p:txBody>
          <a:bodyPr>
            <a:normAutofit lnSpcReduction="10000"/>
          </a:bodyPr>
          <a:lstStyle/>
          <a:p>
            <a:r>
              <a:rPr lang="en-US" dirty="0"/>
              <a:t>Create text-based documents</a:t>
            </a:r>
          </a:p>
          <a:p>
            <a:pPr lvl="1"/>
            <a:r>
              <a:rPr lang="en-US" dirty="0"/>
              <a:t>Memos, letters, and faxes</a:t>
            </a:r>
          </a:p>
          <a:p>
            <a:pPr lvl="1"/>
            <a:r>
              <a:rPr lang="en-US" dirty="0"/>
              <a:t>Newsletters, manuals, and brochures </a:t>
            </a:r>
          </a:p>
          <a:p>
            <a:r>
              <a:rPr lang="en-US" dirty="0"/>
              <a:t>Word processing programs </a:t>
            </a:r>
          </a:p>
          <a:p>
            <a:pPr lvl="1"/>
            <a:r>
              <a:rPr lang="en-US" dirty="0"/>
              <a:t>Microsoft Word</a:t>
            </a:r>
          </a:p>
          <a:p>
            <a:pPr lvl="2"/>
            <a:r>
              <a:rPr lang="en-US" dirty="0"/>
              <a:t>Most popular</a:t>
            </a:r>
          </a:p>
          <a:p>
            <a:pPr lvl="1"/>
            <a:r>
              <a:rPr lang="en-US" dirty="0"/>
              <a:t>Apple Pages</a:t>
            </a:r>
          </a:p>
          <a:p>
            <a:pPr lvl="1"/>
            <a:r>
              <a:rPr lang="en-US" dirty="0"/>
              <a:t>Google Docs</a:t>
            </a:r>
          </a:p>
          <a:p>
            <a:pPr lvl="1"/>
            <a:r>
              <a:rPr lang="en-US" dirty="0"/>
              <a:t>Corel WordPerfect</a:t>
            </a:r>
          </a:p>
          <a:p>
            <a:pPr lvl="1"/>
            <a:r>
              <a:rPr lang="en-US" dirty="0"/>
              <a:t>OpenOffice Writer</a:t>
            </a:r>
          </a:p>
          <a:p>
            <a:endParaRPr lang="en-US" dirty="0"/>
          </a:p>
        </p:txBody>
      </p:sp>
      <p:grpSp>
        <p:nvGrpSpPr>
          <p:cNvPr id="6" name="Word Processing Programs" descr="Animated graphics of memos, lettes and faxes"/>
          <p:cNvGrpSpPr/>
          <p:nvPr/>
        </p:nvGrpSpPr>
        <p:grpSpPr>
          <a:xfrm>
            <a:off x="7472581" y="2109867"/>
            <a:ext cx="3931920" cy="3723654"/>
            <a:chOff x="7472581" y="2109867"/>
            <a:chExt cx="3931920" cy="3723654"/>
          </a:xfrm>
        </p:grpSpPr>
        <p:pic>
          <p:nvPicPr>
            <p:cNvPr id="9" name="Documents" descr="pnafx4fs[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2581" y="4486447"/>
              <a:ext cx="1287992" cy="134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Newsletters" descr="hgrfn1jq[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7685" y="2109867"/>
              <a:ext cx="1556816" cy="105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Memos" descr="l4hx3hrf[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42532" y="3934029"/>
              <a:ext cx="1710430" cy="1370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Slide Number Placeholder 3"/>
          <p:cNvSpPr>
            <a:spLocks noGrp="1"/>
          </p:cNvSpPr>
          <p:nvPr>
            <p:ph type="sldNum" sz="quarter" idx="4"/>
          </p:nvPr>
        </p:nvSpPr>
        <p:spPr/>
        <p:txBody>
          <a:bodyPr/>
          <a:lstStyle/>
          <a:p>
            <a:fld id="{27C98126-00D4-4536-8967-EB49841E9AA8}" type="slidenum">
              <a:rPr lang="en-US" smtClean="0"/>
              <a:pPr/>
              <a:t>8</a:t>
            </a:fld>
            <a:endParaRPr lang="en-US" dirty="0"/>
          </a:p>
        </p:txBody>
      </p:sp>
    </p:spTree>
    <p:extLst>
      <p:ext uri="{BB962C8B-B14F-4D97-AF65-F5344CB8AC3E}">
        <p14:creationId xmlns:p14="http://schemas.microsoft.com/office/powerpoint/2010/main" val="3193989532"/>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reating a Flyer"/>
          <p:cNvSpPr>
            <a:spLocks noGrp="1"/>
          </p:cNvSpPr>
          <p:nvPr>
            <p:ph type="title"/>
          </p:nvPr>
        </p:nvSpPr>
        <p:spPr/>
        <p:txBody>
          <a:bodyPr/>
          <a:lstStyle/>
          <a:p>
            <a:r>
              <a:rPr lang="en-US" dirty="0"/>
              <a:t>Creating a Flyer</a:t>
            </a:r>
          </a:p>
        </p:txBody>
      </p:sp>
      <p:sp>
        <p:nvSpPr>
          <p:cNvPr id="6" name="Text Placeholder 5"/>
          <p:cNvSpPr>
            <a:spLocks noGrp="1"/>
          </p:cNvSpPr>
          <p:nvPr>
            <p:ph type="body" sz="quarter" idx="13"/>
          </p:nvPr>
        </p:nvSpPr>
        <p:spPr/>
        <p:txBody>
          <a:bodyPr/>
          <a:lstStyle/>
          <a:p>
            <a:r>
              <a:rPr lang="en-US" dirty="0"/>
              <a:t>Flyer Features</a:t>
            </a:r>
          </a:p>
          <a:p>
            <a:pPr lvl="1"/>
            <a:r>
              <a:rPr lang="en-US" dirty="0"/>
              <a:t>Spell Checker</a:t>
            </a:r>
          </a:p>
          <a:p>
            <a:pPr lvl="1"/>
            <a:r>
              <a:rPr lang="en-US" dirty="0"/>
              <a:t>Center-alignment</a:t>
            </a:r>
          </a:p>
          <a:p>
            <a:pPr lvl="1"/>
            <a:r>
              <a:rPr lang="en-US" dirty="0"/>
              <a:t>Grammar Checker</a:t>
            </a:r>
          </a:p>
          <a:p>
            <a:pPr lvl="1"/>
            <a:r>
              <a:rPr lang="en-US" dirty="0"/>
              <a:t>Fonts</a:t>
            </a:r>
          </a:p>
          <a:p>
            <a:pPr lvl="1"/>
            <a:r>
              <a:rPr lang="en-US" dirty="0"/>
              <a:t>Font Sizes</a:t>
            </a:r>
          </a:p>
          <a:p>
            <a:pPr lvl="1"/>
            <a:r>
              <a:rPr lang="en-US" dirty="0"/>
              <a:t>Word Wrap</a:t>
            </a:r>
          </a:p>
          <a:p>
            <a:pPr lvl="1"/>
            <a:r>
              <a:rPr lang="en-US" dirty="0"/>
              <a:t>Character Effects</a:t>
            </a:r>
          </a:p>
        </p:txBody>
      </p:sp>
      <p:pic>
        <p:nvPicPr>
          <p:cNvPr id="12" name="Graphic of a flyer" descr="Grpahic of a Flyer outlining all of the flyer features. "/>
          <p:cNvPicPr>
            <a:picLocks noChangeAspect="1" noChangeArrowheads="1"/>
          </p:cNvPicPr>
          <p:nvPr/>
        </p:nvPicPr>
        <p:blipFill>
          <a:blip r:embed="rId3" cstate="print"/>
          <a:stretch>
            <a:fillRect/>
          </a:stretch>
        </p:blipFill>
        <p:spPr bwMode="auto">
          <a:xfrm>
            <a:off x="6458087" y="1464733"/>
            <a:ext cx="5449170" cy="51132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4"/>
          </p:nvPr>
        </p:nvSpPr>
        <p:spPr/>
        <p:txBody>
          <a:bodyPr/>
          <a:lstStyle/>
          <a:p>
            <a:fld id="{27C98126-00D4-4536-8967-EB49841E9AA8}" type="slidenum">
              <a:rPr lang="en-US" smtClean="0"/>
              <a:pPr/>
              <a:t>9</a:t>
            </a:fld>
            <a:endParaRPr lang="en-US" dirty="0"/>
          </a:p>
        </p:txBody>
      </p:sp>
    </p:spTree>
    <p:extLst>
      <p:ext uri="{BB962C8B-B14F-4D97-AF65-F5344CB8AC3E}">
        <p14:creationId xmlns:p14="http://schemas.microsoft.com/office/powerpoint/2010/main" val="2474796802"/>
      </p:ext>
    </p:extLst>
  </p:cSld>
  <p:clrMapOvr>
    <a:masterClrMapping/>
  </p:clrMapOvr>
  <p:transition spd="slow">
    <p:cove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7"/>
  <p:tag name="MMPROD_UIDATA" val="&lt;database version=&quot;6.0&quot;&gt;&lt;object type=&quot;1&quot; unique_id=&quot;10001&quot;&gt;&lt;object type=&quot;8&quot; unique_id=&quot;508353&quot;&gt;&lt;/object&gt;&lt;object type=&quot;2&quot; unique_id=&quot;508354&quot;&gt;&lt;object type=&quot;3&quot; unique_id=&quot;508355&quot;&gt;&lt;property id=&quot;20148&quot; value=&quot;5&quot;/&gt;&lt;property id=&quot;20300&quot; value=&quot;Slide 1 - &amp;quot;Basic Application Software&amp;quot;&quot;/&gt;&lt;property id=&quot;20307&quot; value=&quot;257&quot;/&gt;&lt;/object&gt;&lt;object type=&quot;3&quot; unique_id=&quot;508356&quot;&gt;&lt;property id=&quot;20148&quot; value=&quot;5&quot;/&gt;&lt;property id=&quot;20300&quot; value=&quot;Slide 2 - &amp;quot;Learning Outcomes&amp;quot;&quot;/&gt;&lt;property id=&quot;20307&quot; value=&quot;273&quot;/&gt;&lt;/object&gt;&lt;object type=&quot;3&quot; unique_id=&quot;508357&quot;&gt;&lt;property id=&quot;20148&quot; value=&quot;5&quot;/&gt;&lt;property id=&quot;20300&quot; value=&quot;Slide 3 - &amp;quot;Introduction&amp;quot;&quot;/&gt;&lt;property id=&quot;20307&quot; value=&quot;274&quot;/&gt;&lt;/object&gt;&lt;object type=&quot;3&quot; unique_id=&quot;508358&quot;&gt;&lt;property id=&quot;20148&quot; value=&quot;5&quot;/&gt;&lt;property id=&quot;20300&quot; value=&quot;Slide 4 - &amp;quot;Application Software&amp;quot;&quot;/&gt;&lt;property id=&quot;20307&quot; value=&quot;275&quot;/&gt;&lt;/object&gt;&lt;object type=&quot;3&quot; unique_id=&quot;508359&quot;&gt;&lt;property id=&quot;20148&quot; value=&quot;5&quot;/&gt;&lt;property id=&quot;20300&quot; value=&quot;Slide 5 - &amp;quot;User Interface&amp;quot;&quot;/&gt;&lt;property id=&quot;20307&quot; value=&quot;276&quot;/&gt;&lt;/object&gt;&lt;object type=&quot;3&quot; unique_id=&quot;508360&quot;&gt;&lt;property id=&quot;20148&quot; value=&quot;5&quot;/&gt;&lt;property id=&quot;20300&quot; value=&quot;Slide 6 - &amp;quot;Common Features in Microsoft &amp;quot;&quot;/&gt;&lt;property id=&quot;20307&quot; value=&quot;277&quot;/&gt;&lt;/object&gt;&lt;object type=&quot;3&quot; unique_id=&quot;508361&quot;&gt;&lt;property id=&quot;20148&quot; value=&quot;5&quot;/&gt;&lt;property id=&quot;20300&quot; value=&quot;Slide 7 - &amp;quot;General Purpose Applications&amp;quot;&quot;/&gt;&lt;property id=&quot;20307&quot; value=&quot;278&quot;/&gt;&lt;/object&gt;&lt;object type=&quot;3&quot; unique_id=&quot;508362&quot;&gt;&lt;property id=&quot;20148&quot; value=&quot;5&quot;/&gt;&lt;property id=&quot;20300&quot; value=&quot;Slide 8 - &amp;quot;Word Processor Programs&amp;quot;&quot;/&gt;&lt;property id=&quot;20307&quot; value=&quot;279&quot;/&gt;&lt;/object&gt;&lt;object type=&quot;3&quot; unique_id=&quot;508363&quot;&gt;&lt;property id=&quot;20148&quot; value=&quot;5&quot;/&gt;&lt;property id=&quot;20300&quot; value=&quot;Slide 9 - &amp;quot;Creating a Flyer&amp;quot;&quot;/&gt;&lt;property id=&quot;20307&quot; value=&quot;280&quot;/&gt;&lt;/object&gt;&lt;object type=&quot;3&quot; unique_id=&quot;508364&quot;&gt;&lt;property id=&quot;20148&quot; value=&quot;5&quot;/&gt;&lt;property id=&quot;20300&quot; value=&quot;Slide 10 - &amp;quot;Creating a Report&amp;quot;&quot;/&gt;&lt;property id=&quot;20307&quot; value=&quot;281&quot;/&gt;&lt;/object&gt;&lt;object type=&quot;3&quot; unique_id=&quot;508365&quot;&gt;&lt;property id=&quot;20148&quot; value=&quot;5&quot;/&gt;&lt;property id=&quot;20300&quot; value=&quot;Slide 11 - &amp;quot;Spreadsheet Programs&amp;quot;&quot;/&gt;&lt;property id=&quot;20307&quot; value=&quot;282&quot;/&gt;&lt;/object&gt;&lt;object type=&quot;3&quot; unique_id=&quot;508366&quot;&gt;&lt;property id=&quot;20148&quot; value=&quot;5&quot;/&gt;&lt;property id=&quot;20300&quot; value=&quot;Slide 12 - &amp;quot;Creating a Sales Forecast&amp;quot;&quot;/&gt;&lt;property id=&quot;20307&quot; value=&quot;283&quot;/&gt;&lt;/object&gt;&lt;object type=&quot;3&quot; unique_id=&quot;508367&quot;&gt;&lt;property id=&quot;20148&quot; value=&quot;5&quot;/&gt;&lt;property id=&quot;20300&quot; value=&quot;Slide 13 - &amp;quot;Analyzing Your Data &amp;quot;&quot;/&gt;&lt;property id=&quot;20307&quot; value=&quot;284&quot;/&gt;&lt;/object&gt;&lt;object type=&quot;3&quot; unique_id=&quot;508368&quot;&gt;&lt;property id=&quot;20148&quot; value=&quot;5&quot;/&gt;&lt;property id=&quot;20300&quot; value=&quot;Slide 14 - &amp;quot;Presentation Graphics Programs&amp;quot;&quot;/&gt;&lt;property id=&quot;20307&quot; value=&quot;285&quot;/&gt;&lt;/object&gt;&lt;object type=&quot;3&quot; unique_id=&quot;508369&quot;&gt;&lt;property id=&quot;20148&quot; value=&quot;5&quot;/&gt;&lt;property id=&quot;20300&quot; value=&quot;Slide 15 - &amp;quot;Creating a Presentation&amp;quot;&quot;/&gt;&lt;property id=&quot;20307&quot; value=&quot;286&quot;/&gt;&lt;/object&gt;&lt;object type=&quot;3&quot; unique_id=&quot;508370&quot;&gt;&lt;property id=&quot;20148&quot; value=&quot;5&quot;/&gt;&lt;property id=&quot;20300&quot; value=&quot;Slide 16 - &amp;quot;Database Management Systems (DBMS)&amp;quot;&quot;/&gt;&lt;property id=&quot;20307&quot; value=&quot;287&quot;/&gt;&lt;/object&gt;&lt;object type=&quot;3&quot; unique_id=&quot;508371&quot;&gt;&lt;property id=&quot;20148&quot; value=&quot;5&quot;/&gt;&lt;property id=&quot;20300&quot; value=&quot;Slide 17 - &amp;quot;Creating a Database&amp;quot;&quot;/&gt;&lt;property id=&quot;20307&quot; value=&quot;288&quot;/&gt;&lt;/object&gt;&lt;object type=&quot;3&quot; unique_id=&quot;508372&quot;&gt;&lt;property id=&quot;20148&quot; value=&quot;5&quot;/&gt;&lt;property id=&quot;20300&quot; value=&quot;Slide 18 - &amp;quot;Specialized Applications&amp;quot;&quot;/&gt;&lt;property id=&quot;20307&quot; value=&quot;289&quot;/&gt;&lt;/object&gt;&lt;object type=&quot;3&quot; unique_id=&quot;508373&quot;&gt;&lt;property id=&quot;20148&quot; value=&quot;5&quot;/&gt;&lt;property id=&quot;20300&quot; value=&quot;Slide 19 - &amp;quot;Graphics Programs&amp;quot;&quot;/&gt;&lt;property id=&quot;20307&quot; value=&quot;290&quot;/&gt;&lt;/object&gt;&lt;object type=&quot;3&quot; unique_id=&quot;508374&quot;&gt;&lt;property id=&quot;20148&quot; value=&quot;5&quot;/&gt;&lt;property id=&quot;20300&quot; value=&quot;Slide 20 - &amp;quot;Desktop Publishing Programs&amp;quot;&quot;/&gt;&lt;property id=&quot;20307&quot; value=&quot;291&quot;/&gt;&lt;/object&gt;&lt;object type=&quot;3&quot; unique_id=&quot;508375&quot;&gt;&lt;property id=&quot;20148&quot; value=&quot;5&quot;/&gt;&lt;property id=&quot;20300&quot; value=&quot;Slide 21 - &amp;quot;Image Editors&amp;quot;&quot;/&gt;&lt;property id=&quot;20307&quot; value=&quot;292&quot;/&gt;&lt;/object&gt;&lt;object type=&quot;3&quot; unique_id=&quot;508376&quot;&gt;&lt;property id=&quot;20148&quot; value=&quot;5&quot;/&gt;&lt;property id=&quot;20300&quot; value=&quot;Slide 22 - &amp;quot;Illustration Programs&amp;quot;&quot;/&gt;&lt;property id=&quot;20307&quot; value=&quot;293&quot;/&gt;&lt;/object&gt;&lt;object type=&quot;3&quot; unique_id=&quot;508377&quot;&gt;&lt;property id=&quot;20148&quot; value=&quot;5&quot;/&gt;&lt;property id=&quot;20300&quot; value=&quot;Slide 23 - &amp;quot;Video Editors&amp;quot;&quot;/&gt;&lt;property id=&quot;20307&quot; value=&quot;303&quot;/&gt;&lt;/object&gt;&lt;object type=&quot;3&quot; unique_id=&quot;508378&quot;&gt;&lt;property id=&quot;20148&quot; value=&quot;5&quot;/&gt;&lt;property id=&quot;20300&quot; value=&quot;Slide 24 - &amp;quot;Video Game Design Software&amp;quot;&quot;/&gt;&lt;property id=&quot;20307&quot; value=&quot;304&quot;/&gt;&lt;/object&gt;&lt;object type=&quot;3&quot; unique_id=&quot;508379&quot;&gt;&lt;property id=&quot;20148&quot; value=&quot;5&quot;/&gt;&lt;property id=&quot;20300&quot; value=&quot;Slide 25 - &amp;quot;Web Authoring Programs&amp;quot;&quot;/&gt;&lt;property id=&quot;20307&quot; value=&quot;295&quot;/&gt;&lt;/object&gt;&lt;object type=&quot;3&quot; unique_id=&quot;508380&quot;&gt;&lt;property id=&quot;20148&quot; value=&quot;5&quot;/&gt;&lt;property id=&quot;20300&quot; value=&quot;Slide 26 - &amp;quot;Mobile Apps&amp;quot;&quot;/&gt;&lt;property id=&quot;20307&quot; value=&quot;296&quot;/&gt;&lt;/object&gt;&lt;object type=&quot;3&quot; unique_id=&quot;508381&quot;&gt;&lt;property id=&quot;20148&quot; value=&quot;5&quot;/&gt;&lt;property id=&quot;20300&quot; value=&quot;Slide 27 - &amp;quot;App Stores&amp;quot;&quot;/&gt;&lt;property id=&quot;20307&quot; value=&quot;305&quot;/&gt;&lt;/object&gt;&lt;object type=&quot;3&quot; unique_id=&quot;508382&quot;&gt;&lt;property id=&quot;20148&quot; value=&quot;5&quot;/&gt;&lt;property id=&quot;20300&quot; value=&quot;Slide 28 - &amp;quot;Software Suites&amp;quot;&quot;/&gt;&lt;property id=&quot;20307&quot; value=&quot;297&quot;/&gt;&lt;/object&gt;&lt;object type=&quot;3&quot; unique_id=&quot;508383&quot;&gt;&lt;property id=&quot;20148&quot; value=&quot;5&quot;/&gt;&lt;property id=&quot;20300&quot; value=&quot;Slide 29 - &amp;quot;Suites continued&amp;quot;&quot;/&gt;&lt;property id=&quot;20307&quot; value=&quot;306&quot;/&gt;&lt;/object&gt;&lt;object type=&quot;3&quot; unique_id=&quot;508384&quot;&gt;&lt;property id=&quot;20148&quot; value=&quot;5&quot;/&gt;&lt;property id=&quot;20300&quot; value=&quot;Slide 30 - &amp;quot;Making IT Work for You  - Google Docs&amp;quot;&quot;/&gt;&lt;property id=&quot;20307&quot; value=&quot;298&quot;/&gt;&lt;/object&gt;&lt;object type=&quot;3&quot; unique_id=&quot;508385&quot;&gt;&lt;property id=&quot;20148&quot; value=&quot;5&quot;/&gt;&lt;property id=&quot;20300&quot; value=&quot;Slide 31 - &amp;quot;Careers In IT&amp;quot;&quot;/&gt;&lt;property id=&quot;20307&quot; value=&quot;299&quot;/&gt;&lt;/object&gt;&lt;object type=&quot;3&quot; unique_id=&quot;508386&quot;&gt;&lt;property id=&quot;20148&quot; value=&quot;5&quot;/&gt;&lt;property id=&quot;20300&quot; value=&quot;Slide 32 - &amp;quot;A Look to the Future&amp;quot;&quot;/&gt;&lt;property id=&quot;20307&quot; value=&quot;300&quot;/&gt;&lt;/object&gt;&lt;object type=&quot;3&quot; unique_id=&quot;508387&quot;&gt;&lt;property id=&quot;20148&quot; value=&quot;5&quot;/&gt;&lt;property id=&quot;20300&quot; value=&quot;Slide 33 - &amp;quot;Open-Ended Questions (Page 1 of 2)&amp;quot;&quot;/&gt;&lt;property id=&quot;20307&quot; value=&quot;301&quot;/&gt;&lt;/object&gt;&lt;object type=&quot;3&quot; unique_id=&quot;508388&quot;&gt;&lt;property id=&quot;20148&quot; value=&quot;5&quot;/&gt;&lt;property id=&quot;20300&quot; value=&quot;Slide 34 - &amp;quot;Open-Ended Questions (Page 2 of 2)&amp;quot;&quot;/&gt;&lt;property id=&quot;20307&quot; value=&quot;302&quot;/&gt;&lt;/object&gt;&lt;/object&gt;&lt;/object&gt;&lt;/database&gt;"/>
</p:tagLst>
</file>

<file path=ppt/theme/theme1.xml><?xml version="1.0" encoding="utf-8"?>
<a:theme xmlns:a="http://schemas.openxmlformats.org/drawingml/2006/main" name="1_Office Theme">
  <a:themeElements>
    <a:clrScheme name="CE 2017-2">
      <a:dk1>
        <a:sysClr val="windowText" lastClr="000000"/>
      </a:dk1>
      <a:lt1>
        <a:sysClr val="window" lastClr="FFFFFF"/>
      </a:lt1>
      <a:dk2>
        <a:srgbClr val="7996BE"/>
      </a:dk2>
      <a:lt2>
        <a:srgbClr val="DAD7BC"/>
      </a:lt2>
      <a:accent1>
        <a:srgbClr val="FFE894"/>
      </a:accent1>
      <a:accent2>
        <a:srgbClr val="344A6B"/>
      </a:accent2>
      <a:accent3>
        <a:srgbClr val="F79758"/>
      </a:accent3>
      <a:accent4>
        <a:srgbClr val="889F76"/>
      </a:accent4>
      <a:accent5>
        <a:srgbClr val="1C9FC6"/>
      </a:accent5>
      <a:accent6>
        <a:srgbClr val="D15845"/>
      </a:accent6>
      <a:hlink>
        <a:srgbClr val="0563C1"/>
      </a:hlink>
      <a:folHlink>
        <a:srgbClr val="954F72"/>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omputingEssentials2017_template.potx" id="{7476FDF7-D713-474E-BE2D-24E9353ABC22}" vid="{49DEB174-0739-487E-910A-FAEF1403B2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Chapter02-The Internet, the Web, and Electronic Commerce</Template>
  <TotalTime>221</TotalTime>
  <Words>3093</Words>
  <Application>Microsoft Office PowerPoint</Application>
  <PresentationFormat>Widescreen</PresentationFormat>
  <Paragraphs>505</Paragraphs>
  <Slides>34</Slides>
  <Notes>33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Verdana</vt:lpstr>
      <vt:lpstr>Wingdings 2</vt:lpstr>
      <vt:lpstr>1_Office Theme</vt:lpstr>
      <vt:lpstr>Basic Application Software</vt:lpstr>
      <vt:lpstr>Learning Outcomes</vt:lpstr>
      <vt:lpstr>Introduction</vt:lpstr>
      <vt:lpstr>Application Software</vt:lpstr>
      <vt:lpstr>User Interface</vt:lpstr>
      <vt:lpstr>Common Features in Microsoft </vt:lpstr>
      <vt:lpstr>General Purpose Applications</vt:lpstr>
      <vt:lpstr>Word Processor Programs</vt:lpstr>
      <vt:lpstr>Creating a Flyer</vt:lpstr>
      <vt:lpstr>Creating a Report</vt:lpstr>
      <vt:lpstr>Spreadsheet Programs</vt:lpstr>
      <vt:lpstr>Creating a Sales Forecast</vt:lpstr>
      <vt:lpstr>Analyzing Your Data </vt:lpstr>
      <vt:lpstr>Presentation Graphics Programs</vt:lpstr>
      <vt:lpstr>Creating a Presentation</vt:lpstr>
      <vt:lpstr>Database Management Systems (DBMS)</vt:lpstr>
      <vt:lpstr>Creating a Database</vt:lpstr>
      <vt:lpstr>Specialized Applications</vt:lpstr>
      <vt:lpstr>Graphics Programs</vt:lpstr>
      <vt:lpstr>Desktop Publishing Programs</vt:lpstr>
      <vt:lpstr>Image Editors</vt:lpstr>
      <vt:lpstr>Illustration Programs</vt:lpstr>
      <vt:lpstr>Video Editors</vt:lpstr>
      <vt:lpstr>Video Game Design Software</vt:lpstr>
      <vt:lpstr>Web Authoring Programs</vt:lpstr>
      <vt:lpstr>Mobile Apps</vt:lpstr>
      <vt:lpstr>App Stores</vt:lpstr>
      <vt:lpstr>Software Suites</vt:lpstr>
      <vt:lpstr>Suites continued</vt:lpstr>
      <vt:lpstr>Making IT Work for You  - Google Docs</vt:lpstr>
      <vt:lpstr>Careers In IT</vt:lpstr>
      <vt:lpstr>A Look to the Future</vt:lpstr>
      <vt:lpstr>Open-Ended Questions (Page 1 of 2)</vt:lpstr>
      <vt:lpstr>Open-Ended Questions (Page 2 of 2)</vt:lpstr>
    </vt:vector>
  </TitlesOfParts>
  <Company>McGraw-Hill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Application Software</dc:title>
  <dc:creator>Rachelle Hall</dc:creator>
  <cp:lastModifiedBy>HAFIZ</cp:lastModifiedBy>
  <cp:revision>34</cp:revision>
  <dcterms:created xsi:type="dcterms:W3CDTF">2015-12-14T01:53:53Z</dcterms:created>
  <dcterms:modified xsi:type="dcterms:W3CDTF">2016-09-15T11:58:20Z</dcterms:modified>
</cp:coreProperties>
</file>