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9" r:id="rId3"/>
    <p:sldId id="260" r:id="rId4"/>
    <p:sldId id="261" r:id="rId5"/>
    <p:sldId id="292" r:id="rId6"/>
    <p:sldId id="29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86404" autoAdjust="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04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E35-860B-4871-A991-5C688CB9BBEB}" type="datetimeFigureOut">
              <a:rPr lang="en-US" smtClean="0"/>
              <a:pPr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B1BF6-FBDD-40FA-A7D6-4D370D96B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FAFD-8644-45A4-B625-C1EED27E66D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0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Central Processing Unit (CPU) (key term) or processor</a:t>
            </a:r>
            <a:r>
              <a:rPr lang="en-US" baseline="0" dirty="0"/>
              <a:t> is </a:t>
            </a:r>
            <a:r>
              <a:rPr lang="en-US" dirty="0"/>
              <a:t>located on the microprocessor (key term)  chip and has two components - the control unit and the arithmetic-logic unit</a:t>
            </a:r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Control Unit (key term)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Program instructions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Directs flow between memory and Arithmetic-Logic Unit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Directs flow between CPU and I/O devices</a:t>
            </a:r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Arithmetic-Logic Unit – ALU (key term)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Two types of operations</a:t>
            </a:r>
          </a:p>
          <a:p>
            <a:pPr marL="1143000" lvl="2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Arithmetic operation (Key Term) such as addition,</a:t>
            </a:r>
            <a:r>
              <a:rPr lang="en-US" baseline="0" dirty="0"/>
              <a:t> subtraction, multiplication and division</a:t>
            </a:r>
            <a:endParaRPr lang="en-US" dirty="0"/>
          </a:p>
          <a:p>
            <a:pPr marL="1143000" lvl="2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Logical operation (Key Term) comparisons</a:t>
            </a:r>
            <a:r>
              <a:rPr lang="en-US" baseline="0" dirty="0"/>
              <a:t> such as equal to, less than and greater than</a:t>
            </a:r>
            <a:endParaRPr lang="en-US" dirty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3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/>
              <a:t>A word (Key Term) is the number of bits that can be accessed at one time by the CPU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8 bits group</a:t>
            </a:r>
            <a:r>
              <a:rPr lang="en-US" baseline="0" dirty="0"/>
              <a:t> together to form a byte</a:t>
            </a:r>
            <a:endParaRPr lang="en-US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32 bit word</a:t>
            </a:r>
            <a:r>
              <a:rPr lang="en-US" baseline="0" dirty="0"/>
              <a:t> computer can access 4 bytes at a time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baseline="0" dirty="0"/>
              <a:t>64 bit word computer can access 8 bytes at a time</a:t>
            </a:r>
            <a:endParaRPr lang="en-US" dirty="0"/>
          </a:p>
          <a:p>
            <a:endParaRPr lang="en-US" dirty="0"/>
          </a:p>
          <a:p>
            <a:r>
              <a:rPr lang="en-US" dirty="0"/>
              <a:t>Clock speed (key term) –</a:t>
            </a:r>
            <a:r>
              <a:rPr lang="en-US" baseline="0" dirty="0"/>
              <a:t> number of times the CPU can fetch and process data and instructions in a second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Older computers measured in millionth of a second – microsecond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Newer computers measured in billionth of a second – nanosecond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Super computers measured in picoseconds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54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Multicore</a:t>
            </a:r>
            <a:r>
              <a:rPr lang="en-US" baseline="0" dirty="0"/>
              <a:t> processors (key term) – allow a single computer to run two or more operations at the same time</a:t>
            </a:r>
          </a:p>
          <a:p>
            <a:r>
              <a:rPr lang="en-US" baseline="0" dirty="0"/>
              <a:t>Example:  quad-core processor could have one core computing a complex Excel spreadsheet while the other is running a multimedia presentation while the third is running Word and the fourth is running </a:t>
            </a:r>
            <a:r>
              <a:rPr lang="en-US" baseline="0" dirty="0" err="1"/>
              <a:t>Acess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Parallel Processing (key term) – dividing tasks into parts that can be distributed across each core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8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Specialty processors are designed to handle special functions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Coprocessor</a:t>
            </a:r>
            <a:r>
              <a:rPr lang="en-US" baseline="0" dirty="0"/>
              <a:t> (key term) chips designed to improve specific computing operations</a:t>
            </a:r>
            <a:endParaRPr lang="en-US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Graphics coprocessor (key term),</a:t>
            </a:r>
            <a:r>
              <a:rPr lang="en-US" baseline="0" dirty="0"/>
              <a:t> Graphics Processing Unit</a:t>
            </a:r>
            <a:endParaRPr lang="en-US" dirty="0"/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Displaying 3-D images and encrypting data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dirty="0"/>
              <a:t>Cars may have up to 70 specialty</a:t>
            </a:r>
            <a:r>
              <a:rPr lang="en-US" baseline="0" dirty="0"/>
              <a:t> processors now.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77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Tx/>
              <a:buNone/>
              <a:tabLst>
                <a:tab pos="457200" algn="l"/>
              </a:tabLst>
            </a:pPr>
            <a:r>
              <a:rPr lang="en-US" sz="1200" dirty="0"/>
              <a:t>Memory</a:t>
            </a:r>
            <a:r>
              <a:rPr lang="en-US" sz="1200" baseline="0" dirty="0"/>
              <a:t> (key term) – holding area for data, instructions and information</a:t>
            </a:r>
            <a:endParaRPr lang="en-US" sz="1200" dirty="0"/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200" dirty="0"/>
              <a:t>RAM (Random-access memory) (Key Term)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200" dirty="0"/>
              <a:t>ROM (Read-only memory) (Key Term)</a:t>
            </a:r>
          </a:p>
          <a:p>
            <a:pPr eaLnBrk="1" hangingPunct="1">
              <a:spcBef>
                <a:spcPct val="0"/>
              </a:spcBef>
              <a:tabLst>
                <a:tab pos="457200" algn="l"/>
              </a:tabLst>
            </a:pPr>
            <a:r>
              <a:rPr lang="en-US" sz="1200" dirty="0"/>
              <a:t>Flash (Key Term)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12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/>
              <a:t>Temporarily holds data and programs being processed by the CPU</a:t>
            </a:r>
          </a:p>
          <a:p>
            <a:pPr lvl="0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/>
              <a:t>Volatile - when power shuts off, contents of RAM are emptied</a:t>
            </a:r>
          </a:p>
          <a:p>
            <a:pPr lvl="0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/>
              <a:t>Exception - flash RAM can retain data when power disrupted, used in high end portable computers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Cache memory (key term)  – improves processing by acting as a temporary high-speed holding area between the memory and CPU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/>
              <a:t>Area in RAM set aside to store information frequently accessed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aseline="0" dirty="0"/>
              <a:t>DIMM (dual in-line memory module) (key term) – additional 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RAM is also referred to as temporary or volatile storage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It is a good idea to save your work in progress to a second a secondary storage device. which is permanent or nonvolatile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0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Virtual memory (key term) – dividing a program between memory and storage enabling the system to run very large programs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1BF6-FBDD-40FA-A7D6-4D370D96B1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4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 is used for special instructions such as starting</a:t>
            </a:r>
            <a:r>
              <a:rPr lang="en-US" baseline="0" dirty="0"/>
              <a:t> the computer, accessing memory and handling keyboard input.</a:t>
            </a:r>
          </a:p>
          <a:p>
            <a:endParaRPr lang="en-US" baseline="0" dirty="0"/>
          </a:p>
          <a:p>
            <a:r>
              <a:rPr lang="en-US" baseline="0" dirty="0"/>
              <a:t>Many ROM chips have been replaced by flash memory by many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12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for a wide-range of applications</a:t>
            </a:r>
          </a:p>
          <a:p>
            <a:r>
              <a:rPr lang="en-US" dirty="0"/>
              <a:t>Used to store start-up instructions;</a:t>
            </a:r>
            <a:r>
              <a:rPr lang="en-US" baseline="0" dirty="0"/>
              <a:t> BIOS (basic input/output system) (key term) </a:t>
            </a:r>
          </a:p>
          <a:p>
            <a:endParaRPr lang="en-US" baseline="0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Flash memory – can retain data even if the power is disrupted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Most expensive type of RAM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Used for digital telephones, digital video cameras, and portable computers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3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/>
              <a:t>Expansion slots (key term) used to insert</a:t>
            </a:r>
            <a:r>
              <a:rPr lang="en-US" baseline="0" dirty="0"/>
              <a:t> expansion cards (key term) </a:t>
            </a:r>
            <a:endParaRPr lang="en-US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Graphics cards  (Key term)  - provides high quality of 3-D graphics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Network Interface Cards (Key Term) (NICs) or Network Adapter Cards) – attaches</a:t>
            </a:r>
            <a:r>
              <a:rPr lang="en-US" baseline="0" dirty="0"/>
              <a:t> a user </a:t>
            </a:r>
            <a:r>
              <a:rPr lang="en-US" dirty="0"/>
              <a:t>to a network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Wireless network cards (key term) – allow computers to be connected to a network without cables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SD Cards (key term) – expansion cards for laptops, tablets and smartphones.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1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 students</a:t>
            </a:r>
            <a:r>
              <a:rPr lang="en-US" baseline="0" dirty="0"/>
              <a:t> about the Computer Buyer’s Guide at the end of the book which provides additional information on purchasing a computer.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23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Bus lines provide (key term) data pathways that connect various system components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A bus line is also called a bus (Key Term)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Bus width (key term) is the number</a:t>
            </a:r>
            <a:r>
              <a:rPr lang="en-US" baseline="0" dirty="0"/>
              <a:t> of bits that can travel at once</a:t>
            </a:r>
            <a:endParaRPr 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It is a pathway for bits representing data and instructions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A bus is similar to a multilane</a:t>
            </a:r>
            <a:r>
              <a:rPr lang="en-US" baseline="0" dirty="0"/>
              <a:t> highway.</a:t>
            </a:r>
            <a:endParaRPr 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Every computer has two basic categories of buses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System bus (key term) – connects the CPU to memory on the system board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Expansion bus (key term) – connects the CPU other components</a:t>
            </a:r>
            <a:r>
              <a:rPr lang="en-US" baseline="0" dirty="0"/>
              <a:t> and </a:t>
            </a:r>
            <a:r>
              <a:rPr lang="en-US" dirty="0"/>
              <a:t>to slots on the system board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73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/>
              <a:t>Universal Serial Bus (USB) (key term) – most widely </a:t>
            </a:r>
            <a:r>
              <a:rPr lang="en-US" sz="1200" dirty="0" err="1"/>
              <a:t>userd</a:t>
            </a:r>
            <a:endParaRPr lang="en-US" sz="1200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200" dirty="0"/>
              <a:t>FireWire buses (key term) – similar to USB but more specialized. 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200" dirty="0"/>
              <a:t>used primarily</a:t>
            </a:r>
            <a:r>
              <a:rPr lang="en-US" sz="1200" baseline="0" dirty="0"/>
              <a:t> to connect audio and video equipment to the system board</a:t>
            </a:r>
            <a:endParaRPr lang="en-US" sz="1200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200" dirty="0"/>
              <a:t>PCI Express (PCIe) (key term)– widely used in many of today’s most powerful computers; provides a single dedicated path for each connected device (unlike</a:t>
            </a:r>
            <a:r>
              <a:rPr lang="en-US" sz="1200" baseline="0" dirty="0"/>
              <a:t> other buses which share a single bus line or path with several devices.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23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dirty="0"/>
              <a:t>Ports are connecting sockets on the outside of a system unit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Ports are often standard features of computer systems and others are more specialized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Two types of ports: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/>
              <a:t>Standardized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dirty="0"/>
              <a:t>Specialized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05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DA8F"/>
                </a:solidFill>
              </a:rPr>
              <a:t>Port (key term) – socket for external</a:t>
            </a:r>
            <a:r>
              <a:rPr lang="en-US" baseline="0" dirty="0">
                <a:solidFill>
                  <a:srgbClr val="FFDA8F"/>
                </a:solidFill>
              </a:rPr>
              <a:t> devices</a:t>
            </a:r>
            <a:endParaRPr lang="en-US" dirty="0">
              <a:solidFill>
                <a:srgbClr val="FFDA8F"/>
              </a:solidFill>
            </a:endParaRPr>
          </a:p>
          <a:p>
            <a:pPr marL="171450" lvl="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USB (universal serial bus) (key term) </a:t>
            </a:r>
            <a:r>
              <a:rPr lang="en-US" baseline="0" dirty="0">
                <a:solidFill>
                  <a:srgbClr val="FFDA8F"/>
                </a:solidFill>
              </a:rPr>
              <a:t>- connects several devices to the system unit</a:t>
            </a:r>
            <a:endParaRPr lang="en-US" baseline="0" dirty="0">
              <a:solidFill>
                <a:schemeClr val="tx1"/>
              </a:solidFill>
            </a:endParaRPr>
          </a:p>
          <a:p>
            <a:pPr marL="171450" lvl="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Ethernet (key term) – standard</a:t>
            </a:r>
            <a:r>
              <a:rPr lang="en-US" baseline="0" dirty="0"/>
              <a:t> for networking, allows you to connect multiple computers for sharing files, or to a DSL or cable modem for internet access</a:t>
            </a:r>
          </a:p>
          <a:p>
            <a:pPr marL="171450" lvl="0" indent="-171450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HDMI (key term) – High-Definition Multimedia Interface – provides high-definition video and audio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Thunderbolt – identified by Apple’s MacBook Pro and provides a high-speed connection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Promises to replace a number of ports such as Mini Display port.</a:t>
            </a: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23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Serial Advanced Technology</a:t>
            </a:r>
            <a:r>
              <a:rPr lang="en-US" baseline="0" dirty="0"/>
              <a:t> Attachment (eSATA) (key term) – provides a very high-speed hard drive connection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Musical Instrument Digital Interface (MIDI) (key term) – special ports for connecting musical instruments</a:t>
            </a:r>
          </a:p>
          <a:p>
            <a:endParaRPr lang="en-US" baseline="0" dirty="0"/>
          </a:p>
          <a:p>
            <a:r>
              <a:rPr lang="en-US" baseline="0" dirty="0"/>
              <a:t>Mini DisplayPort (MiniDP or mDP) (key term) – Provides a connection for a large monitor</a:t>
            </a:r>
          </a:p>
          <a:p>
            <a:endParaRPr lang="en-US" baseline="0" dirty="0"/>
          </a:p>
          <a:p>
            <a:r>
              <a:rPr lang="en-US" baseline="0" dirty="0"/>
              <a:t>VGA and DVI – connections to analog and digital monitors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FireWire ports (key term) connects camcorders and storage</a:t>
            </a:r>
            <a:r>
              <a:rPr lang="en-US" baseline="0" dirty="0"/>
              <a:t> devices</a:t>
            </a: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24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Cables (key term) physical</a:t>
            </a:r>
            <a:r>
              <a:rPr lang="en-US" baseline="0" dirty="0"/>
              <a:t> connections for devices to the system unit via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73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84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Direct current (DC) powers computers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Desktop computers have a power supply unit (key term)  unit located within the system unit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Laptop computers use AC adapters (key term) that are located outside the system unit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Tablets</a:t>
            </a:r>
            <a:r>
              <a:rPr lang="en-US" baseline="0" dirty="0"/>
              <a:t> and mobile devices </a:t>
            </a:r>
            <a:r>
              <a:rPr lang="en-US" dirty="0"/>
              <a:t>use AC adapters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Smartphones</a:t>
            </a:r>
            <a:r>
              <a:rPr lang="en-US" baseline="0" dirty="0"/>
              <a:t> use a wireless charging platforms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71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signals (key</a:t>
            </a:r>
            <a:r>
              <a:rPr lang="en-US" baseline="0" dirty="0"/>
              <a:t> terms) – electronic signals only recognized by computers</a:t>
            </a:r>
          </a:p>
          <a:p>
            <a:endParaRPr lang="en-US" baseline="0" dirty="0"/>
          </a:p>
          <a:p>
            <a:r>
              <a:rPr lang="en-US" baseline="0" dirty="0"/>
              <a:t>Analog signals (key terms) – created by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75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System (key term) – consists</a:t>
            </a:r>
            <a:r>
              <a:rPr lang="en-US" baseline="0" dirty="0"/>
              <a:t> of only two digits, 0 and 1. Each 0 or 1 is called a bit (key term) which is short for binary digit</a:t>
            </a:r>
          </a:p>
          <a:p>
            <a:endParaRPr lang="en-US" baseline="0" dirty="0"/>
          </a:p>
          <a:p>
            <a:r>
              <a:rPr lang="en-US" baseline="0" dirty="0"/>
              <a:t>8 bits grouped together is a byte (key term) </a:t>
            </a:r>
          </a:p>
          <a:p>
            <a:endParaRPr lang="en-US" baseline="0" dirty="0"/>
          </a:p>
          <a:p>
            <a:r>
              <a:rPr lang="en-US" baseline="0" dirty="0"/>
              <a:t>Binary numbers are difficult to read so they are represented in a hexadecimal system (key term) or hex using 16 digits to represent binary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9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System unit (key term) is also referred to as the system chassis(Key Term)</a:t>
            </a:r>
          </a:p>
          <a:p>
            <a:pPr lvl="0" eaLnBrk="1" hangingPunct="1">
              <a:spcBef>
                <a:spcPct val="0"/>
              </a:spcBef>
              <a:buFontTx/>
              <a:buNone/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84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 encoding standards (key term) assign a unique</a:t>
            </a:r>
            <a:r>
              <a:rPr lang="en-US" baseline="0" dirty="0"/>
              <a:t> sequence of bits to each character </a:t>
            </a:r>
          </a:p>
          <a:p>
            <a:r>
              <a:rPr lang="en-US" baseline="0" dirty="0"/>
              <a:t>Historically used ASCII (key term) for microcomputers and EBCDIC (Extended Binary coded Decimal Interchange Code) (key term) for mainframes</a:t>
            </a:r>
          </a:p>
          <a:p>
            <a:endParaRPr lang="en-US" baseline="0" dirty="0"/>
          </a:p>
          <a:p>
            <a:r>
              <a:rPr lang="en-US" baseline="0" dirty="0"/>
              <a:t>Unicode (key term) is a new character encoding using 16 bits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Uses a variable number of bits to represent each character.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4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Opportunities for advancement typically come in the form of work on more advanced computer systems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Some computer technicians move into customer service positions or go into sales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43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Wearable computers already exist for the military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In the future, will be used by surgeons in operating rooms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3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sz="1100" dirty="0"/>
              <a:t>All computers have a system unit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Desktop (key term) – contains electronic components and selected secondary storage.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System units</a:t>
            </a:r>
            <a:r>
              <a:rPr lang="en-US" sz="1100" baseline="0" dirty="0"/>
              <a:t> are placed in tower units (key term) or tower computers (key term) </a:t>
            </a:r>
            <a:endParaRPr lang="en-US" sz="1100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Laptop</a:t>
            </a:r>
            <a:r>
              <a:rPr lang="en-US" sz="1100" baseline="0" dirty="0"/>
              <a:t> </a:t>
            </a:r>
            <a:r>
              <a:rPr lang="en-US" sz="1100" dirty="0"/>
              <a:t>(key term)  – contains electronic</a:t>
            </a:r>
            <a:r>
              <a:rPr lang="en-US" sz="1100" baseline="0" dirty="0"/>
              <a:t> </a:t>
            </a:r>
            <a:r>
              <a:rPr lang="en-US" sz="1100" dirty="0"/>
              <a:t>components, secondary devices, and input devices – often called notebook computers (Key Term)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Ultrabook or </a:t>
            </a:r>
            <a:r>
              <a:rPr lang="en-US" sz="1100" dirty="0" err="1"/>
              <a:t>Ultraportables</a:t>
            </a:r>
            <a:r>
              <a:rPr lang="en-US" sz="1100" dirty="0"/>
              <a:t> (key term)</a:t>
            </a:r>
            <a:r>
              <a:rPr lang="en-US" sz="1100" baseline="0" dirty="0"/>
              <a:t> or mini notebook (key term) are very portable laptops.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100" baseline="0" dirty="0"/>
              <a:t>Lighter, thinner, longer battery life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1BF6-FBDD-40FA-A7D6-4D370D96B1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5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Tablet (Key Term) or</a:t>
            </a:r>
            <a:r>
              <a:rPr lang="en-US" sz="1100" baseline="0" dirty="0"/>
              <a:t> tablet computer</a:t>
            </a:r>
            <a:r>
              <a:rPr lang="en-US" sz="1100" dirty="0"/>
              <a:t> – flat screen and typically do not have a keyboard. 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Operating</a:t>
            </a:r>
            <a:r>
              <a:rPr lang="en-US" sz="1100" baseline="0" dirty="0"/>
              <a:t> system controls their operations</a:t>
            </a:r>
            <a:endParaRPr lang="en-US" sz="1100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/>
              <a:t>Smartphones</a:t>
            </a:r>
            <a:r>
              <a:rPr lang="en-US" sz="1100" baseline="0" dirty="0"/>
              <a:t> (key term) or </a:t>
            </a:r>
            <a:r>
              <a:rPr lang="en-US" sz="1100" dirty="0"/>
              <a:t>Hand-held computer systems (key term) –</a:t>
            </a:r>
            <a:r>
              <a:rPr lang="en-US" sz="1100" baseline="0" dirty="0"/>
              <a:t> entire computer system is contained in the device. Most popular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baseline="0" dirty="0"/>
              <a:t>Wearables (key term) contain embedded computers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baseline="0" dirty="0"/>
              <a:t>Smartwatches and Activity Trackers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1BF6-FBDD-40FA-A7D6-4D370D96B1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7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Components</a:t>
            </a:r>
            <a:r>
              <a:rPr lang="en-US" sz="1100" baseline="0" dirty="0"/>
              <a:t> are very similar on different devices.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2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board (key term) or</a:t>
            </a:r>
            <a:r>
              <a:rPr lang="en-US" baseline="0" dirty="0"/>
              <a:t> mainboard (key term) or motherboard (key term) – controls communication for the entire computer system</a:t>
            </a:r>
          </a:p>
          <a:p>
            <a:endParaRPr lang="en-US" baseline="0" dirty="0"/>
          </a:p>
          <a:p>
            <a:r>
              <a:rPr lang="en-US" baseline="0" dirty="0"/>
              <a:t>All devices and components connect to the system board</a:t>
            </a:r>
          </a:p>
          <a:p>
            <a:r>
              <a:rPr lang="en-US" baseline="0" dirty="0"/>
              <a:t>Acts as a data path and traffic monitor that allows the components to communicate with each 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2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/>
              <a:t>Sockets (key</a:t>
            </a:r>
            <a:r>
              <a:rPr lang="en-US" baseline="0" dirty="0"/>
              <a:t> term) – connection point for chips</a:t>
            </a:r>
            <a:endParaRPr lang="en-US" dirty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Chips (key term) contain numerous circuits etched on a small wafer of layers of silicon and other materials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Chips are mounted on carrier packages (Key Term)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/>
              <a:t>Chips are also referred to as a silicon chip (Key Term), semiconductor (Key Term), or integrated circuit (Key Term)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4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Slots (key term)</a:t>
            </a:r>
            <a:r>
              <a:rPr lang="en-US" baseline="0" dirty="0"/>
              <a:t> – connection point for specialized cards or circuit board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Provides expansion capability</a:t>
            </a:r>
          </a:p>
          <a:p>
            <a:endParaRPr lang="en-US" baseline="0" dirty="0"/>
          </a:p>
          <a:p>
            <a:r>
              <a:rPr lang="en-US" baseline="0" dirty="0"/>
              <a:t>Bus lines (key term) –connecting lines that provide pathways that support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tx1"/>
            </a:gs>
            <a:gs pos="70000">
              <a:schemeClr val="tx2">
                <a:lumMod val="50000"/>
              </a:schemeClr>
            </a:gs>
            <a:gs pos="100000">
              <a:schemeClr val="tx2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962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1625" y="6200662"/>
            <a:ext cx="190875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9758747-86CB-456E-811D-1E4DCC1F1A36}" type="datetime1">
              <a:rPr lang="en-US" smtClean="0">
                <a:solidFill>
                  <a:prstClr val="white"/>
                </a:solidFill>
              </a:rPr>
              <a:t>10/7/2018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5996" y="6200662"/>
            <a:ext cx="38608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Footer text goes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2717" y="6200662"/>
            <a:ext cx="1219200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475282" y="1084922"/>
            <a:ext cx="7716717" cy="2851777"/>
          </a:xfrm>
          <a:prstGeom prst="rect">
            <a:avLst/>
          </a:prstGeom>
          <a:noFill/>
        </p:spPr>
        <p:txBody>
          <a:bodyPr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6000" b="1" cap="none" spc="-150" baseline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-3063240" y="3046066"/>
            <a:ext cx="649224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Chapter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1" y="3934113"/>
            <a:ext cx="11826239" cy="45719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615246" y="323850"/>
            <a:ext cx="3644901" cy="3643823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486571" y="4356953"/>
            <a:ext cx="7705429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78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6" y="2125042"/>
            <a:ext cx="8753763" cy="23233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400" baseline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enter quotation text.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EBFD-41A0-445B-BF83-28D17168A11A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10/7/2018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6" y="4613563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0" y="1648495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15845">
                    <a:lumMod val="5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29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15845">
                    <a:lumMod val="5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69052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8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5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9CFD418C-9393-4589-B1D8-C38CDD17B6BE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138045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22767" y="3398293"/>
            <a:ext cx="8423564" cy="1738151"/>
          </a:xfr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5400" spc="-150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4056" y="5170534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DE593C0-2B5A-4490-B6D8-F3C5CDFD98A5}" type="datetime1">
              <a:rPr lang="en-US" smtClean="0">
                <a:solidFill>
                  <a:prstClr val="white"/>
                </a:solidFill>
              </a:rPr>
              <a:t>10/7/2018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Footer text goes here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3671" y="3214931"/>
            <a:ext cx="12188952" cy="64008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8560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-613054" y="-401830"/>
            <a:ext cx="3644901" cy="3643823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71515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6" cy="1188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tabLst>
                <a:tab pos="274320" algn="l"/>
              </a:tabLst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0"/>
            <a:ext cx="4846320" cy="4295601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5F9F01E7-CA0F-4BD8-AE7B-76A7C066DFB3}" type="datetime1">
              <a:rPr lang="en-US" smtClean="0"/>
              <a:t>10/7/2018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5146250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6" cy="118872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1"/>
            <a:ext cx="4846320" cy="3756909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444C5FD2-70B5-4B9D-94FB-056C99283CE8}" type="datetime1">
              <a:rPr lang="en-US" smtClean="0"/>
              <a:t>10/7/2018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Footer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98332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8" y="0"/>
            <a:ext cx="10661922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C80E2B61-4B5C-4A86-B848-DA5C3B9C0339}" type="datetime1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Footer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8920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6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4A5C4F09-D2AA-42DF-BAC7-6038DD72E06A}" type="datetime1">
              <a:rPr lang="en-US" smtClean="0"/>
              <a:t>10/7/2018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Footer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8830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2491" y="1447800"/>
            <a:ext cx="9939931" cy="1371600"/>
          </a:xfrm>
        </p:spPr>
        <p:txBody>
          <a:bodyPr anchor="b"/>
          <a:lstStyle>
            <a:lvl1pPr algn="l">
              <a:defRPr sz="44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4" y="3129280"/>
            <a:ext cx="6310267" cy="2890520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2" y="3129280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D53E-270A-4051-8468-A8AAEA1246BD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10/7/2018</a:t>
            </a:fld>
            <a:endParaRPr lang="en-US" dirty="0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5774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6" cy="13716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DF6A-E15B-446A-B893-1B3E6BCD443C}" type="datetime1">
              <a:rPr lang="en-US" smtClean="0">
                <a:solidFill>
                  <a:prstClr val="black">
                    <a:alpha val="60000"/>
                  </a:prstClr>
                </a:solidFill>
              </a:rPr>
              <a:t>10/7/2018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alpha val="60000"/>
                  </a:prstClr>
                </a:solidFill>
              </a:rPr>
              <a:t>Footer text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8F58-50E6-4A60-819B-C60CC62A37E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3637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46119" y="3246120"/>
            <a:ext cx="6858000" cy="36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white"/>
                </a:solidFill>
              </a:rPr>
              <a:t>The System Unit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6975" y="6022514"/>
            <a:ext cx="113058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DCE5660-9696-4660-9F3F-5C57E229CF90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Footer text goes here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3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048" y="1343212"/>
            <a:ext cx="12188952" cy="6400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3884" r="8723" b="5263"/>
          <a:stretch/>
        </p:blipFill>
        <p:spPr>
          <a:xfrm>
            <a:off x="-3048" y="-232"/>
            <a:ext cx="1372006" cy="1371600"/>
          </a:xfrm>
          <a:prstGeom prst="ellipse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4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0">
                <a:schemeClr val="bg1"/>
              </a:gs>
              <a:gs pos="75000">
                <a:schemeClr val="tx2">
                  <a:lumMod val="40000"/>
                  <a:lumOff val="60000"/>
                  <a:alpha val="60000"/>
                </a:schemeClr>
              </a:gs>
              <a:gs pos="100000">
                <a:schemeClr val="accent2">
                  <a:alpha val="90000"/>
                </a:schemeClr>
              </a:gs>
              <a:gs pos="95000">
                <a:schemeClr val="tx2">
                  <a:lumMod val="75000"/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8358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7C98126-00D4-4536-8967-EB49841E9A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5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cover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800" b="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20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18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50000"/>
          </a:schemeClr>
        </a:buClr>
        <a:buSzPct val="110000"/>
        <a:buFont typeface="Wingdings 2" panose="05020102010507070707" pitchFamily="18" charset="2"/>
        <a:buChar char=""/>
        <a:tabLst>
          <a:tab pos="274320" algn="l"/>
        </a:tabLst>
        <a:defRPr lang="en-US" sz="18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System Unit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System Unit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Chapter 5</a:t>
            </a:r>
          </a:p>
        </p:txBody>
      </p:sp>
      <p:sp>
        <p:nvSpPr>
          <p:cNvPr id="8" name="Chapter 5"/>
          <p:cNvSpPr txBox="1"/>
          <p:nvPr/>
        </p:nvSpPr>
        <p:spPr>
          <a:xfrm>
            <a:off x="375947" y="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8126-00D4-4536-8967-EB49841E9AA8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Slots and Bus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420" y="1591439"/>
            <a:ext cx="9508175" cy="43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Additional system board components:</a:t>
            </a:r>
            <a:r>
              <a:rPr lang="en-US" sz="2400" dirty="0"/>
              <a:t> </a:t>
            </a:r>
          </a:p>
          <a:p>
            <a:r>
              <a:rPr lang="en-US" sz="2400" dirty="0"/>
              <a:t>Slots</a:t>
            </a:r>
          </a:p>
          <a:p>
            <a:pPr lvl="1"/>
            <a:r>
              <a:rPr lang="en-US" sz="2000" dirty="0"/>
              <a:t>Provide a connection point for specialized cards or circuit boards</a:t>
            </a:r>
          </a:p>
          <a:p>
            <a:pPr lvl="1"/>
            <a:r>
              <a:rPr lang="en-US" sz="2000" dirty="0"/>
              <a:t>Provide expansion capabilities for the computer</a:t>
            </a:r>
          </a:p>
          <a:p>
            <a:r>
              <a:rPr lang="en-US" sz="2400" dirty="0"/>
              <a:t>Bus lines</a:t>
            </a:r>
          </a:p>
          <a:p>
            <a:pPr lvl="1"/>
            <a:r>
              <a:rPr lang="en-US" sz="2000" dirty="0"/>
              <a:t>Connecting lines that provide pathways to support communication among electronic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0782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21584"/>
            <a:ext cx="9735086" cy="4308938"/>
          </a:xfrm>
        </p:spPr>
        <p:txBody>
          <a:bodyPr>
            <a:normAutofit/>
          </a:bodyPr>
          <a:lstStyle/>
          <a:p>
            <a:r>
              <a:rPr lang="en-US" dirty="0"/>
              <a:t>Central Processing Unit (CPU) or Processor</a:t>
            </a:r>
          </a:p>
          <a:p>
            <a:pPr lvl="1"/>
            <a:r>
              <a:rPr lang="en-US" sz="2600" dirty="0"/>
              <a:t>Contained on a single chip call a Microprocessor</a:t>
            </a:r>
          </a:p>
          <a:p>
            <a:pPr lvl="1"/>
            <a:r>
              <a:rPr lang="en-US" sz="2600" dirty="0"/>
              <a:t>Brains of the computer</a:t>
            </a:r>
          </a:p>
          <a:p>
            <a:r>
              <a:rPr lang="en-US" dirty="0"/>
              <a:t>Two Basic Components of the CPU</a:t>
            </a:r>
          </a:p>
          <a:p>
            <a:pPr lvl="1"/>
            <a:r>
              <a:rPr lang="en-US" dirty="0"/>
              <a:t>Control unit</a:t>
            </a:r>
          </a:p>
          <a:p>
            <a:pPr lvl="2"/>
            <a:r>
              <a:rPr lang="en-US" sz="2400" dirty="0"/>
              <a:t>Tells the computer system how to carry out a program’s instruction</a:t>
            </a:r>
          </a:p>
          <a:p>
            <a:pPr lvl="1"/>
            <a:r>
              <a:rPr lang="en-US" dirty="0"/>
              <a:t>Arithmetic-logic unit (ALU)</a:t>
            </a:r>
          </a:p>
          <a:p>
            <a:pPr lvl="2"/>
            <a:r>
              <a:rPr lang="en-US" sz="2400" dirty="0"/>
              <a:t>Performs arithmetic and logical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7998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croprocessor chip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 Chips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91439"/>
            <a:ext cx="9508175" cy="4308938"/>
          </a:xfrm>
        </p:spPr>
        <p:txBody>
          <a:bodyPr>
            <a:normAutofit/>
          </a:bodyPr>
          <a:lstStyle/>
          <a:p>
            <a:r>
              <a:rPr lang="en-US" dirty="0"/>
              <a:t>Chip capacities are expressed in word size </a:t>
            </a:r>
          </a:p>
          <a:p>
            <a:pPr lvl="1"/>
            <a:r>
              <a:rPr lang="en-US" dirty="0"/>
              <a:t>Word is the number of bits that can be processed at one time: 16, 32 or 64</a:t>
            </a:r>
          </a:p>
          <a:p>
            <a:r>
              <a:rPr lang="en-US" dirty="0"/>
              <a:t>Clock Speed</a:t>
            </a:r>
          </a:p>
          <a:p>
            <a:pPr lvl="1"/>
            <a:r>
              <a:rPr lang="en-US" dirty="0"/>
              <a:t>Processing speed or the number of times the CPU fetches and processes data or instructions in a second</a:t>
            </a:r>
          </a:p>
        </p:txBody>
      </p:sp>
      <p:pic>
        <p:nvPicPr>
          <p:cNvPr id="1026" name="Picture 2" descr="X:\Graphics\Powerpoint\MH_DCM\MH_DCM-TEXTEDIT PROJECTS\O'LEARY_26e\Final files\chapt05\chapt00_labeled\ole63650_05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522" y="4245898"/>
            <a:ext cx="5081097" cy="213827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822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ulticore Chip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Chips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28800"/>
            <a:ext cx="9784781" cy="4308938"/>
          </a:xfrm>
        </p:spPr>
        <p:txBody>
          <a:bodyPr/>
          <a:lstStyle/>
          <a:p>
            <a:pPr lvl="1"/>
            <a:r>
              <a:rPr lang="en-US" sz="2800" dirty="0"/>
              <a:t>Multicore Processors</a:t>
            </a:r>
          </a:p>
          <a:p>
            <a:pPr lvl="2"/>
            <a:r>
              <a:rPr lang="en-US" sz="2000" dirty="0"/>
              <a:t>Two or more separate and independent CPUs within a system unit</a:t>
            </a:r>
          </a:p>
          <a:p>
            <a:pPr lvl="3"/>
            <a:r>
              <a:rPr lang="en-US" sz="1800" dirty="0"/>
              <a:t>Quad-core supports 4 core processes</a:t>
            </a:r>
          </a:p>
          <a:p>
            <a:pPr lvl="1"/>
            <a:r>
              <a:rPr lang="en-US" dirty="0"/>
              <a:t>Parallel Processing</a:t>
            </a:r>
          </a:p>
          <a:p>
            <a:pPr lvl="2"/>
            <a:r>
              <a:rPr lang="en-US" dirty="0"/>
              <a:t>Computer’s ability to divided tasks into parts that can be distributed across each core</a:t>
            </a:r>
          </a:p>
          <a:p>
            <a:pPr lvl="2"/>
            <a:r>
              <a:rPr lang="en-US" sz="2000" dirty="0"/>
              <a:t>Windows 8 and Mac OS X support parallel processing</a:t>
            </a:r>
          </a:p>
        </p:txBody>
      </p:sp>
      <p:pic>
        <p:nvPicPr>
          <p:cNvPr id="2050" name="Picture 2" descr="X:\Graphics\Powerpoint\MH_DCM\MH_DCM-TEXTEDIT PROJECTS\O'LEARY_26e\Final files\chapt05\chapt00_labeled\ole63650_05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777" y="4547005"/>
            <a:ext cx="3577561" cy="188704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5577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Processors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r>
              <a:rPr lang="en-US" sz="2800" dirty="0"/>
              <a:t>Coprocessors</a:t>
            </a:r>
          </a:p>
          <a:p>
            <a:pPr lvl="1"/>
            <a:r>
              <a:rPr lang="en-US" sz="2400" dirty="0"/>
              <a:t>Designed to improve specific computing operations</a:t>
            </a:r>
          </a:p>
          <a:p>
            <a:pPr lvl="1"/>
            <a:r>
              <a:rPr lang="en-US" dirty="0"/>
              <a:t>Graphics Processing Unit (GPU) / Graphics </a:t>
            </a:r>
            <a:r>
              <a:rPr lang="en-US" sz="2400" dirty="0"/>
              <a:t>coprocessors</a:t>
            </a:r>
          </a:p>
          <a:p>
            <a:pPr lvl="1"/>
            <a:r>
              <a:rPr lang="en-US" dirty="0"/>
              <a:t>Designed to handle a variety of specialized tasks</a:t>
            </a:r>
          </a:p>
          <a:p>
            <a:pPr lvl="2"/>
            <a:r>
              <a:rPr lang="en-US" dirty="0"/>
              <a:t>3D images</a:t>
            </a:r>
          </a:p>
          <a:p>
            <a:pPr lvl="2"/>
            <a:r>
              <a:rPr lang="en-US" dirty="0"/>
              <a:t>Encrypting data</a:t>
            </a:r>
          </a:p>
          <a:p>
            <a:pPr lvl="2"/>
            <a:r>
              <a:rPr lang="en-US" dirty="0"/>
              <a:t>Standard features in gaming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5179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59" y="1676400"/>
            <a:ext cx="9508175" cy="43089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Holding area for data, instructions, and information</a:t>
            </a:r>
          </a:p>
          <a:p>
            <a:r>
              <a:rPr lang="en-US" dirty="0"/>
              <a:t>Contained on chips connected to the system board </a:t>
            </a:r>
          </a:p>
          <a:p>
            <a:r>
              <a:rPr lang="en-US" dirty="0"/>
              <a:t>Three well-known types of memory chips:</a:t>
            </a:r>
          </a:p>
          <a:p>
            <a:pPr lvl="1"/>
            <a:r>
              <a:rPr lang="en-US" dirty="0"/>
              <a:t>RAM  </a:t>
            </a:r>
          </a:p>
          <a:p>
            <a:pPr lvl="2"/>
            <a:r>
              <a:rPr lang="en-US" dirty="0"/>
              <a:t>Random Access Memory</a:t>
            </a:r>
          </a:p>
          <a:p>
            <a:pPr lvl="1"/>
            <a:r>
              <a:rPr lang="en-US" dirty="0"/>
              <a:t>ROM </a:t>
            </a:r>
          </a:p>
          <a:p>
            <a:pPr lvl="2"/>
            <a:r>
              <a:rPr lang="en-US" dirty="0"/>
              <a:t>Read Only Memory</a:t>
            </a:r>
          </a:p>
          <a:p>
            <a:pPr lvl="1"/>
            <a:r>
              <a:rPr lang="en-US" dirty="0"/>
              <a:t>Flash Memory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3888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M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46929"/>
            <a:ext cx="5809129" cy="446502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Random Access Memory (RAM) chips hold programs and data that the CPU is presently processing</a:t>
            </a:r>
          </a:p>
          <a:p>
            <a:pPr lvl="1"/>
            <a:r>
              <a:rPr lang="en-US" dirty="0"/>
              <a:t>Volatile or temporary – contents are lost when computer is powered off</a:t>
            </a:r>
          </a:p>
          <a:p>
            <a:r>
              <a:rPr lang="en-US" sz="2600" dirty="0"/>
              <a:t>Cache memory – temporary, high-speed holding area between the memory and CPU</a:t>
            </a:r>
          </a:p>
          <a:p>
            <a:pPr lvl="1"/>
            <a:r>
              <a:rPr lang="en-US" dirty="0"/>
              <a:t>Additional RAM can be added using an expansion module called a DIMM (Dual in-line memory module)</a:t>
            </a:r>
          </a:p>
        </p:txBody>
      </p:sp>
      <p:pic>
        <p:nvPicPr>
          <p:cNvPr id="9218" name="DIMM Module" descr="Graphic of a dual in-line memory module expansion card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35639" y="2667001"/>
            <a:ext cx="4340614" cy="23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985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AM continued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  <a:p>
            <a:pPr lvl="1"/>
            <a:r>
              <a:rPr lang="en-US" dirty="0"/>
              <a:t>Dividing a program between memory and storage enabling the system to run very large programs</a:t>
            </a:r>
          </a:p>
          <a:p>
            <a:r>
              <a:rPr lang="en-US" dirty="0"/>
              <a:t>Memory is expressed in bytes</a:t>
            </a:r>
          </a:p>
        </p:txBody>
      </p:sp>
      <p:pic>
        <p:nvPicPr>
          <p:cNvPr id="3074" name="Picture 2" descr="X:\Graphics\Powerpoint\MH_DCM\MH_DCM-TEXTEDIT PROJECTS\O'LEARY_26e\Final files\chapt05\chapt00_labeled\ole63650_05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788" y="3726325"/>
            <a:ext cx="4244352" cy="270772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2593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r>
              <a:rPr lang="en-US" dirty="0"/>
              <a:t>Read-only memory (ROM)</a:t>
            </a:r>
          </a:p>
          <a:p>
            <a:pPr lvl="1"/>
            <a:r>
              <a:rPr lang="en-US" dirty="0"/>
              <a:t>Information stored by the manufacturer</a:t>
            </a:r>
          </a:p>
          <a:p>
            <a:pPr lvl="1"/>
            <a:r>
              <a:rPr lang="en-US" dirty="0"/>
              <a:t>Non-volatile and cannot be changed </a:t>
            </a:r>
          </a:p>
          <a:p>
            <a:r>
              <a:rPr lang="en-US" dirty="0"/>
              <a:t>CPU can read, or retrieve data and programs in ROM but the computer cannot change ROM</a:t>
            </a:r>
          </a:p>
          <a:p>
            <a:r>
              <a:rPr lang="en-US" dirty="0"/>
              <a:t>Contain special instructions</a:t>
            </a:r>
          </a:p>
          <a:p>
            <a:pPr lvl="1"/>
            <a:r>
              <a:rPr lang="en-US" dirty="0"/>
              <a:t>Start the computer</a:t>
            </a:r>
          </a:p>
          <a:p>
            <a:pPr lvl="1"/>
            <a:r>
              <a:rPr lang="en-US" dirty="0"/>
              <a:t>Access memory</a:t>
            </a:r>
          </a:p>
          <a:p>
            <a:pPr lvl="1"/>
            <a:r>
              <a:rPr lang="en-US" dirty="0"/>
              <a:t>Handle keyboard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9680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12651"/>
            <a:ext cx="9508175" cy="4308938"/>
          </a:xfrm>
        </p:spPr>
        <p:txBody>
          <a:bodyPr/>
          <a:lstStyle/>
          <a:p>
            <a:r>
              <a:rPr lang="en-US" dirty="0"/>
              <a:t>Flash memory combines of the features of:</a:t>
            </a:r>
          </a:p>
          <a:p>
            <a:pPr lvl="1"/>
            <a:r>
              <a:rPr lang="en-US" dirty="0"/>
              <a:t>RAM, it can be updated</a:t>
            </a:r>
          </a:p>
          <a:p>
            <a:pPr lvl="1"/>
            <a:r>
              <a:rPr lang="en-US" dirty="0"/>
              <a:t>ROM, it is non-volatile</a:t>
            </a:r>
          </a:p>
          <a:p>
            <a:pPr lvl="1"/>
            <a:r>
              <a:rPr lang="en-US" dirty="0"/>
              <a:t>Contains startup information</a:t>
            </a:r>
          </a:p>
          <a:p>
            <a:pPr lvl="2"/>
            <a:r>
              <a:rPr lang="en-US" dirty="0"/>
              <a:t>BIOS (basic input/output system)</a:t>
            </a:r>
          </a:p>
          <a:p>
            <a:pPr lvl="2"/>
            <a:r>
              <a:rPr lang="en-US" dirty="0"/>
              <a:t>Amount of RAM</a:t>
            </a:r>
          </a:p>
          <a:p>
            <a:pPr lvl="2"/>
            <a:r>
              <a:rPr lang="en-US" dirty="0"/>
              <a:t>Type of keyboard, mouse, and secondary storage devices connected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Many ROM chips are being replaced by flash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1622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905000"/>
            <a:ext cx="10076329" cy="430893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Differentiate between the five basic types of system units.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Describe system boards, including sockets, slots, and bus lines.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Recognize different microprocessors, including microprocessor chips and specialty processors.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Compare different types of computer memory including RAM, ROM, and flash memory.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expansion slots and cards.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Describe bus lines, bus widths, and expansion buses.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Describe ports, including standard and specialized ports.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power supplies for desktop, laptop, tablet, and mobile devices.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Explain how a computer can represent numbers and encode characters electronically.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4641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ansion slots and card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Slots and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348" y="1727265"/>
            <a:ext cx="4926330" cy="4575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Expands your system’s capabilities</a:t>
            </a:r>
          </a:p>
          <a:p>
            <a:r>
              <a:rPr lang="en-US" sz="2400" dirty="0"/>
              <a:t>Graphics cards for high quality 3D graphics</a:t>
            </a:r>
          </a:p>
          <a:p>
            <a:r>
              <a:rPr lang="en-US" sz="2400" dirty="0"/>
              <a:t>Network interface cards (NIC) connect devices to networks via cables</a:t>
            </a:r>
          </a:p>
          <a:p>
            <a:r>
              <a:rPr lang="en-US" sz="2400" dirty="0"/>
              <a:t>Wireless network cards connect devices to networks without cables</a:t>
            </a:r>
          </a:p>
          <a:p>
            <a:r>
              <a:rPr lang="en-US" sz="2400" dirty="0"/>
              <a:t>SD cards</a:t>
            </a:r>
          </a:p>
          <a:p>
            <a:pPr lvl="1"/>
            <a:r>
              <a:rPr lang="en-US" sz="2000" dirty="0"/>
              <a:t>Expansion cards for mobile devices</a:t>
            </a:r>
          </a:p>
        </p:txBody>
      </p:sp>
      <p:pic>
        <p:nvPicPr>
          <p:cNvPr id="2053" name="Expansion slot" descr="Graphic of an expansion slot on a system board,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93466" y="1561845"/>
            <a:ext cx="2166898" cy="189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Expansion cards" descr="Graphic of an expansion card with 3 ports. 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247195" y="2335121"/>
            <a:ext cx="2758540" cy="195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Network Interface Card" descr="Graphic of a network interface card. 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968064" y="3614079"/>
            <a:ext cx="2183832" cy="265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SD Card for smartphone" descr="Graphic of an SD card in a smartphone. 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302431" y="4495800"/>
            <a:ext cx="264806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7560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Lines /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09595"/>
            <a:ext cx="9508175" cy="45619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Connect parts of the CPU to each other and various other components on the system board</a:t>
            </a:r>
          </a:p>
          <a:p>
            <a:r>
              <a:rPr lang="en-US" dirty="0"/>
              <a:t>Pathway for bits representing data and instructions</a:t>
            </a:r>
          </a:p>
          <a:p>
            <a:r>
              <a:rPr lang="en-US" dirty="0"/>
              <a:t>Bus width</a:t>
            </a:r>
          </a:p>
          <a:p>
            <a:pPr lvl="1"/>
            <a:r>
              <a:rPr lang="en-US" dirty="0"/>
              <a:t>Number of bits that can travel simultaneously down a bus</a:t>
            </a:r>
          </a:p>
          <a:p>
            <a:r>
              <a:rPr lang="en-US" dirty="0"/>
              <a:t>Architecture and design are tied to the speed and power for the computer</a:t>
            </a:r>
          </a:p>
          <a:p>
            <a:r>
              <a:rPr lang="en-US" dirty="0"/>
              <a:t>Two basic categories of buses</a:t>
            </a:r>
          </a:p>
          <a:p>
            <a:pPr lvl="1"/>
            <a:r>
              <a:rPr lang="en-US" dirty="0"/>
              <a:t>System bus – connects CPU to memory</a:t>
            </a:r>
          </a:p>
          <a:p>
            <a:pPr lvl="1"/>
            <a:r>
              <a:rPr lang="en-US" dirty="0"/>
              <a:t>Expansion bus – connects CPU to other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6866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Buses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Principle types:</a:t>
            </a:r>
          </a:p>
          <a:p>
            <a:r>
              <a:rPr lang="en-US" sz="2400" dirty="0"/>
              <a:t>Universal Serial Bus (USB)</a:t>
            </a:r>
          </a:p>
          <a:p>
            <a:pPr lvl="1"/>
            <a:r>
              <a:rPr lang="en-US" sz="2000" dirty="0"/>
              <a:t>Connects external USB devices onto the USB bus</a:t>
            </a:r>
          </a:p>
          <a:p>
            <a:r>
              <a:rPr lang="en-US" sz="2400" dirty="0"/>
              <a:t>FireWire</a:t>
            </a:r>
            <a:endParaRPr lang="en-US" dirty="0"/>
          </a:p>
          <a:p>
            <a:pPr lvl="1"/>
            <a:r>
              <a:rPr lang="en-US" sz="2000" dirty="0"/>
              <a:t>Primarily used to connect audio and video equipment to the system board</a:t>
            </a:r>
          </a:p>
          <a:p>
            <a:r>
              <a:rPr lang="en-US" sz="2400" dirty="0"/>
              <a:t>PCI Express (PCIe)</a:t>
            </a:r>
          </a:p>
          <a:p>
            <a:pPr lvl="1"/>
            <a:r>
              <a:rPr lang="en-US" sz="2000" dirty="0"/>
              <a:t>Single dedicated path for each connected device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269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t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87062"/>
            <a:ext cx="5650103" cy="431556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Socket for connecting external devices to the system unit</a:t>
            </a:r>
          </a:p>
          <a:p>
            <a:pPr>
              <a:defRPr/>
            </a:pPr>
            <a:r>
              <a:rPr lang="en-US" dirty="0"/>
              <a:t>Ports connect directly </a:t>
            </a:r>
          </a:p>
          <a:p>
            <a:pPr lvl="1">
              <a:defRPr/>
            </a:pPr>
            <a:r>
              <a:rPr lang="en-US" dirty="0"/>
              <a:t>To the system board </a:t>
            </a:r>
          </a:p>
          <a:p>
            <a:pPr lvl="1">
              <a:defRPr/>
            </a:pPr>
            <a:r>
              <a:rPr lang="en-US" dirty="0"/>
              <a:t>To cards inserted into slots on the system board</a:t>
            </a:r>
          </a:p>
          <a:p>
            <a:pPr>
              <a:defRPr/>
            </a:pPr>
            <a:r>
              <a:rPr lang="en-US" dirty="0"/>
              <a:t>Two Types</a:t>
            </a:r>
          </a:p>
          <a:p>
            <a:pPr lvl="1">
              <a:defRPr/>
            </a:pPr>
            <a:r>
              <a:rPr lang="en-US" dirty="0"/>
              <a:t>Standard Ports</a:t>
            </a:r>
          </a:p>
          <a:p>
            <a:pPr lvl="1">
              <a:defRPr/>
            </a:pPr>
            <a:r>
              <a:rPr lang="en-US" dirty="0"/>
              <a:t>Specialized Ports</a:t>
            </a:r>
          </a:p>
        </p:txBody>
      </p:sp>
      <p:pic>
        <p:nvPicPr>
          <p:cNvPr id="3077" name="Socket" descr="Graphic of a socket for connecting ports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84078" y="2421468"/>
            <a:ext cx="4849544" cy="313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7987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95137"/>
            <a:ext cx="9508175" cy="43089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USB</a:t>
            </a:r>
          </a:p>
          <a:p>
            <a:pPr lvl="1"/>
            <a:r>
              <a:rPr lang="en-US" dirty="0"/>
              <a:t>Keyboards, mice, printers, </a:t>
            </a:r>
            <a:br>
              <a:rPr lang="en-US" dirty="0"/>
            </a:br>
            <a:r>
              <a:rPr lang="en-US" dirty="0"/>
              <a:t>storage devices</a:t>
            </a:r>
          </a:p>
          <a:p>
            <a:r>
              <a:rPr lang="en-US" dirty="0"/>
              <a:t>Ethernet</a:t>
            </a:r>
          </a:p>
          <a:p>
            <a:pPr lvl="1"/>
            <a:r>
              <a:rPr lang="en-US" dirty="0"/>
              <a:t>High speed networking</a:t>
            </a:r>
          </a:p>
          <a:p>
            <a:r>
              <a:rPr lang="en-US" dirty="0"/>
              <a:t>HDMI – High Definition Multimedia Interface</a:t>
            </a:r>
          </a:p>
          <a:p>
            <a:pPr lvl="1"/>
            <a:r>
              <a:rPr lang="en-US" dirty="0"/>
              <a:t>High definition video and audio</a:t>
            </a:r>
          </a:p>
          <a:p>
            <a:r>
              <a:rPr lang="en-US" dirty="0"/>
              <a:t>Thunderbolt</a:t>
            </a:r>
          </a:p>
          <a:p>
            <a:pPr lvl="1"/>
            <a:r>
              <a:rPr lang="en-US" dirty="0"/>
              <a:t>Provides high-speed connections</a:t>
            </a:r>
          </a:p>
          <a:p>
            <a:pPr lvl="1"/>
            <a:r>
              <a:rPr lang="en-US" dirty="0"/>
              <a:t>Can connect up to 7 separate devices through 1 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3872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80365"/>
            <a:ext cx="10112772" cy="43089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External Serial Advanced Technology Attachment (eSATA)</a:t>
            </a:r>
          </a:p>
          <a:p>
            <a:pPr lvl="1"/>
            <a:r>
              <a:rPr lang="en-US" dirty="0"/>
              <a:t>High-speed connection for external secondary storage</a:t>
            </a:r>
          </a:p>
          <a:p>
            <a:r>
              <a:rPr lang="en-US" dirty="0"/>
              <a:t>Musical Instrument Digital Interface (MIDI)</a:t>
            </a:r>
          </a:p>
          <a:p>
            <a:pPr lvl="1"/>
            <a:r>
              <a:rPr lang="en-US" dirty="0"/>
              <a:t>Connect musical instruments</a:t>
            </a:r>
          </a:p>
          <a:p>
            <a:r>
              <a:rPr lang="en-US" dirty="0"/>
              <a:t>Mini DisplayPort (MiniDP or mDP)</a:t>
            </a:r>
          </a:p>
          <a:p>
            <a:pPr lvl="1"/>
            <a:r>
              <a:rPr lang="en-US" dirty="0"/>
              <a:t>Connection to large monitors</a:t>
            </a:r>
          </a:p>
          <a:p>
            <a:r>
              <a:rPr lang="en-US" dirty="0"/>
              <a:t>VGA &amp; DVI </a:t>
            </a:r>
          </a:p>
          <a:p>
            <a:pPr lvl="1"/>
            <a:r>
              <a:rPr lang="en-US" dirty="0"/>
              <a:t>Connections to analog and digital monitors</a:t>
            </a:r>
          </a:p>
          <a:p>
            <a:r>
              <a:rPr lang="en-US" dirty="0"/>
              <a:t>FireWire</a:t>
            </a:r>
          </a:p>
          <a:p>
            <a:pPr lvl="1"/>
            <a:r>
              <a:rPr lang="en-US" dirty="0"/>
              <a:t>High-speed connections to FireWire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7207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bl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37304"/>
            <a:ext cx="9508175" cy="4308938"/>
          </a:xfrm>
        </p:spPr>
        <p:txBody>
          <a:bodyPr/>
          <a:lstStyle/>
          <a:p>
            <a:r>
              <a:rPr lang="en-US" dirty="0"/>
              <a:t>Used to connect external devices to the system unit via the ports</a:t>
            </a:r>
          </a:p>
          <a:p>
            <a:r>
              <a:rPr lang="en-US" dirty="0"/>
              <a:t>One end of the cable is attached to the device and the other end has a connector that is attached to a matching connector on the port</a:t>
            </a:r>
          </a:p>
        </p:txBody>
      </p:sp>
      <p:pic>
        <p:nvPicPr>
          <p:cNvPr id="4101" name="Cables" descr="Graphic of various cables for USB, HDMI, Thunderbolt, Ethernet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28855" y="4441808"/>
            <a:ext cx="9783997" cy="175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79009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king IT Work TV Tuners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Making IT Work for You ~ TV Tuners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98306"/>
            <a:ext cx="9605877" cy="12953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Windows Media Center as a DVR</a:t>
            </a:r>
          </a:p>
          <a:p>
            <a:r>
              <a:rPr lang="en-US" dirty="0"/>
              <a:t>Install TV Tuner to connect your computer or cable to your computer</a:t>
            </a:r>
          </a:p>
        </p:txBody>
      </p:sp>
      <p:pic>
        <p:nvPicPr>
          <p:cNvPr id="5125" name="WinTV Tuner" descr="Graphic of a WinTV tuner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9162" y="3494715"/>
            <a:ext cx="5104257" cy="27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Windows Media Center" descr="Screen shot of the Windows Media Center program. 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45134" y="2783888"/>
            <a:ext cx="4893425" cy="34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20305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wer Supply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2" y="1752429"/>
            <a:ext cx="5978094" cy="4308938"/>
          </a:xfrm>
        </p:spPr>
        <p:txBody>
          <a:bodyPr>
            <a:normAutofit/>
          </a:bodyPr>
          <a:lstStyle/>
          <a:p>
            <a:r>
              <a:rPr lang="en-US" sz="2400" dirty="0"/>
              <a:t>Computers require direct current (DC) power converting alternating current (AC) from wall outlets or batteries </a:t>
            </a:r>
          </a:p>
          <a:p>
            <a:pPr lvl="1"/>
            <a:r>
              <a:rPr lang="en-US" sz="2000" dirty="0"/>
              <a:t>Desktop computers have a power supply unit in the system unit</a:t>
            </a:r>
          </a:p>
          <a:p>
            <a:pPr lvl="1"/>
            <a:r>
              <a:rPr lang="en-US" sz="2000" dirty="0"/>
              <a:t>Laptops use AC adapters in the system unit</a:t>
            </a:r>
          </a:p>
          <a:p>
            <a:pPr lvl="1"/>
            <a:r>
              <a:rPr lang="en-US" sz="2000" dirty="0"/>
              <a:t>Tablets and mobile devices use internal AC adapters</a:t>
            </a:r>
          </a:p>
          <a:p>
            <a:pPr lvl="1"/>
            <a:r>
              <a:rPr lang="en-US" sz="2000" dirty="0"/>
              <a:t>Smartphones can use wireless charging platforms</a:t>
            </a:r>
          </a:p>
        </p:txBody>
      </p:sp>
      <p:pic>
        <p:nvPicPr>
          <p:cNvPr id="6149" name="DC Power" descr="Graphic of a DC Power Supply for a desktop system unit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99867" y="1583894"/>
            <a:ext cx="2573932" cy="184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AC Adapter" descr="Graphic of an AC Adapter for a laptop computer. 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878077" y="3454401"/>
            <a:ext cx="2149568" cy="19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Wireless charging platform" descr="Graphic of smartphones charging on a wireless charging platform. 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437400" y="4800600"/>
            <a:ext cx="2447538" cy="15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14111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Data and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9508175" cy="4308938"/>
          </a:xfrm>
        </p:spPr>
        <p:txBody>
          <a:bodyPr>
            <a:normAutofit/>
          </a:bodyPr>
          <a:lstStyle/>
          <a:p>
            <a:r>
              <a:rPr lang="en-US" sz="2800" dirty="0"/>
              <a:t>Digital electronic signals</a:t>
            </a:r>
          </a:p>
          <a:p>
            <a:pPr lvl="1"/>
            <a:r>
              <a:rPr lang="en-US" sz="2400" dirty="0"/>
              <a:t>Recognized by computers</a:t>
            </a:r>
          </a:p>
          <a:p>
            <a:r>
              <a:rPr lang="en-US" sz="2800" dirty="0"/>
              <a:t>Analog signals</a:t>
            </a:r>
          </a:p>
          <a:p>
            <a:pPr lvl="1"/>
            <a:r>
              <a:rPr lang="en-US" sz="2400" dirty="0"/>
              <a:t>Continuous signal</a:t>
            </a:r>
          </a:p>
          <a:p>
            <a:pPr lvl="1"/>
            <a:r>
              <a:rPr lang="en-US" sz="2400" dirty="0"/>
              <a:t>Created by voices</a:t>
            </a:r>
          </a:p>
          <a:p>
            <a:r>
              <a:rPr lang="en-US" sz="2800" dirty="0"/>
              <a:t>Conversion must take place from analog to digital before processing can occur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7547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6" y="1817225"/>
            <a:ext cx="8519752" cy="4308938"/>
          </a:xfrm>
        </p:spPr>
        <p:txBody>
          <a:bodyPr>
            <a:normAutofit/>
          </a:bodyPr>
          <a:lstStyle/>
          <a:p>
            <a:r>
              <a:rPr lang="en-US" dirty="0"/>
              <a:t>Speed, capacity, and flexibility determine the power of personal computers. </a:t>
            </a:r>
          </a:p>
          <a:p>
            <a:r>
              <a:rPr lang="en-US" dirty="0"/>
              <a:t>Knowledge of a computer’s power allows you to make good buying decisions and to determine if your current system will run new applications.</a:t>
            </a:r>
          </a:p>
          <a:p>
            <a:r>
              <a:rPr lang="en-US" dirty="0"/>
              <a:t>Competent end users need to understand the functionality of the basic components of the system unit</a:t>
            </a:r>
          </a:p>
        </p:txBody>
      </p:sp>
      <p:pic>
        <p:nvPicPr>
          <p:cNvPr id="10" name="Computer User" descr="Picture of an end computer users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0" y="2406739"/>
            <a:ext cx="2059578" cy="25541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5013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meric Representa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7230425" cy="4308938"/>
          </a:xfrm>
        </p:spPr>
        <p:txBody>
          <a:bodyPr>
            <a:normAutofit/>
          </a:bodyPr>
          <a:lstStyle/>
          <a:p>
            <a:r>
              <a:rPr lang="en-US" dirty="0"/>
              <a:t>Two-state binary system consists of only two digits called bits</a:t>
            </a:r>
          </a:p>
          <a:p>
            <a:pPr lvl="1"/>
            <a:r>
              <a:rPr lang="en-US" dirty="0"/>
              <a:t>On = 1; negative charge</a:t>
            </a:r>
          </a:p>
          <a:p>
            <a:pPr lvl="1"/>
            <a:r>
              <a:rPr lang="en-US" dirty="0"/>
              <a:t>Off = 0; no charge</a:t>
            </a:r>
          </a:p>
          <a:p>
            <a:r>
              <a:rPr lang="en-US" dirty="0"/>
              <a:t>Byte = 8 bits grouped together</a:t>
            </a:r>
          </a:p>
          <a:p>
            <a:r>
              <a:rPr lang="en-US" dirty="0"/>
              <a:t>Hexadecimal system</a:t>
            </a:r>
          </a:p>
          <a:p>
            <a:pPr lvl="1"/>
            <a:r>
              <a:rPr lang="en-US" dirty="0"/>
              <a:t>Uses 16 digits to represent binary numbers</a:t>
            </a:r>
          </a:p>
          <a:p>
            <a:pPr marL="457200" lvl="1" indent="0">
              <a:buNone/>
            </a:pPr>
            <a:r>
              <a:rPr lang="en-US" sz="2000" dirty="0"/>
              <a:t>(0, 1, 2, 3, 4, 5, 6, 7, 8, 9, A, B, C, D, E, F)</a:t>
            </a:r>
          </a:p>
        </p:txBody>
      </p:sp>
      <p:pic>
        <p:nvPicPr>
          <p:cNvPr id="4" name="Binary System Chart" descr="Chart of the decimal, binary, hexadecimal system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4371" y="1526770"/>
            <a:ext cx="2965219" cy="48619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74876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722" y="1676400"/>
            <a:ext cx="9508175" cy="43089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Character encoding standards assign a unique sequence of bits to each character</a:t>
            </a:r>
          </a:p>
          <a:p>
            <a:r>
              <a:rPr lang="en-US" dirty="0"/>
              <a:t>ASCII</a:t>
            </a:r>
          </a:p>
          <a:p>
            <a:pPr lvl="1"/>
            <a:r>
              <a:rPr lang="en-US" dirty="0"/>
              <a:t>American Standard Code for Information Interchange</a:t>
            </a:r>
          </a:p>
          <a:p>
            <a:pPr lvl="1"/>
            <a:r>
              <a:rPr lang="en-US" dirty="0"/>
              <a:t>Used by personal computers</a:t>
            </a:r>
          </a:p>
          <a:p>
            <a:r>
              <a:rPr lang="en-US" dirty="0"/>
              <a:t>EBCDIC</a:t>
            </a:r>
          </a:p>
          <a:p>
            <a:pPr lvl="1"/>
            <a:r>
              <a:rPr lang="en-US" dirty="0"/>
              <a:t>Extended Binary coded Decimal Interchange Code</a:t>
            </a:r>
          </a:p>
          <a:p>
            <a:pPr lvl="1"/>
            <a:r>
              <a:rPr lang="en-US" dirty="0"/>
              <a:t>Used by mainframe computers</a:t>
            </a:r>
          </a:p>
          <a:p>
            <a:r>
              <a:rPr lang="en-US" dirty="0"/>
              <a:t>Unicode</a:t>
            </a:r>
          </a:p>
          <a:p>
            <a:pPr lvl="1"/>
            <a:r>
              <a:rPr lang="en-US" dirty="0"/>
              <a:t>New encoding due to explosion of the Internet</a:t>
            </a:r>
          </a:p>
          <a:p>
            <a:pPr lvl="1"/>
            <a:r>
              <a:rPr lang="en-US" dirty="0"/>
              <a:t>Uses 16 bits</a:t>
            </a:r>
          </a:p>
          <a:p>
            <a:pPr lvl="1"/>
            <a:r>
              <a:rPr lang="en-US" dirty="0"/>
              <a:t>Recognized by virtually all computer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8485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eers in I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Careers In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28800"/>
            <a:ext cx="5312171" cy="43089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Computer technicians repair and install computer components and systems</a:t>
            </a:r>
          </a:p>
          <a:p>
            <a:r>
              <a:rPr lang="en-US" dirty="0"/>
              <a:t>Employers look for:</a:t>
            </a:r>
          </a:p>
          <a:p>
            <a:pPr lvl="1"/>
            <a:r>
              <a:rPr lang="en-US" dirty="0"/>
              <a:t>Certification or associate degree in computer repair</a:t>
            </a:r>
          </a:p>
          <a:p>
            <a:pPr lvl="1"/>
            <a:r>
              <a:rPr lang="en-US" dirty="0"/>
              <a:t>Communication skills</a:t>
            </a:r>
          </a:p>
          <a:p>
            <a:r>
              <a:rPr lang="en-US" dirty="0"/>
              <a:t>Continued education is required</a:t>
            </a:r>
          </a:p>
          <a:p>
            <a:r>
              <a:rPr lang="en-US" dirty="0"/>
              <a:t>Computer technicians can expect to earn an annual salary of $37K to $47K</a:t>
            </a:r>
          </a:p>
        </p:txBody>
      </p:sp>
      <p:pic>
        <p:nvPicPr>
          <p:cNvPr id="7173" name="Computer technician" descr="Picture of a computer technician.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22523" y="1645571"/>
            <a:ext cx="3782291" cy="46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64851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 Look to the Futur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to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6107303" cy="4308938"/>
          </a:xfrm>
        </p:spPr>
        <p:txBody>
          <a:bodyPr/>
          <a:lstStyle/>
          <a:p>
            <a:pPr>
              <a:defRPr/>
            </a:pPr>
            <a:r>
              <a:rPr lang="en-US" dirty="0"/>
              <a:t>Wearable computers</a:t>
            </a:r>
          </a:p>
          <a:p>
            <a:pPr>
              <a:defRPr/>
            </a:pPr>
            <a:r>
              <a:rPr lang="en-US" dirty="0"/>
              <a:t>Send and receive email while jogging </a:t>
            </a:r>
          </a:p>
          <a:p>
            <a:pPr>
              <a:defRPr/>
            </a:pPr>
            <a:r>
              <a:rPr lang="en-US" dirty="0"/>
              <a:t>Maintain your personal schedule book</a:t>
            </a:r>
          </a:p>
          <a:p>
            <a:pPr>
              <a:defRPr/>
            </a:pPr>
            <a:r>
              <a:rPr lang="en-US" dirty="0"/>
              <a:t>Remember the names of people at a party</a:t>
            </a:r>
          </a:p>
        </p:txBody>
      </p:sp>
      <p:pic>
        <p:nvPicPr>
          <p:cNvPr id="5" name="Human System Board" descr="Image of a bust within a system board simulating a look to the future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709" y="1626523"/>
            <a:ext cx="4012477" cy="48420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8811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Open-Ended Questions (Page 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10076329" cy="430893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100" dirty="0"/>
              <a:t>Describe the five most common types of personal computers.  </a:t>
            </a:r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r>
              <a:rPr lang="en-US" sz="3100" dirty="0"/>
              <a:t>Describe system boards including sockets, chips, chip carriers, slots, and bus lines.</a:t>
            </a:r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endParaRPr lang="en-US" sz="3100" dirty="0"/>
          </a:p>
          <a:p>
            <a:pPr marL="457200" indent="-457200">
              <a:buFont typeface="+mj-lt"/>
              <a:buAutoNum type="arabicPeriod"/>
            </a:pPr>
            <a:r>
              <a:rPr lang="en-US" sz="3100" dirty="0"/>
              <a:t>Discuss microprocessor components, chips, and specialty processors.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44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Open-Ended Questions (Page 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234" y="1752600"/>
            <a:ext cx="9508175" cy="430893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Define computer memory including RAM, ROM, and flash memory.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Define expansion slots, cards, including graphics cards, network interface cards, wireless network cards, and SD cards.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Describe bus lines, bus width, system bus, and expansion bus.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95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Open-Ended Questions (Page 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Define ports including standard and specialized ports. Give examples of each.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Describe power supply including power supply units and AC adapters.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Discuss electronic data and instructions.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17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5" y="1817225"/>
            <a:ext cx="9686851" cy="43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System Chassis</a:t>
            </a:r>
          </a:p>
          <a:p>
            <a:r>
              <a:rPr lang="en-US" dirty="0"/>
              <a:t>Container that houses most of the electronic components that make up a computer system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System Unit</a:t>
            </a:r>
          </a:p>
          <a:p>
            <a:r>
              <a:rPr lang="en-US" dirty="0"/>
              <a:t>Contains system’s electronic components and selected secondary storage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09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stem Unit Typ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Unit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Desktops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System unit is in a separate case</a:t>
            </a:r>
          </a:p>
          <a:p>
            <a:pPr marL="1383030" lvl="2" indent="-514350">
              <a:buFont typeface="Wingdings" panose="05000000000000000000" pitchFamily="2" charset="2"/>
              <a:buChar char="Ø"/>
            </a:pPr>
            <a:r>
              <a:rPr lang="en-US" dirty="0"/>
              <a:t>Tower Units</a:t>
            </a:r>
          </a:p>
          <a:p>
            <a:pPr marL="1383030" lvl="2" indent="-514350">
              <a:buFont typeface="Wingdings" panose="05000000000000000000" pitchFamily="2" charset="2"/>
              <a:buChar char="Ø"/>
            </a:pPr>
            <a:r>
              <a:rPr lang="en-US" dirty="0"/>
              <a:t>All-in-Ones</a:t>
            </a:r>
          </a:p>
          <a:p>
            <a:pPr marL="1840230" lvl="3" indent="-514350">
              <a:buFont typeface="Wingdings" panose="05000000000000000000" pitchFamily="2" charset="2"/>
              <a:buChar char="Ø"/>
            </a:pPr>
            <a:r>
              <a:rPr lang="en-US" dirty="0"/>
              <a:t>All components including monitor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Laptops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Portable and much smaller</a:t>
            </a:r>
          </a:p>
          <a:p>
            <a:pPr marL="1383030" lvl="2" indent="-514350">
              <a:buFont typeface="Wingdings" panose="05000000000000000000" pitchFamily="2" charset="2"/>
              <a:buChar char="Ø"/>
            </a:pPr>
            <a:r>
              <a:rPr lang="en-US" dirty="0" err="1"/>
              <a:t>Ultrabooks</a:t>
            </a:r>
            <a:r>
              <a:rPr lang="en-US" dirty="0"/>
              <a:t> – laptop and tablet in one</a:t>
            </a:r>
          </a:p>
          <a:p>
            <a:pPr marL="1383030" lvl="2" indent="-514350">
              <a:buFont typeface="Wingdings" panose="05000000000000000000" pitchFamily="2" charset="2"/>
              <a:buChar char="Ø"/>
            </a:pPr>
            <a:r>
              <a:rPr lang="en-US" dirty="0"/>
              <a:t>Gaming – high end graphics</a:t>
            </a:r>
          </a:p>
        </p:txBody>
      </p:sp>
      <p:pic>
        <p:nvPicPr>
          <p:cNvPr id="4" name="Desktop Computer" descr="Graphic of a desktop computer with monitor and keyboard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5795" y="1493365"/>
            <a:ext cx="2023606" cy="1351454"/>
          </a:xfrm>
          <a:prstGeom prst="rect">
            <a:avLst/>
          </a:prstGeom>
        </p:spPr>
      </p:pic>
      <p:pic>
        <p:nvPicPr>
          <p:cNvPr id="6" name="All-in-one Computer" descr="Graphic of an all-in-one computer where system unit and monitor are within one unit. 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1458" y="2971800"/>
            <a:ext cx="1655258" cy="1509128"/>
          </a:xfrm>
          <a:prstGeom prst="rect">
            <a:avLst/>
          </a:prstGeom>
        </p:spPr>
      </p:pic>
      <p:pic>
        <p:nvPicPr>
          <p:cNvPr id="7" name="Ultrabook" descr="Graphic of an Ultrabook laptop. 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2195" y="4546600"/>
            <a:ext cx="2320138" cy="17727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352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stem Unit Types cont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Unit Types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Tablets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Mini tablet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Smartphone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Most popular device – handheld computer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Extend the capabilities of cell phones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Wearables</a:t>
            </a:r>
          </a:p>
          <a:p>
            <a:pPr marL="982980" lvl="1" indent="-514350">
              <a:buFont typeface="Wingdings" panose="05000000000000000000" pitchFamily="2" charset="2"/>
              <a:buChar char="Ø"/>
            </a:pPr>
            <a:r>
              <a:rPr lang="en-US" dirty="0"/>
              <a:t>Contain embedded computers</a:t>
            </a:r>
          </a:p>
        </p:txBody>
      </p:sp>
      <p:pic>
        <p:nvPicPr>
          <p:cNvPr id="5" name="iPad" descr="Graphic of a mini iPad tablet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3108" y="1635983"/>
            <a:ext cx="2076054" cy="2572886"/>
          </a:xfrm>
          <a:prstGeom prst="rect">
            <a:avLst/>
          </a:prstGeom>
        </p:spPr>
      </p:pic>
      <p:pic>
        <p:nvPicPr>
          <p:cNvPr id="4" name="AppleWatch" descr="Graphic of an AppleWatch wearable device. 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9711" y="4402665"/>
            <a:ext cx="2302848" cy="19609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0384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mponent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08" y="1655531"/>
            <a:ext cx="3184362" cy="4308938"/>
          </a:xfrm>
        </p:spPr>
        <p:txBody>
          <a:bodyPr>
            <a:normAutofit/>
          </a:bodyPr>
          <a:lstStyle/>
          <a:p>
            <a:r>
              <a:rPr lang="en-US" sz="2400" dirty="0"/>
              <a:t>Although all devices come in many shapes and sizes they have similarities</a:t>
            </a:r>
            <a:r>
              <a:rPr lang="en-US" sz="2000" dirty="0"/>
              <a:t> such as</a:t>
            </a:r>
          </a:p>
          <a:p>
            <a:pPr lvl="1"/>
            <a:r>
              <a:rPr lang="en-US" sz="2000" dirty="0"/>
              <a:t>System boards</a:t>
            </a:r>
          </a:p>
          <a:p>
            <a:pPr lvl="1"/>
            <a:r>
              <a:rPr lang="en-US" sz="2000" dirty="0"/>
              <a:t>Microprocessors</a:t>
            </a:r>
          </a:p>
          <a:p>
            <a:pPr lvl="1"/>
            <a:r>
              <a:rPr lang="en-US" sz="2000" dirty="0"/>
              <a:t>Memory</a:t>
            </a:r>
          </a:p>
        </p:txBody>
      </p:sp>
      <p:pic>
        <p:nvPicPr>
          <p:cNvPr id="21" name="Desktop system board" descr="Graphic of a desktop computer system unit with internal components displayed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01" y="1611374"/>
            <a:ext cx="4915600" cy="47900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5202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stem Board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2" y="1676400"/>
            <a:ext cx="5829006" cy="430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System board or main board or motherboard controls communication for the entire computer system</a:t>
            </a:r>
          </a:p>
          <a:p>
            <a:r>
              <a:rPr lang="en-US" sz="2400" dirty="0"/>
              <a:t>All components and devices connect to the system board</a:t>
            </a:r>
          </a:p>
          <a:p>
            <a:r>
              <a:rPr lang="en-US" sz="2400" dirty="0"/>
              <a:t>Data path and traffic monitor</a:t>
            </a:r>
          </a:p>
          <a:p>
            <a:pPr lvl="1"/>
            <a:r>
              <a:rPr lang="en-US" sz="2000" dirty="0"/>
              <a:t>Allows various components to communication efficiently with one another</a:t>
            </a:r>
          </a:p>
        </p:txBody>
      </p:sp>
      <p:pic>
        <p:nvPicPr>
          <p:cNvPr id="5" name="Desktop system board" descr="Grahpic of a system board from a desktop computer,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9992" y="2286000"/>
            <a:ext cx="4778392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7545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ckets and Chips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Sockets and Chips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2" y="1752600"/>
            <a:ext cx="5441380" cy="4308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system board contains a variety of electronic components </a:t>
            </a:r>
          </a:p>
          <a:p>
            <a:r>
              <a:rPr lang="en-US" sz="2600" dirty="0"/>
              <a:t>Sockets – the connection</a:t>
            </a:r>
            <a:br>
              <a:rPr lang="en-US" sz="2600" dirty="0"/>
            </a:br>
            <a:r>
              <a:rPr lang="en-US" sz="2600" dirty="0"/>
              <a:t>point for chips</a:t>
            </a:r>
          </a:p>
          <a:p>
            <a:r>
              <a:rPr lang="en-US" sz="2600" dirty="0"/>
              <a:t>Chips</a:t>
            </a:r>
          </a:p>
          <a:p>
            <a:pPr lvl="1"/>
            <a:r>
              <a:rPr lang="en-US" sz="2200" dirty="0"/>
              <a:t>Tiny circuit boards etched onto squares of silicon</a:t>
            </a:r>
          </a:p>
          <a:p>
            <a:pPr lvl="1"/>
            <a:r>
              <a:rPr lang="en-US" sz="2200" dirty="0"/>
              <a:t>Also called silicon chip, semiconductor, or integrated circuit</a:t>
            </a:r>
          </a:p>
          <a:p>
            <a:pPr lvl="1"/>
            <a:r>
              <a:rPr lang="en-US" sz="2200" dirty="0"/>
              <a:t>Mounted on chip carriers</a:t>
            </a:r>
          </a:p>
        </p:txBody>
      </p:sp>
      <p:pic>
        <p:nvPicPr>
          <p:cNvPr id="5" name="Chip" descr="Graphic displaying a chip. The chip is placed on a fingertip to simulate the actual size of a chip. 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1532214"/>
            <a:ext cx="1740584" cy="2451630"/>
          </a:xfrm>
          <a:prstGeom prst="rect">
            <a:avLst/>
          </a:prstGeom>
        </p:spPr>
      </p:pic>
      <p:pic>
        <p:nvPicPr>
          <p:cNvPr id="9" name="Chip carrier" descr="Graphic of a chip mounted on a chip carrier. 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88868" y="4111174"/>
            <a:ext cx="3432744" cy="24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C98126-00D4-4536-8967-EB49841E9A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66706"/>
      </p:ext>
    </p:extLst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9"/>
  <p:tag name="MMPROD_UIDATA" val="&lt;database version=&quot;6.0&quot;&gt;&lt;object type=&quot;1&quot; unique_id=&quot;10001&quot;&gt;&lt;object type=&quot;8&quot; unique_id=&quot;508719&quot;&gt;&lt;/object&gt;&lt;object type=&quot;2&quot; unique_id=&quot;508720&quot;&gt;&lt;object type=&quot;3&quot; unique_id=&quot;508721&quot;&gt;&lt;property id=&quot;20148&quot; value=&quot;5&quot;/&gt;&lt;property id=&quot;20300&quot; value=&quot;Slide 1 - &amp;quot;The System Unit&amp;quot;&quot;/&gt;&lt;property id=&quot;20307&quot; value=&quot;257&quot;/&gt;&lt;/object&gt;&lt;object type=&quot;3&quot; unique_id=&quot;508722&quot;&gt;&lt;property id=&quot;20148&quot; value=&quot;5&quot;/&gt;&lt;property id=&quot;20300&quot; value=&quot;Slide 2 - &amp;quot;Learning Objectives&amp;quot;&quot;/&gt;&lt;property id=&quot;20307&quot; value=&quot;259&quot;/&gt;&lt;/object&gt;&lt;object type=&quot;3&quot; unique_id=&quot;508723&quot;&gt;&lt;property id=&quot;20148&quot; value=&quot;5&quot;/&gt;&lt;property id=&quot;20300&quot; value=&quot;Slide 3 - &amp;quot;Introduction&amp;quot;&quot;/&gt;&lt;property id=&quot;20307&quot; value=&quot;260&quot;/&gt;&lt;/object&gt;&lt;object type=&quot;3&quot; unique_id=&quot;508724&quot;&gt;&lt;property id=&quot;20148&quot; value=&quot;5&quot;/&gt;&lt;property id=&quot;20300&quot; value=&quot;Slide 4 - &amp;quot;System Unit&amp;quot;&quot;/&gt;&lt;property id=&quot;20307&quot; value=&quot;261&quot;/&gt;&lt;/object&gt;&lt;object type=&quot;3&quot; unique_id=&quot;508725&quot;&gt;&lt;property id=&quot;20148&quot; value=&quot;5&quot;/&gt;&lt;property id=&quot;20300&quot; value=&quot;Slide 5 - &amp;quot;System Unit Types&amp;quot;&quot;/&gt;&lt;property id=&quot;20307&quot; value=&quot;292&quot;/&gt;&lt;/object&gt;&lt;object type=&quot;3&quot; unique_id=&quot;508726&quot;&gt;&lt;property id=&quot;20148&quot; value=&quot;5&quot;/&gt;&lt;property id=&quot;20300&quot; value=&quot;Slide 6 - &amp;quot;System Unit Types cont.&amp;quot;&quot;/&gt;&lt;property id=&quot;20307&quot; value=&quot;293&quot;/&gt;&lt;/object&gt;&lt;object type=&quot;3&quot; unique_id=&quot;508727&quot;&gt;&lt;property id=&quot;20148&quot; value=&quot;5&quot;/&gt;&lt;property id=&quot;20300&quot; value=&quot;Slide 7 - &amp;quot;Components&amp;quot;&quot;/&gt;&lt;property id=&quot;20307&quot; value=&quot;262&quot;/&gt;&lt;/object&gt;&lt;object type=&quot;3&quot; unique_id=&quot;508728&quot;&gt;&lt;property id=&quot;20148&quot; value=&quot;5&quot;/&gt;&lt;property id=&quot;20300&quot; value=&quot;Slide 8 - &amp;quot;System Board&amp;quot;&quot;/&gt;&lt;property id=&quot;20307&quot; value=&quot;264&quot;/&gt;&lt;/object&gt;&lt;object type=&quot;3&quot; unique_id=&quot;508729&quot;&gt;&lt;property id=&quot;20148&quot; value=&quot;5&quot;/&gt;&lt;property id=&quot;20300&quot; value=&quot;Slide 9 - &amp;quot;Sockets and Chips&amp;quot;&quot;/&gt;&lt;property id=&quot;20307&quot; value=&quot;265&quot;/&gt;&lt;/object&gt;&lt;object type=&quot;3&quot; unique_id=&quot;508730&quot;&gt;&lt;property id=&quot;20148&quot; value=&quot;5&quot;/&gt;&lt;property id=&quot;20300&quot; value=&quot;Slide 10 - &amp;quot;Slots and Bus Lines&amp;quot;&quot;/&gt;&lt;property id=&quot;20307&quot; value=&quot;266&quot;/&gt;&lt;/object&gt;&lt;object type=&quot;3&quot; unique_id=&quot;508731&quot;&gt;&lt;property id=&quot;20148&quot; value=&quot;5&quot;/&gt;&lt;property id=&quot;20300&quot; value=&quot;Slide 11 - &amp;quot;Microprocessor&amp;quot;&quot;/&gt;&lt;property id=&quot;20307&quot; value=&quot;267&quot;/&gt;&lt;/object&gt;&lt;object type=&quot;3&quot; unique_id=&quot;508732&quot;&gt;&lt;property id=&quot;20148&quot; value=&quot;5&quot;/&gt;&lt;property id=&quot;20300&quot; value=&quot;Slide 12 - &amp;quot;Microprocessor Chips&amp;quot;&quot;/&gt;&lt;property id=&quot;20307&quot; value=&quot;268&quot;/&gt;&lt;/object&gt;&lt;object type=&quot;3&quot; unique_id=&quot;508733&quot;&gt;&lt;property id=&quot;20148&quot; value=&quot;5&quot;/&gt;&lt;property id=&quot;20300&quot; value=&quot;Slide 13 - &amp;quot;Multicore Chips&amp;quot;&quot;/&gt;&lt;property id=&quot;20307&quot; value=&quot;269&quot;/&gt;&lt;/object&gt;&lt;object type=&quot;3&quot; unique_id=&quot;508734&quot;&gt;&lt;property id=&quot;20148&quot; value=&quot;5&quot;/&gt;&lt;property id=&quot;20300&quot; value=&quot;Slide 14 - &amp;quot;Specialty Processors &amp;quot;&quot;/&gt;&lt;property id=&quot;20307&quot; value=&quot;270&quot;/&gt;&lt;/object&gt;&lt;object type=&quot;3&quot; unique_id=&quot;508735&quot;&gt;&lt;property id=&quot;20148&quot; value=&quot;5&quot;/&gt;&lt;property id=&quot;20300&quot; value=&quot;Slide 15 - &amp;quot;Memory&amp;quot;&quot;/&gt;&lt;property id=&quot;20307&quot; value=&quot;271&quot;/&gt;&lt;/object&gt;&lt;object type=&quot;3&quot; unique_id=&quot;508736&quot;&gt;&lt;property id=&quot;20148&quot; value=&quot;5&quot;/&gt;&lt;property id=&quot;20300&quot; value=&quot;Slide 16 - &amp;quot;RAM&amp;quot;&quot;/&gt;&lt;property id=&quot;20307&quot; value=&quot;272&quot;/&gt;&lt;/object&gt;&lt;object type=&quot;3&quot; unique_id=&quot;508737&quot;&gt;&lt;property id=&quot;20148&quot; value=&quot;5&quot;/&gt;&lt;property id=&quot;20300&quot; value=&quot;Slide 17 - &amp;quot;RAM continued&amp;quot;&quot;/&gt;&lt;property id=&quot;20307&quot; value=&quot;294&quot;/&gt;&lt;/object&gt;&lt;object type=&quot;3&quot; unique_id=&quot;508738&quot;&gt;&lt;property id=&quot;20148&quot; value=&quot;5&quot;/&gt;&lt;property id=&quot;20300&quot; value=&quot;Slide 18 - &amp;quot;ROM&amp;quot;&quot;/&gt;&lt;property id=&quot;20307&quot; value=&quot;273&quot;/&gt;&lt;/object&gt;&lt;object type=&quot;3&quot; unique_id=&quot;508739&quot;&gt;&lt;property id=&quot;20148&quot; value=&quot;5&quot;/&gt;&lt;property id=&quot;20300&quot; value=&quot;Slide 19 - &amp;quot;Flash Memory&amp;quot;&quot;/&gt;&lt;property id=&quot;20307&quot; value=&quot;274&quot;/&gt;&lt;/object&gt;&lt;object type=&quot;3&quot; unique_id=&quot;508740&quot;&gt;&lt;property id=&quot;20148&quot; value=&quot;5&quot;/&gt;&lt;property id=&quot;20300&quot; value=&quot;Slide 20 - &amp;quot;Expansion Slots and Cards&amp;quot;&quot;/&gt;&lt;property id=&quot;20307&quot; value=&quot;275&quot;/&gt;&lt;/object&gt;&lt;object type=&quot;3&quot; unique_id=&quot;508741&quot;&gt;&lt;property id=&quot;20148&quot; value=&quot;5&quot;/&gt;&lt;property id=&quot;20300&quot; value=&quot;Slide 21 - &amp;quot;Bus Lines / Bus&amp;quot;&quot;/&gt;&lt;property id=&quot;20307&quot; value=&quot;276&quot;/&gt;&lt;/object&gt;&lt;object type=&quot;3&quot; unique_id=&quot;508742&quot;&gt;&lt;property id=&quot;20148&quot; value=&quot;5&quot;/&gt;&lt;property id=&quot;20300&quot; value=&quot;Slide 22 - &amp;quot;Expansion Buses&amp;quot;&quot;/&gt;&lt;property id=&quot;20307&quot; value=&quot;277&quot;/&gt;&lt;/object&gt;&lt;object type=&quot;3&quot; unique_id=&quot;508743&quot;&gt;&lt;property id=&quot;20148&quot; value=&quot;5&quot;/&gt;&lt;property id=&quot;20300&quot; value=&quot;Slide 23 - &amp;quot;Ports&amp;quot;&quot;/&gt;&lt;property id=&quot;20307&quot; value=&quot;278&quot;/&gt;&lt;/object&gt;&lt;object type=&quot;3&quot; unique_id=&quot;508744&quot;&gt;&lt;property id=&quot;20148&quot; value=&quot;5&quot;/&gt;&lt;property id=&quot;20300&quot; value=&quot;Slide 24 - &amp;quot;Standard Ports&amp;quot;&quot;/&gt;&lt;property id=&quot;20307&quot; value=&quot;279&quot;/&gt;&lt;/object&gt;&lt;object type=&quot;3&quot; unique_id=&quot;508745&quot;&gt;&lt;property id=&quot;20148&quot; value=&quot;5&quot;/&gt;&lt;property id=&quot;20300&quot; value=&quot;Slide 25 - &amp;quot;Specialized Ports&amp;quot;&quot;/&gt;&lt;property id=&quot;20307&quot; value=&quot;280&quot;/&gt;&lt;/object&gt;&lt;object type=&quot;3&quot; unique_id=&quot;508746&quot;&gt;&lt;property id=&quot;20148&quot; value=&quot;5&quot;/&gt;&lt;property id=&quot;20300&quot; value=&quot;Slide 26 - &amp;quot;Cables&amp;quot;&quot;/&gt;&lt;property id=&quot;20307&quot; value=&quot;281&quot;/&gt;&lt;/object&gt;&lt;object type=&quot;3&quot; unique_id=&quot;508747&quot;&gt;&lt;property id=&quot;20148&quot; value=&quot;5&quot;/&gt;&lt;property id=&quot;20300&quot; value=&quot;Slide 27 - &amp;quot;Making IT Work for You ~ TV Tuners&amp;quot;&quot;/&gt;&lt;property id=&quot;20307&quot; value=&quot;282&quot;/&gt;&lt;/object&gt;&lt;object type=&quot;3&quot; unique_id=&quot;508748&quot;&gt;&lt;property id=&quot;20148&quot; value=&quot;5&quot;/&gt;&lt;property id=&quot;20300&quot; value=&quot;Slide 28 - &amp;quot;Power Supply&amp;quot;&quot;/&gt;&lt;property id=&quot;20307&quot; value=&quot;283&quot;/&gt;&lt;/object&gt;&lt;object type=&quot;3&quot; unique_id=&quot;508749&quot;&gt;&lt;property id=&quot;20148&quot; value=&quot;5&quot;/&gt;&lt;property id=&quot;20300&quot; value=&quot;Slide 29 - &amp;quot;Electronic Data and Instructions&amp;quot;&quot;/&gt;&lt;property id=&quot;20307&quot; value=&quot;284&quot;/&gt;&lt;/object&gt;&lt;object type=&quot;3&quot; unique_id=&quot;508750&quot;&gt;&lt;property id=&quot;20148&quot; value=&quot;5&quot;/&gt;&lt;property id=&quot;20300&quot; value=&quot;Slide 30 - &amp;quot;Numeric Representation&amp;quot;&quot;/&gt;&lt;property id=&quot;20307&quot; value=&quot;285&quot;/&gt;&lt;/object&gt;&lt;object type=&quot;3&quot; unique_id=&quot;508751&quot;&gt;&lt;property id=&quot;20148&quot; value=&quot;5&quot;/&gt;&lt;property id=&quot;20300&quot; value=&quot;Slide 31 - &amp;quot;Character Encoding&amp;quot;&quot;/&gt;&lt;property id=&quot;20307&quot; value=&quot;286&quot;/&gt;&lt;/object&gt;&lt;object type=&quot;3&quot; unique_id=&quot;508752&quot;&gt;&lt;property id=&quot;20148&quot; value=&quot;5&quot;/&gt;&lt;property id=&quot;20300&quot; value=&quot;Slide 32 - &amp;quot;Careers In IT&amp;quot;&quot;/&gt;&lt;property id=&quot;20307&quot; value=&quot;287&quot;/&gt;&lt;/object&gt;&lt;object type=&quot;3&quot; unique_id=&quot;508753&quot;&gt;&lt;property id=&quot;20148&quot; value=&quot;5&quot;/&gt;&lt;property id=&quot;20300&quot; value=&quot;Slide 33 - &amp;quot;A Look to the Future&amp;quot;&quot;/&gt;&lt;property id=&quot;20307&quot; value=&quot;288&quot;/&gt;&lt;/object&gt;&lt;object type=&quot;3&quot; unique_id=&quot;508754&quot;&gt;&lt;property id=&quot;20148&quot; value=&quot;5&quot;/&gt;&lt;property id=&quot;20300&quot; value=&quot;Slide 34 - &amp;quot;Open-Ended Questions (Page 1 of 3)&amp;quot;&quot;/&gt;&lt;property id=&quot;20307&quot; value=&quot;289&quot;/&gt;&lt;/object&gt;&lt;object type=&quot;3&quot; unique_id=&quot;508755&quot;&gt;&lt;property id=&quot;20148&quot; value=&quot;5&quot;/&gt;&lt;property id=&quot;20300&quot; value=&quot;Slide 35 - &amp;quot;Open-Ended Questions (Page 2 of 3)&amp;quot;&quot;/&gt;&lt;property id=&quot;20307&quot; value=&quot;290&quot;/&gt;&lt;/object&gt;&lt;object type=&quot;3&quot; unique_id=&quot;508756&quot;&gt;&lt;property id=&quot;20148&quot; value=&quot;5&quot;/&gt;&lt;property id=&quot;20300&quot; value=&quot;Slide 36 - &amp;quot;Open-Ended Questions (Page 3 of 3)&amp;quot;&quot;/&gt;&lt;property id=&quot;20307&quot; value=&quot;291&quot;/&gt;&lt;/object&gt;&lt;/object&gt;&lt;/object&gt;&lt;/database&gt;"/>
</p:tagLst>
</file>

<file path=ppt/theme/theme1.xml><?xml version="1.0" encoding="utf-8"?>
<a:theme xmlns:a="http://schemas.openxmlformats.org/drawingml/2006/main" name="1_Office Theme">
  <a:themeElements>
    <a:clrScheme name="CE 2017-2">
      <a:dk1>
        <a:sysClr val="windowText" lastClr="000000"/>
      </a:dk1>
      <a:lt1>
        <a:sysClr val="window" lastClr="FFFFFF"/>
      </a:lt1>
      <a:dk2>
        <a:srgbClr val="7996BE"/>
      </a:dk2>
      <a:lt2>
        <a:srgbClr val="DAD7BC"/>
      </a:lt2>
      <a:accent1>
        <a:srgbClr val="FFE894"/>
      </a:accent1>
      <a:accent2>
        <a:srgbClr val="344A6B"/>
      </a:accent2>
      <a:accent3>
        <a:srgbClr val="F79758"/>
      </a:accent3>
      <a:accent4>
        <a:srgbClr val="889F76"/>
      </a:accent4>
      <a:accent5>
        <a:srgbClr val="1C9FC6"/>
      </a:accent5>
      <a:accent6>
        <a:srgbClr val="D15845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ingEssentials2017_template.potx" id="{7476FDF7-D713-474E-BE2D-24E9353ABC22}" vid="{49DEB174-0739-487E-910A-FAEF1403B2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ComputingEssentials2017_template</Template>
  <TotalTime>1748</TotalTime>
  <Words>3242</Words>
  <Application>Microsoft Office PowerPoint</Application>
  <PresentationFormat>Widescreen</PresentationFormat>
  <Paragraphs>474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Verdana</vt:lpstr>
      <vt:lpstr>Wingdings</vt:lpstr>
      <vt:lpstr>Wingdings 2</vt:lpstr>
      <vt:lpstr>1_Office Theme</vt:lpstr>
      <vt:lpstr>The System Unit</vt:lpstr>
      <vt:lpstr>Learning Objectives</vt:lpstr>
      <vt:lpstr>Introduction</vt:lpstr>
      <vt:lpstr>System Unit</vt:lpstr>
      <vt:lpstr>System Unit Types</vt:lpstr>
      <vt:lpstr>System Unit Types cont.</vt:lpstr>
      <vt:lpstr>Components</vt:lpstr>
      <vt:lpstr>System Board</vt:lpstr>
      <vt:lpstr>Sockets and Chips</vt:lpstr>
      <vt:lpstr>Slots and Bus Lines</vt:lpstr>
      <vt:lpstr>Microprocessor</vt:lpstr>
      <vt:lpstr>Microprocessor Chips</vt:lpstr>
      <vt:lpstr>Multicore Chips</vt:lpstr>
      <vt:lpstr>Specialty Processors </vt:lpstr>
      <vt:lpstr>Memory</vt:lpstr>
      <vt:lpstr>RAM</vt:lpstr>
      <vt:lpstr>RAM continued</vt:lpstr>
      <vt:lpstr>ROM</vt:lpstr>
      <vt:lpstr>Flash Memory</vt:lpstr>
      <vt:lpstr>Expansion Slots and Cards</vt:lpstr>
      <vt:lpstr>Bus Lines / Bus</vt:lpstr>
      <vt:lpstr>Expansion Buses</vt:lpstr>
      <vt:lpstr>Ports</vt:lpstr>
      <vt:lpstr>Standard Ports</vt:lpstr>
      <vt:lpstr>Specialized Ports</vt:lpstr>
      <vt:lpstr>Cables</vt:lpstr>
      <vt:lpstr>Making IT Work for You ~ TV Tuners</vt:lpstr>
      <vt:lpstr>Power Supply</vt:lpstr>
      <vt:lpstr>Electronic Data and Instructions</vt:lpstr>
      <vt:lpstr>Numeric Representation</vt:lpstr>
      <vt:lpstr>Character Encoding</vt:lpstr>
      <vt:lpstr>Careers In IT</vt:lpstr>
      <vt:lpstr>A Look to the Future</vt:lpstr>
      <vt:lpstr>Open-Ended Questions (Page 1 of 3)</vt:lpstr>
      <vt:lpstr>Open-Ended Questions (Page 2 of 3)</vt:lpstr>
      <vt:lpstr>Open-Ended Questions (Page 3 of 3)</vt:lpstr>
    </vt:vector>
  </TitlesOfParts>
  <Company>McGraw-Hill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Privacy,  Security, and Ethics</dc:title>
  <dc:creator>Rachelle Hall</dc:creator>
  <cp:lastModifiedBy>USER</cp:lastModifiedBy>
  <cp:revision>38</cp:revision>
  <dcterms:created xsi:type="dcterms:W3CDTF">2015-12-31T22:35:15Z</dcterms:created>
  <dcterms:modified xsi:type="dcterms:W3CDTF">2018-10-07T02:48:33Z</dcterms:modified>
</cp:coreProperties>
</file>