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erriweather" panose="020B0604020202020204" charset="0"/>
      <p:regular r:id="rId17"/>
      <p:bold r:id="rId18"/>
      <p:italic r:id="rId19"/>
      <p:boldItalic r:id="rId20"/>
    </p:embeddedFont>
    <p:embeddedFont>
      <p:font typeface="Playfair Display" panose="020B060402020202020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Slab"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a135f512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a135f512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a135f512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a135f512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a135f512a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a135f512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7a5ff1fa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7a5ff1fa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7a5ff1f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7a5ff1f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a161c46f1_1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a161c46f1_1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a161c46f1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a161c46f1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a161c46f1_1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a161c46f1_1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a161c46f1_1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a161c46f1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a161c46f1_1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a161c46f1_1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a135f512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a135f512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a161c46f1_1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a161c46f1_1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a135f512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a135f512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1">
  <p:cSld name="Main point">
    <p:spTree>
      <p:nvGrpSpPr>
        <p:cNvPr id="1" name="Shape 59"/>
        <p:cNvGrpSpPr/>
        <p:nvPr/>
      </p:nvGrpSpPr>
      <p:grpSpPr>
        <a:xfrm>
          <a:off x="0" y="0"/>
          <a:ext cx="0" cy="0"/>
          <a:chOff x="0" y="0"/>
          <a:chExt cx="0" cy="0"/>
        </a:xfrm>
      </p:grpSpPr>
      <p:grpSp>
        <p:nvGrpSpPr>
          <p:cNvPr id="60" name="Google Shape;60;p13"/>
          <p:cNvGrpSpPr/>
          <p:nvPr/>
        </p:nvGrpSpPr>
        <p:grpSpPr>
          <a:xfrm>
            <a:off x="1175850" y="1040100"/>
            <a:ext cx="6792300" cy="3063300"/>
            <a:chOff x="960000" y="1338225"/>
            <a:chExt cx="6792300" cy="3063300"/>
          </a:xfrm>
        </p:grpSpPr>
        <p:sp>
          <p:nvSpPr>
            <p:cNvPr id="61" name="Google Shape;61;p13"/>
            <p:cNvSpPr/>
            <p:nvPr/>
          </p:nvSpPr>
          <p:spPr>
            <a:xfrm>
              <a:off x="960000" y="1338225"/>
              <a:ext cx="6792300" cy="3063300"/>
            </a:xfrm>
            <a:prstGeom prst="roundRect">
              <a:avLst>
                <a:gd name="adj" fmla="val 11764"/>
              </a:avLst>
            </a:prstGeom>
            <a:solidFill>
              <a:schemeClr val="lt1"/>
            </a:solidFill>
            <a:ln w="1905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2" name="Google Shape;62;p13"/>
            <p:cNvGrpSpPr/>
            <p:nvPr/>
          </p:nvGrpSpPr>
          <p:grpSpPr>
            <a:xfrm>
              <a:off x="1225345" y="1581601"/>
              <a:ext cx="727286" cy="147470"/>
              <a:chOff x="728146" y="657962"/>
              <a:chExt cx="991122" cy="200968"/>
            </a:xfrm>
          </p:grpSpPr>
          <p:sp>
            <p:nvSpPr>
              <p:cNvPr id="63" name="Google Shape;63;p13"/>
              <p:cNvSpPr/>
              <p:nvPr/>
            </p:nvSpPr>
            <p:spPr>
              <a:xfrm>
                <a:off x="728146" y="657962"/>
                <a:ext cx="198941" cy="200968"/>
              </a:xfrm>
              <a:custGeom>
                <a:avLst/>
                <a:gdLst/>
                <a:ahLst/>
                <a:cxnLst/>
                <a:rect l="l" t="t" r="r" b="b"/>
                <a:pathLst>
                  <a:path w="2160" h="2182" extrusionOk="0">
                    <a:moveTo>
                      <a:pt x="1080" y="0"/>
                    </a:moveTo>
                    <a:cubicBezTo>
                      <a:pt x="484" y="0"/>
                      <a:pt x="1" y="489"/>
                      <a:pt x="1" y="1091"/>
                    </a:cubicBezTo>
                    <a:cubicBezTo>
                      <a:pt x="1" y="1692"/>
                      <a:pt x="484" y="2181"/>
                      <a:pt x="1080" y="2181"/>
                    </a:cubicBezTo>
                    <a:cubicBezTo>
                      <a:pt x="1676" y="2181"/>
                      <a:pt x="2159" y="1692"/>
                      <a:pt x="2159" y="1091"/>
                    </a:cubicBezTo>
                    <a:cubicBezTo>
                      <a:pt x="2159" y="488"/>
                      <a:pt x="1676" y="0"/>
                      <a:pt x="1080" y="0"/>
                    </a:cubicBezTo>
                    <a:close/>
                  </a:path>
                </a:pathLst>
              </a:custGeom>
              <a:solidFill>
                <a:schemeClr val="accent3"/>
              </a:solidFill>
              <a:ln w="19050" cap="flat" cmpd="sng">
                <a:solidFill>
                  <a:schemeClr val="dk1"/>
                </a:solidFill>
                <a:prstDash val="solid"/>
                <a:miter lim="1408"/>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64;p13"/>
              <p:cNvSpPr/>
              <p:nvPr/>
            </p:nvSpPr>
            <p:spPr>
              <a:xfrm>
                <a:off x="1124191" y="657962"/>
                <a:ext cx="198941" cy="200968"/>
              </a:xfrm>
              <a:custGeom>
                <a:avLst/>
                <a:gdLst/>
                <a:ahLst/>
                <a:cxnLst/>
                <a:rect l="l" t="t" r="r" b="b"/>
                <a:pathLst>
                  <a:path w="2160" h="2182" extrusionOk="0">
                    <a:moveTo>
                      <a:pt x="1080" y="0"/>
                    </a:moveTo>
                    <a:cubicBezTo>
                      <a:pt x="484" y="0"/>
                      <a:pt x="1" y="489"/>
                      <a:pt x="1" y="1091"/>
                    </a:cubicBezTo>
                    <a:cubicBezTo>
                      <a:pt x="1" y="1692"/>
                      <a:pt x="484" y="2181"/>
                      <a:pt x="1080" y="2181"/>
                    </a:cubicBezTo>
                    <a:cubicBezTo>
                      <a:pt x="1676" y="2181"/>
                      <a:pt x="2159" y="1692"/>
                      <a:pt x="2159" y="1091"/>
                    </a:cubicBezTo>
                    <a:cubicBezTo>
                      <a:pt x="2159" y="488"/>
                      <a:pt x="1676" y="0"/>
                      <a:pt x="1080" y="0"/>
                    </a:cubicBezTo>
                    <a:close/>
                  </a:path>
                </a:pathLst>
              </a:custGeom>
              <a:solidFill>
                <a:schemeClr val="accent2"/>
              </a:solidFill>
              <a:ln w="19050" cap="flat" cmpd="sng">
                <a:solidFill>
                  <a:schemeClr val="dk1"/>
                </a:solidFill>
                <a:prstDash val="solid"/>
                <a:miter lim="1408"/>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65;p13"/>
              <p:cNvSpPr/>
              <p:nvPr/>
            </p:nvSpPr>
            <p:spPr>
              <a:xfrm>
                <a:off x="1520235" y="657962"/>
                <a:ext cx="199034" cy="200968"/>
              </a:xfrm>
              <a:custGeom>
                <a:avLst/>
                <a:gdLst/>
                <a:ahLst/>
                <a:cxnLst/>
                <a:rect l="l" t="t" r="r" b="b"/>
                <a:pathLst>
                  <a:path w="2161" h="2182" extrusionOk="0">
                    <a:moveTo>
                      <a:pt x="1080" y="0"/>
                    </a:moveTo>
                    <a:cubicBezTo>
                      <a:pt x="484" y="0"/>
                      <a:pt x="1" y="489"/>
                      <a:pt x="1" y="1091"/>
                    </a:cubicBezTo>
                    <a:cubicBezTo>
                      <a:pt x="1" y="1692"/>
                      <a:pt x="484" y="2181"/>
                      <a:pt x="1080" y="2181"/>
                    </a:cubicBezTo>
                    <a:cubicBezTo>
                      <a:pt x="1677" y="2181"/>
                      <a:pt x="2160" y="1692"/>
                      <a:pt x="2160" y="1091"/>
                    </a:cubicBezTo>
                    <a:cubicBezTo>
                      <a:pt x="2160" y="488"/>
                      <a:pt x="1677" y="0"/>
                      <a:pt x="1080" y="0"/>
                    </a:cubicBezTo>
                    <a:close/>
                  </a:path>
                </a:pathLst>
              </a:custGeom>
              <a:solidFill>
                <a:schemeClr val="accent4"/>
              </a:solidFill>
              <a:ln w="19050" cap="flat" cmpd="sng">
                <a:solidFill>
                  <a:schemeClr val="dk1"/>
                </a:solidFill>
                <a:prstDash val="solid"/>
                <a:miter lim="1408"/>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6" name="Google Shape;66;p13"/>
            <p:cNvSpPr/>
            <p:nvPr/>
          </p:nvSpPr>
          <p:spPr>
            <a:xfrm>
              <a:off x="960000" y="1875949"/>
              <a:ext cx="6792282" cy="20873"/>
            </a:xfrm>
            <a:custGeom>
              <a:avLst/>
              <a:gdLst/>
              <a:ahLst/>
              <a:cxnLst/>
              <a:rect l="l" t="t" r="r" b="b"/>
              <a:pathLst>
                <a:path w="63710" h="1" fill="none" extrusionOk="0">
                  <a:moveTo>
                    <a:pt x="0" y="0"/>
                  </a:moveTo>
                  <a:lnTo>
                    <a:pt x="63709" y="0"/>
                  </a:lnTo>
                </a:path>
              </a:pathLst>
            </a:custGeom>
            <a:noFill/>
            <a:ln w="19050" cap="flat" cmpd="sng">
              <a:solidFill>
                <a:schemeClr val="dk1"/>
              </a:solidFill>
              <a:prstDash val="solid"/>
              <a:miter lim="1408"/>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7" name="Google Shape;67;p13"/>
          <p:cNvSpPr txBox="1">
            <a:spLocks noGrp="1"/>
          </p:cNvSpPr>
          <p:nvPr>
            <p:ph type="title"/>
          </p:nvPr>
        </p:nvSpPr>
        <p:spPr>
          <a:xfrm>
            <a:off x="2302650" y="2265800"/>
            <a:ext cx="4538700" cy="1000800"/>
          </a:xfrm>
          <a:prstGeom prst="rect">
            <a:avLst/>
          </a:prstGeom>
          <a:noFill/>
          <a:ln>
            <a:noFill/>
          </a:ln>
        </p:spPr>
        <p:txBody>
          <a:bodyPr spcFirstLastPara="1" wrap="square" lIns="68575" tIns="68575" rIns="68575" bIns="68575" anchor="ctr" anchorCtr="0">
            <a:noAutofit/>
          </a:bodyPr>
          <a:lstStyle>
            <a:lvl1pPr lvl="0" algn="ctr" rtl="0">
              <a:lnSpc>
                <a:spcPct val="100000"/>
              </a:lnSpc>
              <a:spcBef>
                <a:spcPts val="0"/>
              </a:spcBef>
              <a:spcAft>
                <a:spcPts val="0"/>
              </a:spcAft>
              <a:buSzPts val="3600"/>
              <a:buNone/>
              <a:defRPr sz="4800"/>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_GT_sgbKQrc"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0FSGYHUUrao"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1727900" y="823775"/>
            <a:ext cx="5889600" cy="156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509"/>
              <a:t>Class Activity 3a:</a:t>
            </a:r>
            <a:endParaRPr sz="3509"/>
          </a:p>
          <a:p>
            <a:pPr marL="0" lvl="0" indent="0" algn="l" rtl="0">
              <a:spcBef>
                <a:spcPts val="0"/>
              </a:spcBef>
              <a:spcAft>
                <a:spcPts val="0"/>
              </a:spcAft>
              <a:buSzPts val="990"/>
              <a:buNone/>
            </a:pPr>
            <a:r>
              <a:rPr lang="en" sz="3509"/>
              <a:t>TYPE OF INTERFACES</a:t>
            </a:r>
            <a:endParaRPr sz="3509"/>
          </a:p>
        </p:txBody>
      </p:sp>
      <p:sp>
        <p:nvSpPr>
          <p:cNvPr id="73" name="Google Shape;73;p14"/>
          <p:cNvSpPr txBox="1">
            <a:spLocks noGrp="1"/>
          </p:cNvSpPr>
          <p:nvPr>
            <p:ph type="subTitle" idx="1"/>
          </p:nvPr>
        </p:nvSpPr>
        <p:spPr>
          <a:xfrm>
            <a:off x="2541575" y="2910125"/>
            <a:ext cx="5076000" cy="14664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100" dirty="0">
                <a:solidFill>
                  <a:schemeClr val="dk1"/>
                </a:solidFill>
                <a:latin typeface="Times New Roman"/>
                <a:ea typeface="Times New Roman"/>
                <a:cs typeface="Times New Roman"/>
                <a:sym typeface="Times New Roman"/>
              </a:rPr>
              <a:t> PREPARED BY,</a:t>
            </a:r>
            <a:endParaRPr sz="1100" dirty="0">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1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 sz="1100" dirty="0">
                <a:solidFill>
                  <a:schemeClr val="dk1"/>
                </a:solidFill>
                <a:latin typeface="Times New Roman"/>
                <a:ea typeface="Times New Roman"/>
                <a:cs typeface="Times New Roman"/>
                <a:sym typeface="Times New Roman"/>
              </a:rPr>
              <a:t>       MAIZATUL AFRINA SAFIAH BINTI SAIFUL AZWAN       A20EC0204</a:t>
            </a:r>
            <a:endParaRPr sz="11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 sz="1100" dirty="0">
                <a:solidFill>
                  <a:schemeClr val="dk1"/>
                </a:solidFill>
                <a:latin typeface="Times New Roman"/>
                <a:ea typeface="Times New Roman"/>
                <a:cs typeface="Times New Roman"/>
                <a:sym typeface="Times New Roman"/>
              </a:rPr>
              <a:t>       MADINA SURAYA BINTI ZHARIN                                   	    A20EC0203</a:t>
            </a:r>
            <a:endParaRPr sz="11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 sz="1100" dirty="0">
                <a:solidFill>
                  <a:schemeClr val="dk1"/>
                </a:solidFill>
                <a:latin typeface="Times New Roman"/>
                <a:ea typeface="Times New Roman"/>
                <a:cs typeface="Times New Roman"/>
                <a:sym typeface="Times New Roman"/>
              </a:rPr>
              <a:t>       NAYLI NABIHAH BINTI JASNI                                          	    A20EC0105</a:t>
            </a:r>
            <a:endParaRPr sz="11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 sz="1100" dirty="0">
                <a:solidFill>
                  <a:schemeClr val="dk1"/>
                </a:solidFill>
                <a:latin typeface="Times New Roman"/>
                <a:ea typeface="Times New Roman"/>
                <a:cs typeface="Times New Roman"/>
                <a:sym typeface="Times New Roman"/>
              </a:rPr>
              <a:t>       MADIHAH BINTI CHE ZABRI                                            	    A20EC0074 </a:t>
            </a:r>
            <a:endParaRPr sz="11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 sz="1100" dirty="0">
                <a:solidFill>
                  <a:schemeClr val="dk1"/>
                </a:solidFill>
                <a:latin typeface="Times New Roman"/>
                <a:ea typeface="Times New Roman"/>
                <a:cs typeface="Times New Roman"/>
                <a:sym typeface="Times New Roman"/>
              </a:rPr>
              <a:t>       NURFARRAHIN BINTI CHE ALIAS                                   	    A20EC0121</a:t>
            </a:r>
            <a:endParaRPr sz="11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 sz="1100" dirty="0">
                <a:solidFill>
                  <a:schemeClr val="dk1"/>
                </a:solidFill>
                <a:latin typeface="Times New Roman"/>
                <a:ea typeface="Times New Roman"/>
                <a:cs typeface="Times New Roman"/>
                <a:sym typeface="Times New Roman"/>
              </a:rPr>
              <a:t>       SAFIRA NURUL IZZA                                                              A18CS0323</a:t>
            </a:r>
            <a:endParaRPr sz="11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Merriweather"/>
                <a:ea typeface="Merriweather"/>
                <a:cs typeface="Merriweather"/>
                <a:sym typeface="Merriweather"/>
              </a:rPr>
              <a:t>Touch User Interface?</a:t>
            </a:r>
            <a:endParaRPr>
              <a:latin typeface="Merriweather"/>
              <a:ea typeface="Merriweather"/>
              <a:cs typeface="Merriweather"/>
              <a:sym typeface="Merriweather"/>
            </a:endParaRPr>
          </a:p>
        </p:txBody>
      </p:sp>
      <p:sp>
        <p:nvSpPr>
          <p:cNvPr id="131" name="Google Shape;131;p23"/>
          <p:cNvSpPr txBox="1">
            <a:spLocks noGrp="1"/>
          </p:cNvSpPr>
          <p:nvPr>
            <p:ph type="subTitle" idx="1"/>
          </p:nvPr>
        </p:nvSpPr>
        <p:spPr>
          <a:xfrm>
            <a:off x="216450" y="2715375"/>
            <a:ext cx="4143300" cy="1506300"/>
          </a:xfrm>
          <a:prstGeom prst="rect">
            <a:avLst/>
          </a:prstGeom>
        </p:spPr>
        <p:txBody>
          <a:bodyPr spcFirstLastPara="1" wrap="square" lIns="91425" tIns="91425" rIns="91425" bIns="91425" anchor="t" anchorCtr="0">
            <a:normAutofit fontScale="92500"/>
          </a:bodyPr>
          <a:lstStyle/>
          <a:p>
            <a:pPr marL="457200" lvl="0" indent="-361950" algn="ctr" rtl="0">
              <a:spcBef>
                <a:spcPts val="0"/>
              </a:spcBef>
              <a:spcAft>
                <a:spcPts val="0"/>
              </a:spcAft>
              <a:buSzPts val="2100"/>
              <a:buFont typeface="Playfair Display"/>
              <a:buChar char="●"/>
            </a:pPr>
            <a:r>
              <a:rPr lang="en">
                <a:latin typeface="Playfair Display"/>
                <a:ea typeface="Playfair Display"/>
                <a:cs typeface="Playfair Display"/>
                <a:sym typeface="Playfair Display"/>
              </a:rPr>
              <a:t>Sense of touch (haptics) is used as computing-pointing mechanism.</a:t>
            </a:r>
            <a:endParaRPr>
              <a:latin typeface="Playfair Display"/>
              <a:ea typeface="Playfair Display"/>
              <a:cs typeface="Playfair Display"/>
              <a:sym typeface="Playfair Display"/>
            </a:endParaRPr>
          </a:p>
          <a:p>
            <a:pPr marL="457200" lvl="0" indent="-361950" algn="ctr" rtl="0">
              <a:spcBef>
                <a:spcPts val="0"/>
              </a:spcBef>
              <a:spcAft>
                <a:spcPts val="0"/>
              </a:spcAft>
              <a:buSzPts val="2100"/>
              <a:buFont typeface="Playfair Display"/>
              <a:buChar char="●"/>
            </a:pPr>
            <a:r>
              <a:rPr lang="en">
                <a:latin typeface="Playfair Display"/>
                <a:ea typeface="Playfair Display"/>
                <a:cs typeface="Playfair Display"/>
                <a:sym typeface="Playfair Display"/>
              </a:rPr>
              <a:t>Examples: Touchscreen on Smartphones &amp; ATMs</a:t>
            </a:r>
            <a:endParaRPr>
              <a:latin typeface="Playfair Display"/>
              <a:ea typeface="Playfair Display"/>
              <a:cs typeface="Playfair Display"/>
              <a:sym typeface="Playfair Display"/>
            </a:endParaRPr>
          </a:p>
        </p:txBody>
      </p:sp>
      <p:pic>
        <p:nvPicPr>
          <p:cNvPr id="132" name="Google Shape;132;p23"/>
          <p:cNvPicPr preferRelativeResize="0"/>
          <p:nvPr/>
        </p:nvPicPr>
        <p:blipFill>
          <a:blip r:embed="rId5">
            <a:alphaModFix/>
          </a:blip>
          <a:stretch>
            <a:fillRect/>
          </a:stretch>
        </p:blipFill>
        <p:spPr>
          <a:xfrm>
            <a:off x="5041779" y="1431838"/>
            <a:ext cx="3469850" cy="2279825"/>
          </a:xfrm>
          <a:prstGeom prst="rect">
            <a:avLst/>
          </a:prstGeom>
          <a:noFill/>
          <a:ln>
            <a:noFill/>
          </a:ln>
        </p:spPr>
      </p:pic>
      <p:pic>
        <p:nvPicPr>
          <p:cNvPr id="6" name="Audio 5">
            <a:hlinkClick r:id="" action="ppaction://media"/>
            <a:extLst>
              <a:ext uri="{FF2B5EF4-FFF2-40B4-BE49-F238E27FC236}">
                <a16:creationId xmlns:a16="http://schemas.microsoft.com/office/drawing/2014/main" id="{F5801BC1-7A3C-4BBF-AFA5-BF73E9136C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4440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500"/>
    </mc:Choice>
    <mc:Fallback>
      <p:transition spd="slow" advTm="24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87900" y="2743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does it work (touchscreen)?</a:t>
            </a:r>
            <a:endParaRPr/>
          </a:p>
        </p:txBody>
      </p:sp>
      <p:sp>
        <p:nvSpPr>
          <p:cNvPr id="138" name="Google Shape;138;p24"/>
          <p:cNvSpPr txBox="1">
            <a:spLocks noGrp="1"/>
          </p:cNvSpPr>
          <p:nvPr>
            <p:ph type="body" idx="1"/>
          </p:nvPr>
        </p:nvSpPr>
        <p:spPr>
          <a:xfrm>
            <a:off x="387900" y="1189600"/>
            <a:ext cx="3999900" cy="37446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800" u="sng"/>
              <a:t>Resistance</a:t>
            </a:r>
            <a:endParaRPr sz="1800" u="sng"/>
          </a:p>
          <a:p>
            <a:pPr marL="457200" lvl="0" indent="-323850" algn="l" rtl="0">
              <a:spcBef>
                <a:spcPts val="1200"/>
              </a:spcBef>
              <a:spcAft>
                <a:spcPts val="0"/>
              </a:spcAft>
              <a:buSzPts val="1500"/>
              <a:buChar char="●"/>
            </a:pPr>
            <a:r>
              <a:rPr lang="en" sz="1500"/>
              <a:t>Consists of two different layers, the first layer made out of plastic that has conductive materials underside of it and the second is made up of glass or hard plastic which also includes coating of conductive materials.</a:t>
            </a:r>
            <a:endParaRPr sz="1500"/>
          </a:p>
          <a:p>
            <a:pPr marL="457200" lvl="0" indent="-323850" algn="l" rtl="0">
              <a:spcBef>
                <a:spcPts val="0"/>
              </a:spcBef>
              <a:spcAft>
                <a:spcPts val="0"/>
              </a:spcAft>
              <a:buSzPts val="1500"/>
              <a:buChar char="●"/>
            </a:pPr>
            <a:r>
              <a:rPr lang="en" sz="1500"/>
              <a:t>The two layers were kept apart by a spacer.</a:t>
            </a:r>
            <a:endParaRPr sz="1500"/>
          </a:p>
          <a:p>
            <a:pPr marL="457200" lvl="0" indent="-323850" algn="l" rtl="0">
              <a:spcBef>
                <a:spcPts val="0"/>
              </a:spcBef>
              <a:spcAft>
                <a:spcPts val="0"/>
              </a:spcAft>
              <a:buSzPts val="1500"/>
              <a:buChar char="●"/>
            </a:pPr>
            <a:r>
              <a:rPr lang="en" sz="1500"/>
              <a:t>When the screen is touched, first layer deforms so both conductive film meet, and by measuring the resistance of both layers at their point of contact, it is possible to get the accurate touched position.</a:t>
            </a:r>
            <a:endParaRPr sz="1500"/>
          </a:p>
        </p:txBody>
      </p:sp>
      <p:sp>
        <p:nvSpPr>
          <p:cNvPr id="139" name="Google Shape;139;p24"/>
          <p:cNvSpPr txBox="1">
            <a:spLocks noGrp="1"/>
          </p:cNvSpPr>
          <p:nvPr>
            <p:ph type="body" idx="2"/>
          </p:nvPr>
        </p:nvSpPr>
        <p:spPr>
          <a:xfrm>
            <a:off x="4756200" y="1116325"/>
            <a:ext cx="3999900" cy="3744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u="sng"/>
              <a:t>Capacitive</a:t>
            </a:r>
            <a:endParaRPr sz="1800" u="sng"/>
          </a:p>
          <a:p>
            <a:pPr marL="457200" lvl="0" indent="-323850" algn="l" rtl="0">
              <a:spcBef>
                <a:spcPts val="1200"/>
              </a:spcBef>
              <a:spcAft>
                <a:spcPts val="0"/>
              </a:spcAft>
              <a:buSzPts val="1500"/>
              <a:buChar char="●"/>
            </a:pPr>
            <a:r>
              <a:rPr lang="en" sz="1500"/>
              <a:t>A capacitor consists of two coated with conductive materials glass layers that separated by insulating material (usually air).</a:t>
            </a:r>
            <a:endParaRPr sz="1500"/>
          </a:p>
          <a:p>
            <a:pPr marL="457200" lvl="0" indent="-323850" algn="l" rtl="0">
              <a:spcBef>
                <a:spcPts val="0"/>
              </a:spcBef>
              <a:spcAft>
                <a:spcPts val="0"/>
              </a:spcAft>
              <a:buSzPts val="1500"/>
              <a:buChar char="●"/>
            </a:pPr>
            <a:r>
              <a:rPr lang="en" sz="1500"/>
              <a:t>When a finger is close to a capacitor it changed the local electrostatic field. The system will constantly monitors the capacitors to detect the exact point of contact.</a:t>
            </a:r>
            <a:endParaRPr sz="1500"/>
          </a:p>
          <a:p>
            <a:pPr marL="457200" lvl="0" indent="-323850" algn="l" rtl="0">
              <a:spcBef>
                <a:spcPts val="0"/>
              </a:spcBef>
              <a:spcAft>
                <a:spcPts val="0"/>
              </a:spcAft>
              <a:buSzPts val="1500"/>
              <a:buChar char="●"/>
            </a:pPr>
            <a:r>
              <a:rPr lang="en" sz="1500"/>
              <a:t>Due to the measurement points are discrete, it is possible to detect several fingers on screen at the same time.</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0" y="1200150"/>
            <a:ext cx="9144000" cy="2743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p26"/>
          <p:cNvSpPr/>
          <p:nvPr/>
        </p:nvSpPr>
        <p:spPr>
          <a:xfrm>
            <a:off x="1723913" y="2251413"/>
            <a:ext cx="594300" cy="369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26"/>
          <p:cNvGrpSpPr/>
          <p:nvPr/>
        </p:nvGrpSpPr>
        <p:grpSpPr>
          <a:xfrm>
            <a:off x="368347" y="1960450"/>
            <a:ext cx="1578303" cy="2152950"/>
            <a:chOff x="368347" y="1960450"/>
            <a:chExt cx="1578303" cy="2152950"/>
          </a:xfrm>
        </p:grpSpPr>
        <p:sp>
          <p:nvSpPr>
            <p:cNvPr id="151" name="Google Shape;151;p26"/>
            <p:cNvSpPr/>
            <p:nvPr/>
          </p:nvSpPr>
          <p:spPr>
            <a:xfrm>
              <a:off x="861672" y="196045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txBox="1"/>
            <p:nvPr/>
          </p:nvSpPr>
          <p:spPr>
            <a:xfrm>
              <a:off x="824925" y="2013775"/>
              <a:ext cx="667800" cy="44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C58D3"/>
                  </a:solidFill>
                  <a:latin typeface="Roboto"/>
                  <a:ea typeface="Roboto"/>
                  <a:cs typeface="Roboto"/>
                  <a:sym typeface="Roboto"/>
                </a:rPr>
                <a:t>1960s - 1970s</a:t>
              </a:r>
              <a:endParaRPr sz="800" b="1">
                <a:solidFill>
                  <a:srgbClr val="0C58D3"/>
                </a:solidFill>
                <a:latin typeface="Roboto"/>
                <a:ea typeface="Roboto"/>
                <a:cs typeface="Roboto"/>
                <a:sym typeface="Roboto"/>
              </a:endParaRPr>
            </a:p>
          </p:txBody>
        </p:sp>
        <p:sp>
          <p:nvSpPr>
            <p:cNvPr id="153" name="Google Shape;153;p26"/>
            <p:cNvSpPr txBox="1"/>
            <p:nvPr/>
          </p:nvSpPr>
          <p:spPr>
            <a:xfrm>
              <a:off x="368350" y="2962788"/>
              <a:ext cx="15783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The invention of touch screen and development of “touch sensor”</a:t>
              </a:r>
              <a:endParaRPr sz="1000" b="1">
                <a:solidFill>
                  <a:srgbClr val="0C58D3"/>
                </a:solidFill>
                <a:latin typeface="Roboto"/>
                <a:ea typeface="Roboto"/>
                <a:cs typeface="Roboto"/>
                <a:sym typeface="Roboto"/>
              </a:endParaRPr>
            </a:p>
          </p:txBody>
        </p:sp>
        <p:sp>
          <p:nvSpPr>
            <p:cNvPr id="154" name="Google Shape;154;p26"/>
            <p:cNvSpPr txBox="1"/>
            <p:nvPr/>
          </p:nvSpPr>
          <p:spPr>
            <a:xfrm>
              <a:off x="368347" y="3376000"/>
              <a:ext cx="15783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C58D3"/>
                  </a:solidFill>
                  <a:latin typeface="Roboto"/>
                  <a:ea typeface="Roboto"/>
                  <a:cs typeface="Roboto"/>
                  <a:sym typeface="Roboto"/>
                </a:rPr>
                <a:t>Invented by Eric A. Johnson that known as capacitive touchscreen. In 1970s, another design which is resistive touchscreen came</a:t>
              </a:r>
              <a:endParaRPr sz="800">
                <a:solidFill>
                  <a:srgbClr val="0C58D3"/>
                </a:solidFill>
                <a:latin typeface="Roboto"/>
                <a:ea typeface="Roboto"/>
                <a:cs typeface="Roboto"/>
                <a:sym typeface="Roboto"/>
              </a:endParaRPr>
            </a:p>
          </p:txBody>
        </p:sp>
      </p:grpSp>
      <p:grpSp>
        <p:nvGrpSpPr>
          <p:cNvPr id="155" name="Google Shape;155;p26"/>
          <p:cNvGrpSpPr/>
          <p:nvPr/>
        </p:nvGrpSpPr>
        <p:grpSpPr>
          <a:xfrm>
            <a:off x="2115693" y="1960450"/>
            <a:ext cx="1537544" cy="2157325"/>
            <a:chOff x="2115693" y="1960450"/>
            <a:chExt cx="1537544" cy="2157325"/>
          </a:xfrm>
        </p:grpSpPr>
        <p:sp>
          <p:nvSpPr>
            <p:cNvPr id="156" name="Google Shape;156;p26"/>
            <p:cNvSpPr/>
            <p:nvPr/>
          </p:nvSpPr>
          <p:spPr>
            <a:xfrm>
              <a:off x="2586168" y="196045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txBox="1"/>
            <p:nvPr/>
          </p:nvSpPr>
          <p:spPr>
            <a:xfrm>
              <a:off x="2116037" y="2686225"/>
              <a:ext cx="15372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First Consumer Models and New Technologies</a:t>
              </a:r>
              <a:endParaRPr sz="1000" b="1">
                <a:solidFill>
                  <a:srgbClr val="0C58D3"/>
                </a:solidFill>
                <a:latin typeface="Roboto"/>
                <a:ea typeface="Roboto"/>
                <a:cs typeface="Roboto"/>
                <a:sym typeface="Roboto"/>
              </a:endParaRPr>
            </a:p>
          </p:txBody>
        </p:sp>
        <p:sp>
          <p:nvSpPr>
            <p:cNvPr id="158" name="Google Shape;158;p26"/>
            <p:cNvSpPr txBox="1"/>
            <p:nvPr/>
          </p:nvSpPr>
          <p:spPr>
            <a:xfrm>
              <a:off x="2115693" y="3380375"/>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C58D3"/>
                  </a:solidFill>
                  <a:latin typeface="Roboto"/>
                  <a:ea typeface="Roboto"/>
                  <a:cs typeface="Roboto"/>
                  <a:sym typeface="Roboto"/>
                </a:rPr>
                <a:t>The first brand who first release product with touchscreens is Hewlett-Packard(HP) and the first machine that was created is called personal computer.</a:t>
              </a:r>
              <a:endParaRPr sz="800">
                <a:solidFill>
                  <a:srgbClr val="0C58D3"/>
                </a:solidFill>
                <a:latin typeface="Roboto"/>
                <a:ea typeface="Roboto"/>
                <a:cs typeface="Roboto"/>
                <a:sym typeface="Roboto"/>
              </a:endParaRPr>
            </a:p>
          </p:txBody>
        </p:sp>
        <p:sp>
          <p:nvSpPr>
            <p:cNvPr id="159" name="Google Shape;159;p26"/>
            <p:cNvSpPr txBox="1"/>
            <p:nvPr/>
          </p:nvSpPr>
          <p:spPr>
            <a:xfrm>
              <a:off x="2620500" y="2101275"/>
              <a:ext cx="515400" cy="33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C58D3"/>
                  </a:solidFill>
                  <a:latin typeface="Roboto"/>
                  <a:ea typeface="Roboto"/>
                  <a:cs typeface="Roboto"/>
                  <a:sym typeface="Roboto"/>
                </a:rPr>
                <a:t>1980s</a:t>
              </a:r>
              <a:endParaRPr sz="800" b="1">
                <a:solidFill>
                  <a:srgbClr val="0C58D3"/>
                </a:solidFill>
                <a:latin typeface="Roboto"/>
                <a:ea typeface="Roboto"/>
                <a:cs typeface="Roboto"/>
                <a:sym typeface="Roboto"/>
              </a:endParaRPr>
            </a:p>
          </p:txBody>
        </p:sp>
      </p:grpSp>
      <p:grpSp>
        <p:nvGrpSpPr>
          <p:cNvPr id="160" name="Google Shape;160;p26"/>
          <p:cNvGrpSpPr/>
          <p:nvPr/>
        </p:nvGrpSpPr>
        <p:grpSpPr>
          <a:xfrm>
            <a:off x="3821962" y="1960450"/>
            <a:ext cx="1537602" cy="2152948"/>
            <a:chOff x="3821962" y="1960450"/>
            <a:chExt cx="1537602" cy="2152948"/>
          </a:xfrm>
        </p:grpSpPr>
        <p:sp>
          <p:nvSpPr>
            <p:cNvPr id="161" name="Google Shape;161;p26"/>
            <p:cNvSpPr/>
            <p:nvPr/>
          </p:nvSpPr>
          <p:spPr>
            <a:xfrm>
              <a:off x="4290102" y="19604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txBox="1"/>
            <p:nvPr/>
          </p:nvSpPr>
          <p:spPr>
            <a:xfrm>
              <a:off x="3821962" y="2505200"/>
              <a:ext cx="15372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Popular Touchscreens</a:t>
              </a:r>
              <a:endParaRPr sz="1000" b="1">
                <a:solidFill>
                  <a:srgbClr val="858585"/>
                </a:solidFill>
                <a:latin typeface="Roboto"/>
                <a:ea typeface="Roboto"/>
                <a:cs typeface="Roboto"/>
                <a:sym typeface="Roboto"/>
              </a:endParaRPr>
            </a:p>
          </p:txBody>
        </p:sp>
        <p:sp>
          <p:nvSpPr>
            <p:cNvPr id="163" name="Google Shape;163;p26"/>
            <p:cNvSpPr txBox="1"/>
            <p:nvPr/>
          </p:nvSpPr>
          <p:spPr>
            <a:xfrm>
              <a:off x="3822364" y="3375998"/>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The possibilities of handheld devices, the first touchscreen smartphone with a calendar, address book, notepad and others.</a:t>
              </a:r>
              <a:endParaRPr sz="800">
                <a:solidFill>
                  <a:srgbClr val="858585"/>
                </a:solidFill>
                <a:latin typeface="Roboto"/>
                <a:ea typeface="Roboto"/>
                <a:cs typeface="Roboto"/>
                <a:sym typeface="Roboto"/>
              </a:endParaRPr>
            </a:p>
          </p:txBody>
        </p:sp>
        <p:sp>
          <p:nvSpPr>
            <p:cNvPr id="164" name="Google Shape;164;p26"/>
            <p:cNvSpPr txBox="1"/>
            <p:nvPr/>
          </p:nvSpPr>
          <p:spPr>
            <a:xfrm>
              <a:off x="4314300" y="2089000"/>
              <a:ext cx="515400" cy="33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1990s</a:t>
              </a:r>
              <a:endParaRPr sz="800" b="1">
                <a:solidFill>
                  <a:srgbClr val="858585"/>
                </a:solidFill>
                <a:latin typeface="Roboto"/>
                <a:ea typeface="Roboto"/>
                <a:cs typeface="Roboto"/>
                <a:sym typeface="Roboto"/>
              </a:endParaRPr>
            </a:p>
          </p:txBody>
        </p:sp>
      </p:grpSp>
      <p:grpSp>
        <p:nvGrpSpPr>
          <p:cNvPr id="165" name="Google Shape;165;p26"/>
          <p:cNvGrpSpPr/>
          <p:nvPr/>
        </p:nvGrpSpPr>
        <p:grpSpPr>
          <a:xfrm>
            <a:off x="5528915" y="1960450"/>
            <a:ext cx="1537822" cy="2152950"/>
            <a:chOff x="5528915" y="1960450"/>
            <a:chExt cx="1537822" cy="2152950"/>
          </a:xfrm>
        </p:grpSpPr>
        <p:sp>
          <p:nvSpPr>
            <p:cNvPr id="166" name="Google Shape;166;p26"/>
            <p:cNvSpPr/>
            <p:nvPr/>
          </p:nvSpPr>
          <p:spPr>
            <a:xfrm>
              <a:off x="5999340" y="19604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txBox="1"/>
            <p:nvPr/>
          </p:nvSpPr>
          <p:spPr>
            <a:xfrm>
              <a:off x="5529537" y="2834350"/>
              <a:ext cx="15372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000" b="1">
                <a:solidFill>
                  <a:srgbClr val="858585"/>
                </a:solidFill>
                <a:latin typeface="Roboto"/>
                <a:ea typeface="Roboto"/>
                <a:cs typeface="Roboto"/>
                <a:sym typeface="Roboto"/>
              </a:endParaRPr>
            </a:p>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Pre-Smartphone Touchscreens</a:t>
              </a:r>
              <a:endParaRPr sz="1000" b="1">
                <a:solidFill>
                  <a:srgbClr val="858585"/>
                </a:solidFill>
                <a:latin typeface="Roboto"/>
                <a:ea typeface="Roboto"/>
                <a:cs typeface="Roboto"/>
                <a:sym typeface="Roboto"/>
              </a:endParaRPr>
            </a:p>
            <a:p>
              <a:pPr marL="0" lvl="0" indent="0" algn="ctr" rtl="0">
                <a:lnSpc>
                  <a:spcPct val="115000"/>
                </a:lnSpc>
                <a:spcBef>
                  <a:spcPts val="0"/>
                </a:spcBef>
                <a:spcAft>
                  <a:spcPts val="0"/>
                </a:spcAft>
                <a:buNone/>
              </a:pPr>
              <a:endParaRPr sz="1000" b="1">
                <a:solidFill>
                  <a:srgbClr val="858585"/>
                </a:solidFill>
                <a:latin typeface="Roboto"/>
                <a:ea typeface="Roboto"/>
                <a:cs typeface="Roboto"/>
                <a:sym typeface="Roboto"/>
              </a:endParaRPr>
            </a:p>
          </p:txBody>
        </p:sp>
        <p:sp>
          <p:nvSpPr>
            <p:cNvPr id="168" name="Google Shape;168;p26"/>
            <p:cNvSpPr txBox="1"/>
            <p:nvPr/>
          </p:nvSpPr>
          <p:spPr>
            <a:xfrm>
              <a:off x="5528915" y="3376000"/>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Develop the first multi-touch gesture-based products such as keyboards.</a:t>
              </a:r>
              <a:endParaRPr sz="800">
                <a:solidFill>
                  <a:srgbClr val="858585"/>
                </a:solidFill>
                <a:latin typeface="Roboto"/>
                <a:ea typeface="Roboto"/>
                <a:cs typeface="Roboto"/>
                <a:sym typeface="Roboto"/>
              </a:endParaRPr>
            </a:p>
          </p:txBody>
        </p:sp>
        <p:sp>
          <p:nvSpPr>
            <p:cNvPr id="169" name="Google Shape;169;p26"/>
            <p:cNvSpPr txBox="1"/>
            <p:nvPr/>
          </p:nvSpPr>
          <p:spPr>
            <a:xfrm>
              <a:off x="6059038" y="2105325"/>
              <a:ext cx="474900" cy="32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2000s</a:t>
              </a:r>
              <a:endParaRPr sz="800" b="1">
                <a:solidFill>
                  <a:srgbClr val="858585"/>
                </a:solidFill>
                <a:latin typeface="Roboto"/>
                <a:ea typeface="Roboto"/>
                <a:cs typeface="Roboto"/>
                <a:sym typeface="Roboto"/>
              </a:endParaRPr>
            </a:p>
          </p:txBody>
        </p:sp>
      </p:grpSp>
      <p:grpSp>
        <p:nvGrpSpPr>
          <p:cNvPr id="170" name="Google Shape;170;p26"/>
          <p:cNvGrpSpPr/>
          <p:nvPr/>
        </p:nvGrpSpPr>
        <p:grpSpPr>
          <a:xfrm>
            <a:off x="7235487" y="1960450"/>
            <a:ext cx="1537781" cy="2152950"/>
            <a:chOff x="7235487" y="1960450"/>
            <a:chExt cx="1537781" cy="2152950"/>
          </a:xfrm>
        </p:grpSpPr>
        <p:sp>
          <p:nvSpPr>
            <p:cNvPr id="171" name="Google Shape;171;p26"/>
            <p:cNvSpPr/>
            <p:nvPr/>
          </p:nvSpPr>
          <p:spPr>
            <a:xfrm>
              <a:off x="7708593" y="19604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txBox="1"/>
            <p:nvPr/>
          </p:nvSpPr>
          <p:spPr>
            <a:xfrm>
              <a:off x="7235487" y="2481463"/>
              <a:ext cx="15372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Touchscreen Explosion</a:t>
              </a:r>
              <a:endParaRPr sz="1000" b="1">
                <a:solidFill>
                  <a:srgbClr val="858585"/>
                </a:solidFill>
                <a:latin typeface="Roboto"/>
                <a:ea typeface="Roboto"/>
                <a:cs typeface="Roboto"/>
                <a:sym typeface="Roboto"/>
              </a:endParaRPr>
            </a:p>
          </p:txBody>
        </p:sp>
        <p:sp>
          <p:nvSpPr>
            <p:cNvPr id="173" name="Google Shape;173;p26"/>
            <p:cNvSpPr txBox="1"/>
            <p:nvPr/>
          </p:nvSpPr>
          <p:spPr>
            <a:xfrm>
              <a:off x="7236068" y="3376000"/>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The application of this technology through different field such as in business.</a:t>
              </a:r>
              <a:endParaRPr sz="800">
                <a:solidFill>
                  <a:srgbClr val="858585"/>
                </a:solidFill>
                <a:latin typeface="Roboto"/>
                <a:ea typeface="Roboto"/>
                <a:cs typeface="Roboto"/>
                <a:sym typeface="Roboto"/>
              </a:endParaRPr>
            </a:p>
          </p:txBody>
        </p:sp>
        <p:sp>
          <p:nvSpPr>
            <p:cNvPr id="174" name="Google Shape;174;p26"/>
            <p:cNvSpPr txBox="1"/>
            <p:nvPr/>
          </p:nvSpPr>
          <p:spPr>
            <a:xfrm>
              <a:off x="7706925" y="2117025"/>
              <a:ext cx="594300" cy="404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Present</a:t>
              </a:r>
              <a:endParaRPr sz="800" b="1">
                <a:solidFill>
                  <a:srgbClr val="858585"/>
                </a:solidFill>
                <a:latin typeface="Roboto"/>
                <a:ea typeface="Roboto"/>
                <a:cs typeface="Roboto"/>
                <a:sym typeface="Roboto"/>
              </a:endParaRPr>
            </a:p>
          </p:txBody>
        </p:sp>
      </p:grpSp>
      <p:sp>
        <p:nvSpPr>
          <p:cNvPr id="175" name="Google Shape;175;p26"/>
          <p:cNvSpPr/>
          <p:nvPr/>
        </p:nvSpPr>
        <p:spPr>
          <a:xfrm>
            <a:off x="3438138" y="2251413"/>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5184088" y="2251413"/>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6853963" y="2251413"/>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txBox="1">
            <a:spLocks noGrp="1"/>
          </p:cNvSpPr>
          <p:nvPr>
            <p:ph type="title" idx="4294967295"/>
          </p:nvPr>
        </p:nvSpPr>
        <p:spPr>
          <a:xfrm>
            <a:off x="387900" y="458025"/>
            <a:ext cx="8025000" cy="639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rgbClr val="0C58D3"/>
                </a:solidFill>
              </a:rPr>
              <a:t>History of Touchscreen Technology</a:t>
            </a:r>
            <a:endParaRPr>
              <a:solidFill>
                <a:srgbClr val="0C58D3"/>
              </a:solidFill>
            </a:endParaRPr>
          </a:p>
        </p:txBody>
      </p:sp>
      <p:sp>
        <p:nvSpPr>
          <p:cNvPr id="179" name="Google Shape;179;p26"/>
          <p:cNvSpPr/>
          <p:nvPr/>
        </p:nvSpPr>
        <p:spPr>
          <a:xfrm>
            <a:off x="495225" y="1188875"/>
            <a:ext cx="513600" cy="36900"/>
          </a:xfrm>
          <a:prstGeom prst="rect">
            <a:avLst/>
          </a:pr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Today we’ll learn how touchscreen displays work, both Resistive and Capacitive. We will also create a simple touchscreen interface using an inexpensive Arduino shield.&#10;&#10;Detailed Article with code - https://dbot.ws/tscreen1&#10;More articles and tutorials at https://dronebotworkshop.com&#10;Join the newsletter - https://dbot.ws/dbnews&#10;Connect on the DroneBot Workshop Forums! - https://forum.dronebotworkshop.com&#10;&#10;Today we are back in the workshop, working with an inexpensive Arduino LCD Touchscreen Display Shield.&#10;&#10;We’ll begin by looking at how touchscreens work, both the Resistive and Capacitive variety. Then we’ll check out a great resource to download all of the spec sheets, libraries, and sample code for dozens of popular LCD displays.&#10;&#10;After we get some sample code for pour resistive touchscreen display we will run through it and put our display to the test.&#10;&#10;Finally, we’ll design a simple touchscreen interface to control three LEDs. You can use it as the basis for a more complex design.&#10;&#10;Here is a breakdown of today's video:&#10;&#10;00:00 - Introduction&#10;03:13 - How touchscreens work&#10;06:57 - Look at touchscreen shield&#10;11:09- Obtaining touchscreen software&#10;14:14 - Installing libraries and demos&#10;16:24 - Touchscreen demos&#10;23:13 - Arduino hookup&#10;24:18 - Arduino sketch&#10;34:48 - Our Interface in action&#10;&#10;This isn’t the last time we’ll be looking at touchscreens, I have a capacitive touchscreen that I'll be showing you very soon.  &#10;&#10;So let's keep in touch!" title="Arduino Touchscreen Display - Using a Resistive Touchscreen">
            <a:hlinkClick r:id="rId3"/>
          </p:cNvPr>
          <p:cNvPicPr preferRelativeResize="0"/>
          <p:nvPr/>
        </p:nvPicPr>
        <p:blipFill>
          <a:blip r:embed="rId4">
            <a:alphaModFix/>
          </a:blip>
          <a:stretch>
            <a:fillRect/>
          </a:stretch>
        </p:blipFill>
        <p:spPr>
          <a:xfrm>
            <a:off x="3609000" y="1029900"/>
            <a:ext cx="4572000" cy="3429000"/>
          </a:xfrm>
          <a:prstGeom prst="rect">
            <a:avLst/>
          </a:prstGeom>
          <a:noFill/>
          <a:ln>
            <a:noFill/>
          </a:ln>
        </p:spPr>
      </p:pic>
      <p:sp>
        <p:nvSpPr>
          <p:cNvPr id="185" name="Google Shape;185;p27"/>
          <p:cNvSpPr txBox="1"/>
          <p:nvPr/>
        </p:nvSpPr>
        <p:spPr>
          <a:xfrm>
            <a:off x="287925" y="1186500"/>
            <a:ext cx="2841600" cy="27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000">
                <a:solidFill>
                  <a:schemeClr val="dk1"/>
                </a:solidFill>
                <a:latin typeface="Roboto Slab"/>
                <a:ea typeface="Roboto Slab"/>
                <a:cs typeface="Roboto Slab"/>
                <a:sym typeface="Roboto Slab"/>
              </a:rPr>
              <a:t>Arduino Touchscreen Display using a resistive touchscreen</a:t>
            </a:r>
            <a:endParaRPr sz="3000">
              <a:solidFill>
                <a:schemeClr val="dk1"/>
              </a:solidFill>
              <a:latin typeface="Roboto Slab"/>
              <a:ea typeface="Roboto Slab"/>
              <a:cs typeface="Roboto Slab"/>
              <a:sym typeface="Roboto Sla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302650" y="2265800"/>
            <a:ext cx="4538700" cy="10008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TANGIBLE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WHAT IS TANGIBLE USER INTERFACE(TUI)?</a:t>
            </a:r>
            <a:endParaRPr/>
          </a:p>
        </p:txBody>
      </p:sp>
      <p:sp>
        <p:nvSpPr>
          <p:cNvPr id="84" name="Google Shape;84;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Moved from GUIs to TUIs in mid-1990s</a:t>
            </a:r>
            <a:endParaRPr/>
          </a:p>
          <a:p>
            <a:pPr marL="457200" lvl="0" indent="-342900" algn="l" rtl="0">
              <a:spcBef>
                <a:spcPts val="0"/>
              </a:spcBef>
              <a:spcAft>
                <a:spcPts val="0"/>
              </a:spcAft>
              <a:buSzPts val="1800"/>
              <a:buChar char="●"/>
            </a:pPr>
            <a:r>
              <a:rPr lang="en"/>
              <a:t>TUIs use physical forms that fit seamlessly into user’s physical environment.</a:t>
            </a:r>
            <a:endParaRPr/>
          </a:p>
          <a:p>
            <a:pPr marL="457200" lvl="0" indent="-342900" algn="l" rtl="0">
              <a:spcBef>
                <a:spcPts val="0"/>
              </a:spcBef>
              <a:spcAft>
                <a:spcPts val="0"/>
              </a:spcAft>
              <a:buSzPts val="1800"/>
              <a:buChar char="●"/>
            </a:pPr>
            <a:r>
              <a:rPr lang="en"/>
              <a:t>Key idea: Give tangible (physical) form to digital information</a:t>
            </a:r>
            <a:endParaRPr/>
          </a:p>
          <a:p>
            <a:pPr marL="457200" lvl="0" indent="-342900" algn="l" rtl="0">
              <a:spcBef>
                <a:spcPts val="0"/>
              </a:spcBef>
              <a:spcAft>
                <a:spcPts val="0"/>
              </a:spcAft>
              <a:buSzPts val="1800"/>
              <a:buChar char="●"/>
            </a:pPr>
            <a:r>
              <a:rPr lang="en"/>
              <a:t>TUIs make digital information directly manipulatable with our hands and perceptible through our peripheral senses through its physical embodiment.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65200" y="661075"/>
            <a:ext cx="3423225" cy="3532150"/>
          </a:xfrm>
          <a:prstGeom prst="rect">
            <a:avLst/>
          </a:prstGeom>
          <a:noFill/>
          <a:ln>
            <a:noFill/>
          </a:ln>
        </p:spPr>
      </p:pic>
      <p:pic>
        <p:nvPicPr>
          <p:cNvPr id="90" name="Google Shape;90;p17"/>
          <p:cNvPicPr preferRelativeResize="0"/>
          <p:nvPr/>
        </p:nvPicPr>
        <p:blipFill>
          <a:blip r:embed="rId4">
            <a:alphaModFix/>
          </a:blip>
          <a:stretch>
            <a:fillRect/>
          </a:stretch>
        </p:blipFill>
        <p:spPr>
          <a:xfrm>
            <a:off x="4021300" y="661049"/>
            <a:ext cx="4846224" cy="353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TUIs Features</a:t>
            </a:r>
            <a:endParaRPr/>
          </a:p>
        </p:txBody>
      </p:sp>
      <p:sp>
        <p:nvSpPr>
          <p:cNvPr id="96" name="Google Shape;96;p1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97" name="Google Shape;97;p1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Tangible representation make information directly graspable and manipulable through haptic feedback.</a:t>
            </a:r>
            <a:endParaRPr/>
          </a:p>
          <a:p>
            <a:pPr marL="457200" lvl="0" indent="-317500" algn="l" rtl="0">
              <a:spcBef>
                <a:spcPts val="0"/>
              </a:spcBef>
              <a:spcAft>
                <a:spcPts val="0"/>
              </a:spcAft>
              <a:buSzPts val="1400"/>
              <a:buChar char="●"/>
            </a:pPr>
            <a:r>
              <a:rPr lang="en"/>
              <a:t>Intangible representation (video projection) synchronizing with tangible representation</a:t>
            </a:r>
            <a:endParaRPr/>
          </a:p>
        </p:txBody>
      </p:sp>
      <p:pic>
        <p:nvPicPr>
          <p:cNvPr id="98" name="Google Shape;98;p18"/>
          <p:cNvPicPr preferRelativeResize="0"/>
          <p:nvPr/>
        </p:nvPicPr>
        <p:blipFill>
          <a:blip r:embed="rId3">
            <a:alphaModFix/>
          </a:blip>
          <a:stretch>
            <a:fillRect/>
          </a:stretch>
        </p:blipFill>
        <p:spPr>
          <a:xfrm>
            <a:off x="387900" y="1489832"/>
            <a:ext cx="3999900" cy="28938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First Generation TUIs</a:t>
            </a:r>
            <a:endParaRPr/>
          </a:p>
        </p:txBody>
      </p:sp>
      <p:sp>
        <p:nvSpPr>
          <p:cNvPr id="104" name="Google Shape;104;p1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92500" lnSpcReduction="10000"/>
          </a:bodyPr>
          <a:lstStyle/>
          <a:p>
            <a:pPr marL="457200" lvl="0" indent="-310832" algn="l" rtl="0">
              <a:spcBef>
                <a:spcPts val="0"/>
              </a:spcBef>
              <a:spcAft>
                <a:spcPts val="0"/>
              </a:spcAft>
              <a:buSzPct val="100000"/>
              <a:buChar char="●"/>
            </a:pPr>
            <a:r>
              <a:rPr lang="en"/>
              <a:t>Urban Planning Workbench (Urp) uses scaled physical models of architectural buildings to configure and control an underlying urban simulation of light reflection, wind flow, and traffic congestions.</a:t>
            </a:r>
            <a:endParaRPr/>
          </a:p>
          <a:p>
            <a:pPr marL="457200" lvl="0" indent="-310832" algn="l" rtl="0">
              <a:spcBef>
                <a:spcPts val="0"/>
              </a:spcBef>
              <a:spcAft>
                <a:spcPts val="0"/>
              </a:spcAft>
              <a:buSzPct val="100000"/>
              <a:buChar char="●"/>
            </a:pPr>
            <a:r>
              <a:rPr lang="en"/>
              <a:t>Urp and shadow simulation use physical building models that cast digital shadows and a clock tool to control time of day.</a:t>
            </a:r>
            <a:endParaRPr/>
          </a:p>
          <a:p>
            <a:pPr marL="457200" lvl="0" indent="-310832" algn="l" rtl="0">
              <a:spcBef>
                <a:spcPts val="0"/>
              </a:spcBef>
              <a:spcAft>
                <a:spcPts val="0"/>
              </a:spcAft>
              <a:buSzPct val="100000"/>
              <a:buChar char="●"/>
            </a:pPr>
            <a:r>
              <a:rPr lang="en"/>
              <a:t>All tangible objects in Urp must be predefined (physically or digitally) and unable to change something while other process is ongoing. Thus, Tangible Media group design SECOND GENERATION (ORGANIC) TUI</a:t>
            </a:r>
            <a:endParaRPr/>
          </a:p>
        </p:txBody>
      </p:sp>
      <p:sp>
        <p:nvSpPr>
          <p:cNvPr id="105" name="Google Shape;105;p1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19"/>
          <p:cNvPicPr preferRelativeResize="0"/>
          <p:nvPr/>
        </p:nvPicPr>
        <p:blipFill>
          <a:blip r:embed="rId3">
            <a:alphaModFix/>
          </a:blip>
          <a:stretch>
            <a:fillRect/>
          </a:stretch>
        </p:blipFill>
        <p:spPr>
          <a:xfrm>
            <a:off x="4756200" y="1489832"/>
            <a:ext cx="3999900" cy="28420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90250" y="526350"/>
            <a:ext cx="39702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TUIs using printed paper markers</a:t>
            </a:r>
            <a:endParaRPr/>
          </a:p>
        </p:txBody>
      </p:sp>
      <p:pic>
        <p:nvPicPr>
          <p:cNvPr id="112" name="Google Shape;112;p20" descr="Pictorial at DIS 2020 (Honorable Mention)&#10;https://doi.org/10.1145/3357236.3395578" title="Tangible Interfaces with Printed Paper Markers">
            <a:hlinkClick r:id="rId3"/>
          </p:cNvPr>
          <p:cNvPicPr preferRelativeResize="0"/>
          <p:nvPr/>
        </p:nvPicPr>
        <p:blipFill>
          <a:blip r:embed="rId4">
            <a:alphaModFix/>
          </a:blip>
          <a:stretch>
            <a:fillRect/>
          </a:stretch>
        </p:blipFill>
        <p:spPr>
          <a:xfrm>
            <a:off x="4460450" y="1217250"/>
            <a:ext cx="4378750" cy="32840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Second Generation TUIs</a:t>
            </a:r>
            <a:endParaRPr/>
          </a:p>
        </p:txBody>
      </p:sp>
      <p:sp>
        <p:nvSpPr>
          <p:cNvPr id="118" name="Google Shape;118;p2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a:t>Organic TUIs that utilize continuous tangible material (clay and sand) for rapid form sculpting for landscape design.</a:t>
            </a:r>
            <a:endParaRPr/>
          </a:p>
          <a:p>
            <a:pPr marL="457200" lvl="0" indent="-317500" algn="l" rtl="0">
              <a:spcBef>
                <a:spcPts val="0"/>
              </a:spcBef>
              <a:spcAft>
                <a:spcPts val="0"/>
              </a:spcAft>
              <a:buSzPts val="1400"/>
              <a:buChar char="●"/>
            </a:pPr>
            <a:r>
              <a:rPr lang="en"/>
              <a:t>Examples: Illuminating Clay and Sand Scape</a:t>
            </a:r>
            <a:endParaRPr/>
          </a:p>
          <a:p>
            <a:pPr marL="457200" lvl="0" indent="-317500" algn="l" rtl="0">
              <a:spcBef>
                <a:spcPts val="0"/>
              </a:spcBef>
              <a:spcAft>
                <a:spcPts val="0"/>
              </a:spcAft>
              <a:buSzPts val="1400"/>
              <a:buChar char="●"/>
            </a:pPr>
            <a:r>
              <a:rPr lang="en"/>
              <a:t>Flexible materials that integrate fully flexible sensors and displays shows great potential to express ideas in tangible form.</a:t>
            </a:r>
            <a:endParaRPr/>
          </a:p>
          <a:p>
            <a:pPr marL="457200" lvl="0" indent="-317500" algn="l" rtl="0">
              <a:spcBef>
                <a:spcPts val="0"/>
              </a:spcBef>
              <a:spcAft>
                <a:spcPts val="0"/>
              </a:spcAft>
              <a:buSzPts val="1400"/>
              <a:buChar char="●"/>
            </a:pPr>
            <a:r>
              <a:rPr lang="en"/>
              <a:t>User insert any physical objects directly under the camera to understand highly complex topographies.</a:t>
            </a:r>
            <a:endParaRPr/>
          </a:p>
        </p:txBody>
      </p:sp>
      <p:sp>
        <p:nvSpPr>
          <p:cNvPr id="119" name="Google Shape;119;p2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0" name="Google Shape;120;p21"/>
          <p:cNvPicPr preferRelativeResize="0"/>
          <p:nvPr/>
        </p:nvPicPr>
        <p:blipFill>
          <a:blip r:embed="rId3">
            <a:alphaModFix/>
          </a:blip>
          <a:stretch>
            <a:fillRect/>
          </a:stretch>
        </p:blipFill>
        <p:spPr>
          <a:xfrm>
            <a:off x="4756200" y="1489825"/>
            <a:ext cx="3999900" cy="3030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02650" y="2265800"/>
            <a:ext cx="4538700" cy="10008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TOUCH</a:t>
            </a:r>
            <a:endParaRPr/>
          </a:p>
        </p:txBody>
      </p:sp>
      <p:pic>
        <p:nvPicPr>
          <p:cNvPr id="6" name="Audio 5">
            <a:hlinkClick r:id="" action="ppaction://media"/>
            <a:extLst>
              <a:ext uri="{FF2B5EF4-FFF2-40B4-BE49-F238E27FC236}">
                <a16:creationId xmlns:a16="http://schemas.microsoft.com/office/drawing/2014/main" id="{81E17EFE-6E40-413A-B9BC-EE12EF24CA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4440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370"/>
    </mc:Choice>
    <mc:Fallback>
      <p:transition spd="slow" advTm="7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629</Words>
  <Application>Microsoft Office PowerPoint</Application>
  <PresentationFormat>On-screen Show (16:9)</PresentationFormat>
  <Paragraphs>60</Paragraphs>
  <Slides>14</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Arial</vt:lpstr>
      <vt:lpstr>Roboto Slab</vt:lpstr>
      <vt:lpstr>Roboto</vt:lpstr>
      <vt:lpstr>Merriweather</vt:lpstr>
      <vt:lpstr>Playfair Display</vt:lpstr>
      <vt:lpstr>Marina</vt:lpstr>
      <vt:lpstr>Class Activity 3a: TYPE OF INTERFACES</vt:lpstr>
      <vt:lpstr>TANGIBLE</vt:lpstr>
      <vt:lpstr>WHAT IS TANGIBLE USER INTERFACE(TUI)?</vt:lpstr>
      <vt:lpstr>PowerPoint Presentation</vt:lpstr>
      <vt:lpstr>TUIs Features</vt:lpstr>
      <vt:lpstr>First Generation TUIs</vt:lpstr>
      <vt:lpstr>TUIs using printed paper markers</vt:lpstr>
      <vt:lpstr>Second Generation TUIs</vt:lpstr>
      <vt:lpstr>TOUCH</vt:lpstr>
      <vt:lpstr>Touch User Interface?</vt:lpstr>
      <vt:lpstr>How does it work (touchscreen)?</vt:lpstr>
      <vt:lpstr>PowerPoint Presentation</vt:lpstr>
      <vt:lpstr>History of Touchscreen Technology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Activity 3a: TYPE OF INTERFACES</dc:title>
  <dc:creator>USER</dc:creator>
  <cp:lastModifiedBy>MADINA SURAYA ZHARIN</cp:lastModifiedBy>
  <cp:revision>3</cp:revision>
  <dcterms:modified xsi:type="dcterms:W3CDTF">2021-05-16T05:47:44Z</dcterms:modified>
</cp:coreProperties>
</file>