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11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624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20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535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7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442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8775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026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076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596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599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669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095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7265"/>
          </a:xfrm>
        </p:spPr>
        <p:txBody>
          <a:bodyPr>
            <a:normAutofit/>
          </a:bodyPr>
          <a:lstStyle/>
          <a:p>
            <a:r>
              <a:rPr lang="en-MY" dirty="0"/>
              <a:t>Lab 2</a:t>
            </a:r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3226525" y="4558937"/>
            <a:ext cx="52904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Group members:</a:t>
            </a:r>
          </a:p>
          <a:p>
            <a:pPr marL="457200" indent="-457200">
              <a:buAutoNum type="arabicPeriod"/>
            </a:pPr>
            <a:r>
              <a:rPr lang="en-MY" dirty="0" smtClean="0"/>
              <a:t>Muhammad Harun bin </a:t>
            </a:r>
            <a:r>
              <a:rPr lang="en-MY" dirty="0" err="1" smtClean="0"/>
              <a:t>Marzuki</a:t>
            </a:r>
            <a:endParaRPr lang="en-MY" dirty="0"/>
          </a:p>
          <a:p>
            <a:pPr marL="457200" indent="-457200">
              <a:buAutoNum type="arabicPeriod"/>
            </a:pPr>
            <a:r>
              <a:rPr lang="en-MY" dirty="0"/>
              <a:t>???</a:t>
            </a:r>
          </a:p>
          <a:p>
            <a:pPr marL="457200" indent="-457200">
              <a:buAutoNum type="arabicPeriod"/>
            </a:pPr>
            <a:r>
              <a:rPr lang="en-MY" dirty="0"/>
              <a:t>???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894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627" y="85336"/>
            <a:ext cx="11361264" cy="1016457"/>
          </a:xfrm>
        </p:spPr>
        <p:txBody>
          <a:bodyPr>
            <a:normAutofit/>
          </a:bodyPr>
          <a:lstStyle/>
          <a:p>
            <a:r>
              <a:rPr lang="en-MY" sz="2000" dirty="0"/>
              <a:t>1. Trace the i and j variables values at </a:t>
            </a:r>
            <a:r>
              <a:rPr lang="en-MY" sz="2000" dirty="0">
                <a:solidFill>
                  <a:srgbClr val="FF0000"/>
                </a:solidFill>
              </a:rPr>
              <a:t>x</a:t>
            </a:r>
            <a:r>
              <a:rPr lang="en-MY" sz="2000" dirty="0"/>
              <a:t> and </a:t>
            </a:r>
            <a:r>
              <a:rPr lang="en-MY" sz="2000" dirty="0">
                <a:solidFill>
                  <a:srgbClr val="FF0000"/>
                </a:solidFill>
              </a:rPr>
              <a:t>y</a:t>
            </a:r>
            <a:r>
              <a:rPr lang="en-MY" sz="2000" dirty="0"/>
              <a:t> points, output and relational expression result of the below flowchart. Continue the answer in the given table.</a:t>
            </a:r>
          </a:p>
        </p:txBody>
      </p:sp>
      <p:sp>
        <p:nvSpPr>
          <p:cNvPr id="5" name="Flowchart: Data 4"/>
          <p:cNvSpPr/>
          <p:nvPr/>
        </p:nvSpPr>
        <p:spPr>
          <a:xfrm>
            <a:off x="248764" y="3618062"/>
            <a:ext cx="2641680" cy="49874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Display i + j</a:t>
            </a:r>
          </a:p>
        </p:txBody>
      </p:sp>
      <p:sp>
        <p:nvSpPr>
          <p:cNvPr id="7" name="Flowchart: Decision 6"/>
          <p:cNvSpPr/>
          <p:nvPr/>
        </p:nvSpPr>
        <p:spPr>
          <a:xfrm>
            <a:off x="736679" y="4585499"/>
            <a:ext cx="1665849" cy="61264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&lt; 10</a:t>
            </a:r>
          </a:p>
        </p:txBody>
      </p:sp>
      <p:sp>
        <p:nvSpPr>
          <p:cNvPr id="8" name="Flowchart: Terminator 7"/>
          <p:cNvSpPr/>
          <p:nvPr/>
        </p:nvSpPr>
        <p:spPr>
          <a:xfrm>
            <a:off x="1094011" y="1196312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</a:p>
        </p:txBody>
      </p:sp>
      <p:sp>
        <p:nvSpPr>
          <p:cNvPr id="10" name="Flowchart: Terminator 9"/>
          <p:cNvSpPr/>
          <p:nvPr/>
        </p:nvSpPr>
        <p:spPr>
          <a:xfrm>
            <a:off x="1111816" y="5922593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</a:p>
        </p:txBody>
      </p:sp>
      <p:sp>
        <p:nvSpPr>
          <p:cNvPr id="11" name="Flowchart: Process 10"/>
          <p:cNvSpPr/>
          <p:nvPr/>
        </p:nvSpPr>
        <p:spPr>
          <a:xfrm>
            <a:off x="717156" y="1756398"/>
            <a:ext cx="1685372" cy="4559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= 1, j = 0</a:t>
            </a:r>
          </a:p>
        </p:txBody>
      </p:sp>
      <p:cxnSp>
        <p:nvCxnSpPr>
          <p:cNvPr id="16" name="Straight Arrow Connector 15"/>
          <p:cNvCxnSpPr>
            <a:cxnSpLocks/>
            <a:stCxn id="8" idx="2"/>
            <a:endCxn id="11" idx="0"/>
          </p:cNvCxnSpPr>
          <p:nvPr/>
        </p:nvCxnSpPr>
        <p:spPr>
          <a:xfrm>
            <a:off x="1551211" y="1498064"/>
            <a:ext cx="8631" cy="258334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  <a:stCxn id="142" idx="2"/>
            <a:endCxn id="5" idx="1"/>
          </p:cNvCxnSpPr>
          <p:nvPr/>
        </p:nvCxnSpPr>
        <p:spPr>
          <a:xfrm>
            <a:off x="1559842" y="3280945"/>
            <a:ext cx="9762" cy="337117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" idx="2"/>
            <a:endCxn id="10" idx="0"/>
          </p:cNvCxnSpPr>
          <p:nvPr/>
        </p:nvCxnSpPr>
        <p:spPr>
          <a:xfrm flipH="1">
            <a:off x="1569016" y="5198147"/>
            <a:ext cx="588" cy="724446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cxnSpLocks/>
            <a:stCxn id="11" idx="2"/>
            <a:endCxn id="142" idx="0"/>
          </p:cNvCxnSpPr>
          <p:nvPr/>
        </p:nvCxnSpPr>
        <p:spPr>
          <a:xfrm>
            <a:off x="1559842" y="2212348"/>
            <a:ext cx="0" cy="612647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2295369" y="4490987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TRUE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1569016" y="5307030"/>
            <a:ext cx="72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FALSE</a:t>
            </a:r>
          </a:p>
        </p:txBody>
      </p:sp>
      <p:sp>
        <p:nvSpPr>
          <p:cNvPr id="142" name="Flowchart: Process 141"/>
          <p:cNvSpPr/>
          <p:nvPr/>
        </p:nvSpPr>
        <p:spPr>
          <a:xfrm>
            <a:off x="872406" y="2824995"/>
            <a:ext cx="1374871" cy="4559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*= 2</a:t>
            </a:r>
          </a:p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j++</a:t>
            </a:r>
          </a:p>
        </p:txBody>
      </p:sp>
      <p:cxnSp>
        <p:nvCxnSpPr>
          <p:cNvPr id="147" name="Straight Arrow Connector 146"/>
          <p:cNvCxnSpPr>
            <a:cxnSpLocks/>
            <a:stCxn id="5" idx="4"/>
            <a:endCxn id="7" idx="0"/>
          </p:cNvCxnSpPr>
          <p:nvPr/>
        </p:nvCxnSpPr>
        <p:spPr>
          <a:xfrm>
            <a:off x="1569604" y="4116804"/>
            <a:ext cx="0" cy="468695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lbow Connector 177"/>
          <p:cNvCxnSpPr>
            <a:cxnSpLocks/>
            <a:stCxn id="7" idx="3"/>
            <a:endCxn id="64" idx="3"/>
          </p:cNvCxnSpPr>
          <p:nvPr/>
        </p:nvCxnSpPr>
        <p:spPr>
          <a:xfrm flipH="1" flipV="1">
            <a:off x="1600156" y="2455663"/>
            <a:ext cx="802372" cy="2436160"/>
          </a:xfrm>
          <a:prstGeom prst="bentConnector3">
            <a:avLst>
              <a:gd name="adj1" fmla="val -81600"/>
            </a:avLst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6" name="Table 1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106673"/>
              </p:ext>
            </p:extLst>
          </p:nvPr>
        </p:nvGraphicFramePr>
        <p:xfrm>
          <a:off x="5162846" y="2375803"/>
          <a:ext cx="399832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25">
                  <a:extLst>
                    <a:ext uri="{9D8B030D-6E8A-4147-A177-3AD203B41FA5}">
                      <a16:colId xmlns:a16="http://schemas.microsoft.com/office/drawing/2014/main" val="1765371900"/>
                    </a:ext>
                  </a:extLst>
                </a:gridCol>
                <a:gridCol w="372313">
                  <a:extLst>
                    <a:ext uri="{9D8B030D-6E8A-4147-A177-3AD203B41FA5}">
                      <a16:colId xmlns:a16="http://schemas.microsoft.com/office/drawing/2014/main" val="3969612709"/>
                    </a:ext>
                  </a:extLst>
                </a:gridCol>
                <a:gridCol w="495183">
                  <a:extLst>
                    <a:ext uri="{9D8B030D-6E8A-4147-A177-3AD203B41FA5}">
                      <a16:colId xmlns:a16="http://schemas.microsoft.com/office/drawing/2014/main" val="1547879034"/>
                    </a:ext>
                  </a:extLst>
                </a:gridCol>
                <a:gridCol w="346642">
                  <a:extLst>
                    <a:ext uri="{9D8B030D-6E8A-4147-A177-3AD203B41FA5}">
                      <a16:colId xmlns:a16="http://schemas.microsoft.com/office/drawing/2014/main" val="127539249"/>
                    </a:ext>
                  </a:extLst>
                </a:gridCol>
                <a:gridCol w="936169">
                  <a:extLst>
                    <a:ext uri="{9D8B030D-6E8A-4147-A177-3AD203B41FA5}">
                      <a16:colId xmlns:a16="http://schemas.microsoft.com/office/drawing/2014/main" val="4013009581"/>
                    </a:ext>
                  </a:extLst>
                </a:gridCol>
                <a:gridCol w="1433988">
                  <a:extLst>
                    <a:ext uri="{9D8B030D-6E8A-4147-A177-3AD203B41FA5}">
                      <a16:colId xmlns:a16="http://schemas.microsoft.com/office/drawing/2014/main" val="3696821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 &lt;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248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 &lt; 10 -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009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r>
                        <a:rPr lang="en-US" baseline="0" dirty="0" smtClean="0"/>
                        <a:t> &lt; 10 - true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056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11&lt;10 - false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777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488879"/>
                  </a:ext>
                </a:extLst>
              </a:tr>
            </a:tbl>
          </a:graphicData>
        </a:graphic>
      </p:graphicFrame>
      <p:sp>
        <p:nvSpPr>
          <p:cNvPr id="64" name="TextBox 63">
            <a:extLst>
              <a:ext uri="{FF2B5EF4-FFF2-40B4-BE49-F238E27FC236}">
                <a16:creationId xmlns:a16="http://schemas.microsoft.com/office/drawing/2014/main" id="{49A7975E-D1BD-4151-96B8-1EDE74B17FBE}"/>
              </a:ext>
            </a:extLst>
          </p:cNvPr>
          <p:cNvSpPr txBox="1"/>
          <p:nvPr/>
        </p:nvSpPr>
        <p:spPr>
          <a:xfrm>
            <a:off x="1316070" y="2270997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E88983-66C1-440E-949D-DBC84049D763}"/>
              </a:ext>
            </a:extLst>
          </p:cNvPr>
          <p:cNvSpPr txBox="1"/>
          <p:nvPr/>
        </p:nvSpPr>
        <p:spPr>
          <a:xfrm>
            <a:off x="1302862" y="3219561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07FC47-DB1D-4955-AAAC-B64E7140F26E}"/>
              </a:ext>
            </a:extLst>
          </p:cNvPr>
          <p:cNvSpPr txBox="1"/>
          <p:nvPr/>
        </p:nvSpPr>
        <p:spPr>
          <a:xfrm>
            <a:off x="5447205" y="2006471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BA356E-6E8A-431F-B1C4-8463B8A5EDAF}"/>
              </a:ext>
            </a:extLst>
          </p:cNvPr>
          <p:cNvSpPr txBox="1"/>
          <p:nvPr/>
        </p:nvSpPr>
        <p:spPr>
          <a:xfrm>
            <a:off x="6291732" y="1984373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72679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1" y="11989"/>
            <a:ext cx="11620841" cy="858971"/>
          </a:xfrm>
        </p:spPr>
        <p:txBody>
          <a:bodyPr>
            <a:noAutofit/>
          </a:bodyPr>
          <a:lstStyle/>
          <a:p>
            <a:r>
              <a:rPr lang="en-MY" sz="2000" dirty="0"/>
              <a:t>2. Translate the following flowchart into a complete C++ program. Write your answer in the next slide and make sure the program precisely follows the </a:t>
            </a:r>
            <a:r>
              <a:rPr lang="en-MY" sz="2000"/>
              <a:t>algorithm described </a:t>
            </a:r>
            <a:r>
              <a:rPr lang="en-MY" sz="2000" dirty="0"/>
              <a:t>by the flowchart.</a:t>
            </a:r>
          </a:p>
        </p:txBody>
      </p:sp>
      <p:sp>
        <p:nvSpPr>
          <p:cNvPr id="56" name="Flowchart: Terminator 55">
            <a:extLst>
              <a:ext uri="{FF2B5EF4-FFF2-40B4-BE49-F238E27FC236}">
                <a16:creationId xmlns:a16="http://schemas.microsoft.com/office/drawing/2014/main" id="{C9166AC4-73E9-4D19-BF8D-9D609D54C5AD}"/>
              </a:ext>
            </a:extLst>
          </p:cNvPr>
          <p:cNvSpPr/>
          <p:nvPr/>
        </p:nvSpPr>
        <p:spPr>
          <a:xfrm>
            <a:off x="993038" y="1386425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Start</a:t>
            </a:r>
          </a:p>
        </p:txBody>
      </p:sp>
      <p:sp>
        <p:nvSpPr>
          <p:cNvPr id="58" name="Flowchart: Process 57">
            <a:extLst>
              <a:ext uri="{FF2B5EF4-FFF2-40B4-BE49-F238E27FC236}">
                <a16:creationId xmlns:a16="http://schemas.microsoft.com/office/drawing/2014/main" id="{90E8E482-3DFD-4B5B-B12A-3797A994BF69}"/>
              </a:ext>
            </a:extLst>
          </p:cNvPr>
          <p:cNvSpPr/>
          <p:nvPr/>
        </p:nvSpPr>
        <p:spPr>
          <a:xfrm>
            <a:off x="406078" y="2054727"/>
            <a:ext cx="2088317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600" dirty="0"/>
              <a:t>count = 0, num = 0</a:t>
            </a:r>
          </a:p>
          <a:p>
            <a:r>
              <a:rPr lang="en-MY" sz="1600" dirty="0"/>
              <a:t>even = 0, odd = 0</a:t>
            </a:r>
          </a:p>
        </p:txBody>
      </p:sp>
      <p:sp>
        <p:nvSpPr>
          <p:cNvPr id="59" name="Flowchart: Decision 58">
            <a:extLst>
              <a:ext uri="{FF2B5EF4-FFF2-40B4-BE49-F238E27FC236}">
                <a16:creationId xmlns:a16="http://schemas.microsoft.com/office/drawing/2014/main" id="{1E168CD8-0112-4A77-A8C8-5F528F5A63C0}"/>
              </a:ext>
            </a:extLst>
          </p:cNvPr>
          <p:cNvSpPr/>
          <p:nvPr/>
        </p:nvSpPr>
        <p:spPr>
          <a:xfrm>
            <a:off x="6302917" y="2333321"/>
            <a:ext cx="1935392" cy="101429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num &lt; 0 </a:t>
            </a:r>
          </a:p>
          <a:p>
            <a:pPr algn="ctr"/>
            <a:r>
              <a:rPr lang="en-MY" sz="1600" dirty="0"/>
              <a:t>|| </a:t>
            </a:r>
          </a:p>
          <a:p>
            <a:pPr algn="ctr"/>
            <a:r>
              <a:rPr lang="en-MY" sz="1600" dirty="0"/>
              <a:t>num &gt; 9</a:t>
            </a:r>
          </a:p>
        </p:txBody>
      </p:sp>
      <p:cxnSp>
        <p:nvCxnSpPr>
          <p:cNvPr id="60" name="Elbow Connector 8">
            <a:extLst>
              <a:ext uri="{FF2B5EF4-FFF2-40B4-BE49-F238E27FC236}">
                <a16:creationId xmlns:a16="http://schemas.microsoft.com/office/drawing/2014/main" id="{390CA42C-F0CA-4202-B051-7D541322F80C}"/>
              </a:ext>
            </a:extLst>
          </p:cNvPr>
          <p:cNvCxnSpPr>
            <a:cxnSpLocks/>
            <a:stCxn id="96" idx="2"/>
            <a:endCxn id="70" idx="1"/>
          </p:cNvCxnSpPr>
          <p:nvPr/>
        </p:nvCxnSpPr>
        <p:spPr>
          <a:xfrm rot="10800000">
            <a:off x="484223" y="3250033"/>
            <a:ext cx="12700" cy="1493617"/>
          </a:xfrm>
          <a:prstGeom prst="bentConnector3">
            <a:avLst>
              <a:gd name="adj1" fmla="val 2708740"/>
            </a:avLst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lowchart: Process 60">
            <a:extLst>
              <a:ext uri="{FF2B5EF4-FFF2-40B4-BE49-F238E27FC236}">
                <a16:creationId xmlns:a16="http://schemas.microsoft.com/office/drawing/2014/main" id="{EAA4FF79-A5A7-44AA-85FB-3AA73038C3A9}"/>
              </a:ext>
            </a:extLst>
          </p:cNvPr>
          <p:cNvSpPr/>
          <p:nvPr/>
        </p:nvSpPr>
        <p:spPr>
          <a:xfrm>
            <a:off x="6475977" y="6036354"/>
            <a:ext cx="1618470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count = count + 1</a:t>
            </a:r>
          </a:p>
        </p:txBody>
      </p:sp>
      <p:sp>
        <p:nvSpPr>
          <p:cNvPr id="62" name="Flowchart: Decision 61">
            <a:extLst>
              <a:ext uri="{FF2B5EF4-FFF2-40B4-BE49-F238E27FC236}">
                <a16:creationId xmlns:a16="http://schemas.microsoft.com/office/drawing/2014/main" id="{78EE3BF0-8135-4072-9A9F-3C744BEAA774}"/>
              </a:ext>
            </a:extLst>
          </p:cNvPr>
          <p:cNvSpPr/>
          <p:nvPr/>
        </p:nvSpPr>
        <p:spPr>
          <a:xfrm>
            <a:off x="5914376" y="3855874"/>
            <a:ext cx="2707566" cy="8096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num % 2 ==  0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ACDEEA5-C0B1-4D0D-85F6-9EBAB72D48B3}"/>
              </a:ext>
            </a:extLst>
          </p:cNvPr>
          <p:cNvCxnSpPr>
            <a:cxnSpLocks/>
            <a:stCxn id="59" idx="2"/>
            <a:endCxn id="62" idx="0"/>
          </p:cNvCxnSpPr>
          <p:nvPr/>
        </p:nvCxnSpPr>
        <p:spPr>
          <a:xfrm flipH="1">
            <a:off x="7268159" y="3347615"/>
            <a:ext cx="2454" cy="508259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9DBE5E2-067B-4ED0-AA6B-2FCDB567AADC}"/>
              </a:ext>
            </a:extLst>
          </p:cNvPr>
          <p:cNvCxnSpPr>
            <a:stCxn id="56" idx="2"/>
            <a:endCxn id="58" idx="0"/>
          </p:cNvCxnSpPr>
          <p:nvPr/>
        </p:nvCxnSpPr>
        <p:spPr>
          <a:xfrm flipH="1">
            <a:off x="1450237" y="1688177"/>
            <a:ext cx="1" cy="366550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C202C442-16AB-4B0A-BA99-E961B55FF2C5}"/>
              </a:ext>
            </a:extLst>
          </p:cNvPr>
          <p:cNvCxnSpPr>
            <a:cxnSpLocks/>
            <a:stCxn id="58" idx="2"/>
            <a:endCxn id="70" idx="0"/>
          </p:cNvCxnSpPr>
          <p:nvPr/>
        </p:nvCxnSpPr>
        <p:spPr>
          <a:xfrm flipH="1">
            <a:off x="1446484" y="2524990"/>
            <a:ext cx="3753" cy="417256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14A15E3-8F40-4494-9202-184B07E1A75C}"/>
              </a:ext>
            </a:extLst>
          </p:cNvPr>
          <p:cNvCxnSpPr>
            <a:cxnSpLocks/>
            <a:stCxn id="90" idx="4"/>
            <a:endCxn id="59" idx="0"/>
          </p:cNvCxnSpPr>
          <p:nvPr/>
        </p:nvCxnSpPr>
        <p:spPr>
          <a:xfrm>
            <a:off x="7258425" y="1969630"/>
            <a:ext cx="12188" cy="363691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lowchart: Decision 69">
            <a:extLst>
              <a:ext uri="{FF2B5EF4-FFF2-40B4-BE49-F238E27FC236}">
                <a16:creationId xmlns:a16="http://schemas.microsoft.com/office/drawing/2014/main" id="{9759FCD0-6080-4145-BCE9-F6E056C78C89}"/>
              </a:ext>
            </a:extLst>
          </p:cNvPr>
          <p:cNvSpPr/>
          <p:nvPr/>
        </p:nvSpPr>
        <p:spPr>
          <a:xfrm>
            <a:off x="484223" y="2942246"/>
            <a:ext cx="1924521" cy="615571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count &lt; 5</a:t>
            </a:r>
          </a:p>
        </p:txBody>
      </p:sp>
      <p:sp>
        <p:nvSpPr>
          <p:cNvPr id="75" name="Flowchart: Process 74">
            <a:extLst>
              <a:ext uri="{FF2B5EF4-FFF2-40B4-BE49-F238E27FC236}">
                <a16:creationId xmlns:a16="http://schemas.microsoft.com/office/drawing/2014/main" id="{C73C4197-40A1-462F-9DA2-7D7BC19E2C17}"/>
              </a:ext>
            </a:extLst>
          </p:cNvPr>
          <p:cNvSpPr/>
          <p:nvPr/>
        </p:nvSpPr>
        <p:spPr>
          <a:xfrm>
            <a:off x="6383842" y="5184034"/>
            <a:ext cx="1782752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even = even + num</a:t>
            </a:r>
          </a:p>
        </p:txBody>
      </p:sp>
      <p:sp>
        <p:nvSpPr>
          <p:cNvPr id="76" name="Flowchart: Process 75">
            <a:extLst>
              <a:ext uri="{FF2B5EF4-FFF2-40B4-BE49-F238E27FC236}">
                <a16:creationId xmlns:a16="http://schemas.microsoft.com/office/drawing/2014/main" id="{98DEE781-BC7C-4D6B-98A5-A9521EC463E9}"/>
              </a:ext>
            </a:extLst>
          </p:cNvPr>
          <p:cNvSpPr/>
          <p:nvPr/>
        </p:nvSpPr>
        <p:spPr>
          <a:xfrm>
            <a:off x="8470289" y="5191998"/>
            <a:ext cx="1618470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odd = odd + num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87108FE-3FE6-4990-8081-9AE3D3066BAA}"/>
              </a:ext>
            </a:extLst>
          </p:cNvPr>
          <p:cNvCxnSpPr>
            <a:cxnSpLocks/>
            <a:stCxn id="62" idx="2"/>
            <a:endCxn id="75" idx="0"/>
          </p:cNvCxnSpPr>
          <p:nvPr/>
        </p:nvCxnSpPr>
        <p:spPr>
          <a:xfrm>
            <a:off x="7268159" y="4665517"/>
            <a:ext cx="7059" cy="518517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242FBC13-4685-47D8-A0FA-03FD145A1889}"/>
              </a:ext>
            </a:extLst>
          </p:cNvPr>
          <p:cNvCxnSpPr>
            <a:cxnSpLocks/>
            <a:stCxn id="75" idx="2"/>
            <a:endCxn id="61" idx="0"/>
          </p:cNvCxnSpPr>
          <p:nvPr/>
        </p:nvCxnSpPr>
        <p:spPr>
          <a:xfrm>
            <a:off x="7275218" y="5654297"/>
            <a:ext cx="9994" cy="382057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38">
            <a:extLst>
              <a:ext uri="{FF2B5EF4-FFF2-40B4-BE49-F238E27FC236}">
                <a16:creationId xmlns:a16="http://schemas.microsoft.com/office/drawing/2014/main" id="{BE46EB2D-7210-4DBD-A30A-4FFD0810B8A3}"/>
              </a:ext>
            </a:extLst>
          </p:cNvPr>
          <p:cNvCxnSpPr>
            <a:cxnSpLocks/>
            <a:stCxn id="59" idx="1"/>
            <a:endCxn id="90" idx="2"/>
          </p:cNvCxnSpPr>
          <p:nvPr/>
        </p:nvCxnSpPr>
        <p:spPr>
          <a:xfrm rot="10800000" flipH="1">
            <a:off x="6302917" y="1780220"/>
            <a:ext cx="286690" cy="1060249"/>
          </a:xfrm>
          <a:prstGeom prst="bentConnector3">
            <a:avLst>
              <a:gd name="adj1" fmla="val -79738"/>
            </a:avLst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D6211F89-3920-4C39-8F91-D9F4EEA42503}"/>
              </a:ext>
            </a:extLst>
          </p:cNvPr>
          <p:cNvCxnSpPr>
            <a:cxnSpLocks/>
            <a:stCxn id="70" idx="2"/>
          </p:cNvCxnSpPr>
          <p:nvPr/>
        </p:nvCxnSpPr>
        <p:spPr>
          <a:xfrm>
            <a:off x="1446484" y="3557817"/>
            <a:ext cx="0" cy="417256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CEE0865D-D777-49D6-8B8A-339BFFAEB56E}"/>
              </a:ext>
            </a:extLst>
          </p:cNvPr>
          <p:cNvCxnSpPr>
            <a:cxnSpLocks/>
            <a:stCxn id="70" idx="3"/>
            <a:endCxn id="99" idx="2"/>
          </p:cNvCxnSpPr>
          <p:nvPr/>
        </p:nvCxnSpPr>
        <p:spPr>
          <a:xfrm flipV="1">
            <a:off x="2408744" y="3250031"/>
            <a:ext cx="734011" cy="1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D9D30709-D8E3-4A44-9B1F-0C0FFEBAB74A}"/>
              </a:ext>
            </a:extLst>
          </p:cNvPr>
          <p:cNvSpPr txBox="1"/>
          <p:nvPr/>
        </p:nvSpPr>
        <p:spPr>
          <a:xfrm>
            <a:off x="7258424" y="4713771"/>
            <a:ext cx="553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True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E45672A-A903-479E-B6A8-EC3E16DEBB12}"/>
              </a:ext>
            </a:extLst>
          </p:cNvPr>
          <p:cNvSpPr txBox="1"/>
          <p:nvPr/>
        </p:nvSpPr>
        <p:spPr>
          <a:xfrm>
            <a:off x="2330081" y="2911477"/>
            <a:ext cx="6007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False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0FBFFDD-1088-4262-A799-D82CFCFCDBC8}"/>
              </a:ext>
            </a:extLst>
          </p:cNvPr>
          <p:cNvSpPr txBox="1"/>
          <p:nvPr/>
        </p:nvSpPr>
        <p:spPr>
          <a:xfrm>
            <a:off x="1446482" y="3571191"/>
            <a:ext cx="553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True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FF102A-C762-4374-BF65-A1CFCCB7AFC7}"/>
              </a:ext>
            </a:extLst>
          </p:cNvPr>
          <p:cNvSpPr txBox="1"/>
          <p:nvPr/>
        </p:nvSpPr>
        <p:spPr>
          <a:xfrm>
            <a:off x="5759379" y="2520576"/>
            <a:ext cx="553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True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6506C7C-0BF6-4FCC-B718-8B3C713658B9}"/>
              </a:ext>
            </a:extLst>
          </p:cNvPr>
          <p:cNvSpPr txBox="1"/>
          <p:nvPr/>
        </p:nvSpPr>
        <p:spPr>
          <a:xfrm>
            <a:off x="8678782" y="3939518"/>
            <a:ext cx="6007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False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5380145-09A6-439B-8923-89E2392B4964}"/>
              </a:ext>
            </a:extLst>
          </p:cNvPr>
          <p:cNvSpPr txBox="1"/>
          <p:nvPr/>
        </p:nvSpPr>
        <p:spPr>
          <a:xfrm>
            <a:off x="7275218" y="3382969"/>
            <a:ext cx="6007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False</a:t>
            </a:r>
          </a:p>
        </p:txBody>
      </p:sp>
      <p:sp>
        <p:nvSpPr>
          <p:cNvPr id="90" name="Flowchart: Data 89">
            <a:extLst>
              <a:ext uri="{FF2B5EF4-FFF2-40B4-BE49-F238E27FC236}">
                <a16:creationId xmlns:a16="http://schemas.microsoft.com/office/drawing/2014/main" id="{ED8764C3-352A-4C54-8936-6AA03AD87323}"/>
              </a:ext>
            </a:extLst>
          </p:cNvPr>
          <p:cNvSpPr/>
          <p:nvPr/>
        </p:nvSpPr>
        <p:spPr>
          <a:xfrm>
            <a:off x="6422402" y="1590807"/>
            <a:ext cx="1672045" cy="378823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Get num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68201585-707D-4BC7-9BAF-59FAEF98B32E}"/>
              </a:ext>
            </a:extLst>
          </p:cNvPr>
          <p:cNvCxnSpPr>
            <a:cxnSpLocks/>
            <a:stCxn id="93" idx="4"/>
            <a:endCxn id="90" idx="1"/>
          </p:cNvCxnSpPr>
          <p:nvPr/>
        </p:nvCxnSpPr>
        <p:spPr>
          <a:xfrm>
            <a:off x="7258424" y="1172712"/>
            <a:ext cx="1" cy="418095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38">
            <a:extLst>
              <a:ext uri="{FF2B5EF4-FFF2-40B4-BE49-F238E27FC236}">
                <a16:creationId xmlns:a16="http://schemas.microsoft.com/office/drawing/2014/main" id="{88C5A084-541D-4FFB-8C3B-0D805C4B38E7}"/>
              </a:ext>
            </a:extLst>
          </p:cNvPr>
          <p:cNvCxnSpPr>
            <a:cxnSpLocks/>
            <a:stCxn id="62" idx="3"/>
            <a:endCxn id="76" idx="0"/>
          </p:cNvCxnSpPr>
          <p:nvPr/>
        </p:nvCxnSpPr>
        <p:spPr>
          <a:xfrm>
            <a:off x="8621942" y="4260696"/>
            <a:ext cx="657582" cy="931302"/>
          </a:xfrm>
          <a:prstGeom prst="bentConnector2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>
            <a:extLst>
              <a:ext uri="{FF2B5EF4-FFF2-40B4-BE49-F238E27FC236}">
                <a16:creationId xmlns:a16="http://schemas.microsoft.com/office/drawing/2014/main" id="{EA49B8F4-7148-4D22-8809-9F63D865450D}"/>
              </a:ext>
            </a:extLst>
          </p:cNvPr>
          <p:cNvSpPr/>
          <p:nvPr/>
        </p:nvSpPr>
        <p:spPr>
          <a:xfrm>
            <a:off x="7086147" y="870960"/>
            <a:ext cx="344554" cy="30175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1</a:t>
            </a:r>
          </a:p>
        </p:txBody>
      </p:sp>
      <p:cxnSp>
        <p:nvCxnSpPr>
          <p:cNvPr id="94" name="Elbow Connector 38">
            <a:extLst>
              <a:ext uri="{FF2B5EF4-FFF2-40B4-BE49-F238E27FC236}">
                <a16:creationId xmlns:a16="http://schemas.microsoft.com/office/drawing/2014/main" id="{E8554028-B3EF-477B-A53B-58C8F154525C}"/>
              </a:ext>
            </a:extLst>
          </p:cNvPr>
          <p:cNvCxnSpPr>
            <a:cxnSpLocks/>
            <a:stCxn id="76" idx="2"/>
            <a:endCxn id="61" idx="3"/>
          </p:cNvCxnSpPr>
          <p:nvPr/>
        </p:nvCxnSpPr>
        <p:spPr>
          <a:xfrm rot="5400000">
            <a:off x="8382374" y="5374335"/>
            <a:ext cx="609225" cy="1185077"/>
          </a:xfrm>
          <a:prstGeom prst="bentConnector2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>
            <a:extLst>
              <a:ext uri="{FF2B5EF4-FFF2-40B4-BE49-F238E27FC236}">
                <a16:creationId xmlns:a16="http://schemas.microsoft.com/office/drawing/2014/main" id="{A8A56EF2-1920-496F-8577-9C10F166FECD}"/>
              </a:ext>
            </a:extLst>
          </p:cNvPr>
          <p:cNvSpPr/>
          <p:nvPr/>
        </p:nvSpPr>
        <p:spPr>
          <a:xfrm>
            <a:off x="1257069" y="3987797"/>
            <a:ext cx="344554" cy="30175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1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1F8398DE-D62A-4048-91FE-0BD5E662D541}"/>
              </a:ext>
            </a:extLst>
          </p:cNvPr>
          <p:cNvSpPr/>
          <p:nvPr/>
        </p:nvSpPr>
        <p:spPr>
          <a:xfrm>
            <a:off x="484223" y="4592773"/>
            <a:ext cx="344554" cy="3017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2</a:t>
            </a:r>
          </a:p>
        </p:txBody>
      </p:sp>
      <p:sp>
        <p:nvSpPr>
          <p:cNvPr id="97" name="Flowchart: Terminator 96">
            <a:extLst>
              <a:ext uri="{FF2B5EF4-FFF2-40B4-BE49-F238E27FC236}">
                <a16:creationId xmlns:a16="http://schemas.microsoft.com/office/drawing/2014/main" id="{607C7CC2-AD11-4E6C-B4C0-5D6F3E9E91F8}"/>
              </a:ext>
            </a:extLst>
          </p:cNvPr>
          <p:cNvSpPr/>
          <p:nvPr/>
        </p:nvSpPr>
        <p:spPr>
          <a:xfrm>
            <a:off x="3552928" y="3927462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End</a:t>
            </a:r>
          </a:p>
        </p:txBody>
      </p:sp>
      <p:sp>
        <p:nvSpPr>
          <p:cNvPr id="99" name="Flowchart: Data 98">
            <a:extLst>
              <a:ext uri="{FF2B5EF4-FFF2-40B4-BE49-F238E27FC236}">
                <a16:creationId xmlns:a16="http://schemas.microsoft.com/office/drawing/2014/main" id="{AEAA8D72-CD8E-41AF-8257-EE28C0E7EA46}"/>
              </a:ext>
            </a:extLst>
          </p:cNvPr>
          <p:cNvSpPr/>
          <p:nvPr/>
        </p:nvSpPr>
        <p:spPr>
          <a:xfrm>
            <a:off x="2925911" y="2942245"/>
            <a:ext cx="2168435" cy="615571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Display odd &amp; even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A1B89E85-C04D-4D6F-91CD-33495E53F19C}"/>
              </a:ext>
            </a:extLst>
          </p:cNvPr>
          <p:cNvCxnSpPr>
            <a:cxnSpLocks/>
            <a:stCxn id="99" idx="4"/>
            <a:endCxn id="97" idx="0"/>
          </p:cNvCxnSpPr>
          <p:nvPr/>
        </p:nvCxnSpPr>
        <p:spPr>
          <a:xfrm flipH="1">
            <a:off x="4010128" y="3557816"/>
            <a:ext cx="1" cy="369646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>
            <a:extLst>
              <a:ext uri="{FF2B5EF4-FFF2-40B4-BE49-F238E27FC236}">
                <a16:creationId xmlns:a16="http://schemas.microsoft.com/office/drawing/2014/main" id="{2FA885A2-F9B2-4637-BB38-152BA14F2F8E}"/>
              </a:ext>
            </a:extLst>
          </p:cNvPr>
          <p:cNvSpPr/>
          <p:nvPr/>
        </p:nvSpPr>
        <p:spPr>
          <a:xfrm>
            <a:off x="5494466" y="6120609"/>
            <a:ext cx="344554" cy="3017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2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9138D88D-080B-4AAC-9675-E56446B7B38C}"/>
              </a:ext>
            </a:extLst>
          </p:cNvPr>
          <p:cNvCxnSpPr>
            <a:cxnSpLocks/>
            <a:stCxn id="61" idx="1"/>
            <a:endCxn id="101" idx="6"/>
          </p:cNvCxnSpPr>
          <p:nvPr/>
        </p:nvCxnSpPr>
        <p:spPr>
          <a:xfrm flipH="1" flipV="1">
            <a:off x="5839020" y="6271485"/>
            <a:ext cx="636957" cy="1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62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3813" y="243512"/>
            <a:ext cx="6292747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</a:p>
          <a:p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 {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MY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 = 0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MY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MY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MY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even = 0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MY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odd = 0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MY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while(count &lt; 5)</a:t>
            </a:r>
          </a:p>
          <a:p>
            <a:pPr lvl="1"/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lvl="2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o{</a:t>
            </a:r>
          </a:p>
          <a:p>
            <a:pPr lvl="3"/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num = 0;</a:t>
            </a:r>
          </a:p>
          <a:p>
            <a:pPr lvl="3"/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cin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 num;</a:t>
            </a:r>
          </a:p>
          <a:p>
            <a:pPr lvl="2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while((num &lt; 0)||(num &gt; 9));</a:t>
            </a:r>
          </a:p>
          <a:p>
            <a:pPr lvl="2"/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f(num % 2 == 0){</a:t>
            </a:r>
          </a:p>
          <a:p>
            <a:pPr lvl="3"/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even = even + num;</a:t>
            </a:r>
          </a:p>
          <a:p>
            <a:pPr lvl="3"/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 = count + 1;</a:t>
            </a:r>
          </a:p>
          <a:p>
            <a:pPr lvl="3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else{</a:t>
            </a:r>
          </a:p>
          <a:p>
            <a:pPr lvl="3"/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odd = odd + num;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count = count + 1;</a:t>
            </a:r>
          </a:p>
          <a:p>
            <a:pPr lvl="3"/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odd &lt;&lt;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even &lt;&lt;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3"/>
            <a:endParaRPr lang="en-MY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MY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4688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218</Words>
  <Application>Microsoft Office PowerPoint</Application>
  <PresentationFormat>Widescreen</PresentationFormat>
  <Paragraphs>99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SECJ1013-PT1</vt:lpstr>
      <vt:lpstr>1. Trace the i and j variables values at x and y points, output and relational expression result of the below flowchart. Continue the answer in the given table.</vt:lpstr>
      <vt:lpstr>2. Translate the following flowchart into a complete C++ program. Write your answer in the next slide and make sure the program precisely follows the algorithm described by the flowchart.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SCSJ2154-08</dc:title>
  <dc:creator>mrazak</dc:creator>
  <cp:lastModifiedBy>harunmarzuki088@gmail.com</cp:lastModifiedBy>
  <cp:revision>56</cp:revision>
  <dcterms:created xsi:type="dcterms:W3CDTF">2019-02-14T01:47:48Z</dcterms:created>
  <dcterms:modified xsi:type="dcterms:W3CDTF">2020-11-28T06:11:51Z</dcterms:modified>
</cp:coreProperties>
</file>