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Average"/>
      <p:regular r:id="rId35"/>
    </p:embeddedFon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verage-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swald-bold.fntdata"/><Relationship Id="rId14" Type="http://schemas.openxmlformats.org/officeDocument/2006/relationships/slide" Target="slides/slide9.xml"/><Relationship Id="rId36" Type="http://schemas.openxmlformats.org/officeDocument/2006/relationships/font" Target="fonts/Oswa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26150ba2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e26150ba2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086967ba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086967ba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086967ba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e086967ba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086967ba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086967ba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086967ba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086967ba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26150ba2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26150ba2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e086967ba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e086967ba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e086967ba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e086967ba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086967ba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e086967ba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086967ba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e086967ba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26150ba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26150ba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e26150ba2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e26150ba2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26150ba2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e26150ba2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e26150ba2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e26150ba2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26150ba2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e26150ba2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e26150ba2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e26150ba2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26150ba2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e26150ba2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e26150ba2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e26150ba2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e26150ba2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e26150ba2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e26150ba2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e26150ba2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e3548521c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e3548521c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26150ba2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26150ba2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26150ba2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26150ba2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26150ba2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26150ba2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26150ba2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26150ba2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26150ba2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26150ba2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33ecfd9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33ecfd9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33ecfd91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33ecfd91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4.png"/><Relationship Id="rId4" Type="http://schemas.openxmlformats.org/officeDocument/2006/relationships/image" Target="../media/image42.png"/><Relationship Id="rId5"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14.png"/><Relationship Id="rId7" Type="http://schemas.openxmlformats.org/officeDocument/2006/relationships/image" Target="../media/image8.png"/><Relationship Id="rId8" Type="http://schemas.openxmlformats.org/officeDocument/2006/relationships/image" Target="../media/image6.png"/></Relationships>
</file>

<file path=ppt/slides/_rels/slide9.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0.png"/><Relationship Id="rId13" Type="http://schemas.openxmlformats.org/officeDocument/2006/relationships/image" Target="../media/image26.png"/><Relationship Id="rId12"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6.png"/><Relationship Id="rId15" Type="http://schemas.openxmlformats.org/officeDocument/2006/relationships/image" Target="../media/image23.png"/><Relationship Id="rId14" Type="http://schemas.openxmlformats.org/officeDocument/2006/relationships/image" Target="../media/image21.png"/><Relationship Id="rId16" Type="http://schemas.openxmlformats.org/officeDocument/2006/relationships/image" Target="../media/image28.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20.pn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LAPORAN PROJEK</a:t>
            </a:r>
            <a:endParaRPr/>
          </a:p>
          <a:p>
            <a:pPr indent="0" lvl="0" marL="0" rtl="0" algn="ctr">
              <a:spcBef>
                <a:spcPts val="0"/>
              </a:spcBef>
              <a:spcAft>
                <a:spcPts val="0"/>
              </a:spcAft>
              <a:buNone/>
            </a:pPr>
            <a:r>
              <a:rPr lang="en"/>
              <a:t>MEDIA SOSIAL</a:t>
            </a:r>
            <a:endParaRPr/>
          </a:p>
        </p:txBody>
      </p:sp>
      <p:sp>
        <p:nvSpPr>
          <p:cNvPr id="60" name="Google Shape;60;p13"/>
          <p:cNvSpPr txBox="1"/>
          <p:nvPr>
            <p:ph idx="1" type="subTitle"/>
          </p:nvPr>
        </p:nvSpPr>
        <p:spPr>
          <a:xfrm>
            <a:off x="671250" y="3174875"/>
            <a:ext cx="7801500" cy="12186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sz="2793"/>
              <a:t>KUMPULAN DYSON:</a:t>
            </a:r>
            <a:endParaRPr sz="2793"/>
          </a:p>
          <a:p>
            <a:pPr indent="457200" lvl="0" marL="914400" rtl="0" algn="l">
              <a:spcBef>
                <a:spcPts val="0"/>
              </a:spcBef>
              <a:spcAft>
                <a:spcPts val="0"/>
              </a:spcAft>
              <a:buNone/>
            </a:pPr>
            <a:r>
              <a:rPr lang="en"/>
              <a:t>MADINA SURAYA BINTI ZHARIN	A20EC0203</a:t>
            </a:r>
            <a:endParaRPr/>
          </a:p>
          <a:p>
            <a:pPr indent="457200" lvl="0" marL="914400" rtl="0" algn="l">
              <a:spcBef>
                <a:spcPts val="0"/>
              </a:spcBef>
              <a:spcAft>
                <a:spcPts val="0"/>
              </a:spcAft>
              <a:buNone/>
            </a:pPr>
            <a:r>
              <a:rPr lang="en"/>
              <a:t>NAYLI NABIHAH BINTI JASNI		A20EC0105</a:t>
            </a:r>
            <a:endParaRPr/>
          </a:p>
          <a:p>
            <a:pPr indent="457200" lvl="0" marL="914400" rtl="0" algn="l">
              <a:spcBef>
                <a:spcPts val="0"/>
              </a:spcBef>
              <a:spcAft>
                <a:spcPts val="0"/>
              </a:spcAft>
              <a:buNone/>
            </a:pPr>
            <a:r>
              <a:rPr lang="en"/>
              <a:t>ONG HAN WAH				A20EC0165</a:t>
            </a:r>
            <a:endParaRPr/>
          </a:p>
          <a:p>
            <a:pPr indent="457200" lvl="0" marL="914400" rtl="0" algn="l">
              <a:spcBef>
                <a:spcPts val="0"/>
              </a:spcBef>
              <a:spcAft>
                <a:spcPts val="0"/>
              </a:spcAft>
              <a:buNone/>
            </a:pPr>
            <a:r>
              <a:rPr lang="en"/>
              <a:t>TERENCE LOORTHANATHAN		A20EC0129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POSITIF</a:t>
            </a:r>
            <a:endParaRPr/>
          </a:p>
        </p:txBody>
      </p:sp>
      <p:sp>
        <p:nvSpPr>
          <p:cNvPr id="182" name="Google Shape;182;p22"/>
          <p:cNvSpPr txBox="1"/>
          <p:nvPr>
            <p:ph idx="1" type="subTitle"/>
          </p:nvPr>
        </p:nvSpPr>
        <p:spPr>
          <a:xfrm>
            <a:off x="265500" y="2480400"/>
            <a:ext cx="4045200" cy="1710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3</a:t>
            </a:r>
            <a:endParaRPr sz="1500"/>
          </a:p>
          <a:p>
            <a:pPr indent="0" lvl="0" marL="0" rtl="0" algn="ctr">
              <a:spcBef>
                <a:spcPts val="0"/>
              </a:spcBef>
              <a:spcAft>
                <a:spcPts val="0"/>
              </a:spcAft>
              <a:buNone/>
            </a:pPr>
            <a:r>
              <a:rPr lang="en" sz="1500"/>
              <a:t>Tidak setuju = 7</a:t>
            </a:r>
            <a:endParaRPr sz="1500"/>
          </a:p>
          <a:p>
            <a:pPr indent="0" lvl="0" marL="0" rtl="0" algn="ctr">
              <a:spcBef>
                <a:spcPts val="0"/>
              </a:spcBef>
              <a:spcAft>
                <a:spcPts val="0"/>
              </a:spcAft>
              <a:buNone/>
            </a:pPr>
            <a:r>
              <a:rPr lang="en" sz="1500"/>
              <a:t>Neutral = 24</a:t>
            </a:r>
            <a:endParaRPr sz="1500"/>
          </a:p>
          <a:p>
            <a:pPr indent="0" lvl="0" marL="0" rtl="0" algn="ctr">
              <a:spcBef>
                <a:spcPts val="0"/>
              </a:spcBef>
              <a:spcAft>
                <a:spcPts val="0"/>
              </a:spcAft>
              <a:buNone/>
            </a:pPr>
            <a:r>
              <a:rPr lang="en" sz="1500"/>
              <a:t>Setuju = 13</a:t>
            </a:r>
            <a:endParaRPr sz="1500"/>
          </a:p>
          <a:p>
            <a:pPr indent="0" lvl="0" marL="0" rtl="0" algn="ctr">
              <a:spcBef>
                <a:spcPts val="0"/>
              </a:spcBef>
              <a:spcAft>
                <a:spcPts val="0"/>
              </a:spcAft>
              <a:buNone/>
            </a:pPr>
            <a:r>
              <a:rPr lang="en" sz="1500"/>
              <a:t>Sangat setuju = 3</a:t>
            </a:r>
            <a:endParaRPr sz="1500"/>
          </a:p>
        </p:txBody>
      </p:sp>
      <p:pic>
        <p:nvPicPr>
          <p:cNvPr id="183" name="Google Shape;183;p22"/>
          <p:cNvPicPr preferRelativeResize="0"/>
          <p:nvPr/>
        </p:nvPicPr>
        <p:blipFill>
          <a:blip r:embed="rId3">
            <a:alphaModFix/>
          </a:blip>
          <a:stretch>
            <a:fillRect/>
          </a:stretch>
        </p:blipFill>
        <p:spPr>
          <a:xfrm>
            <a:off x="4572000" y="1198250"/>
            <a:ext cx="4572000" cy="27469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POSITIF</a:t>
            </a:r>
            <a:endParaRPr/>
          </a:p>
        </p:txBody>
      </p:sp>
      <p:sp>
        <p:nvSpPr>
          <p:cNvPr id="189" name="Google Shape;189;p23"/>
          <p:cNvSpPr txBox="1"/>
          <p:nvPr>
            <p:ph idx="1" type="subTitle"/>
          </p:nvPr>
        </p:nvSpPr>
        <p:spPr>
          <a:xfrm>
            <a:off x="265500" y="2571750"/>
            <a:ext cx="4045200" cy="14601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0</a:t>
            </a:r>
            <a:endParaRPr sz="1500"/>
          </a:p>
          <a:p>
            <a:pPr indent="0" lvl="0" marL="0" rtl="0" algn="ctr">
              <a:spcBef>
                <a:spcPts val="0"/>
              </a:spcBef>
              <a:spcAft>
                <a:spcPts val="0"/>
              </a:spcAft>
              <a:buNone/>
            </a:pPr>
            <a:r>
              <a:rPr lang="en" sz="1500"/>
              <a:t>Tidak setuju = 4</a:t>
            </a:r>
            <a:endParaRPr sz="1500"/>
          </a:p>
          <a:p>
            <a:pPr indent="0" lvl="0" marL="0" rtl="0" algn="ctr">
              <a:spcBef>
                <a:spcPts val="0"/>
              </a:spcBef>
              <a:spcAft>
                <a:spcPts val="0"/>
              </a:spcAft>
              <a:buNone/>
            </a:pPr>
            <a:r>
              <a:rPr lang="en" sz="1500"/>
              <a:t>Neutral = 16</a:t>
            </a:r>
            <a:endParaRPr sz="1500"/>
          </a:p>
          <a:p>
            <a:pPr indent="0" lvl="0" marL="0" rtl="0" algn="ctr">
              <a:spcBef>
                <a:spcPts val="0"/>
              </a:spcBef>
              <a:spcAft>
                <a:spcPts val="0"/>
              </a:spcAft>
              <a:buNone/>
            </a:pPr>
            <a:r>
              <a:rPr lang="en" sz="1500"/>
              <a:t>Setuju = 17</a:t>
            </a:r>
            <a:endParaRPr sz="1500"/>
          </a:p>
          <a:p>
            <a:pPr indent="0" lvl="0" marL="0" rtl="0" algn="ctr">
              <a:spcBef>
                <a:spcPts val="0"/>
              </a:spcBef>
              <a:spcAft>
                <a:spcPts val="0"/>
              </a:spcAft>
              <a:buNone/>
            </a:pPr>
            <a:r>
              <a:rPr lang="en" sz="1500"/>
              <a:t>Sangat setuju = 13</a:t>
            </a:r>
            <a:endParaRPr/>
          </a:p>
        </p:txBody>
      </p:sp>
      <p:pic>
        <p:nvPicPr>
          <p:cNvPr id="190" name="Google Shape;190;p23"/>
          <p:cNvPicPr preferRelativeResize="0"/>
          <p:nvPr/>
        </p:nvPicPr>
        <p:blipFill>
          <a:blip r:embed="rId3">
            <a:alphaModFix/>
          </a:blip>
          <a:stretch>
            <a:fillRect/>
          </a:stretch>
        </p:blipFill>
        <p:spPr>
          <a:xfrm>
            <a:off x="4567225" y="1195375"/>
            <a:ext cx="4581525" cy="275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POSITIF</a:t>
            </a:r>
            <a:endParaRPr/>
          </a:p>
        </p:txBody>
      </p:sp>
      <p:sp>
        <p:nvSpPr>
          <p:cNvPr id="196" name="Google Shape;196;p24"/>
          <p:cNvSpPr txBox="1"/>
          <p:nvPr>
            <p:ph idx="1" type="subTitle"/>
          </p:nvPr>
        </p:nvSpPr>
        <p:spPr>
          <a:xfrm>
            <a:off x="265500" y="2571750"/>
            <a:ext cx="4045200" cy="15087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0 </a:t>
            </a:r>
            <a:endParaRPr sz="1500"/>
          </a:p>
          <a:p>
            <a:pPr indent="0" lvl="0" marL="0" rtl="0" algn="ctr">
              <a:spcBef>
                <a:spcPts val="0"/>
              </a:spcBef>
              <a:spcAft>
                <a:spcPts val="0"/>
              </a:spcAft>
              <a:buNone/>
            </a:pPr>
            <a:r>
              <a:rPr lang="en" sz="1500"/>
              <a:t>Tidak setuju = 1</a:t>
            </a:r>
            <a:endParaRPr sz="1500"/>
          </a:p>
          <a:p>
            <a:pPr indent="0" lvl="0" marL="0" rtl="0" algn="ctr">
              <a:spcBef>
                <a:spcPts val="0"/>
              </a:spcBef>
              <a:spcAft>
                <a:spcPts val="0"/>
              </a:spcAft>
              <a:buNone/>
            </a:pPr>
            <a:r>
              <a:rPr lang="en" sz="1500"/>
              <a:t>Neutral = 6</a:t>
            </a:r>
            <a:endParaRPr sz="1500"/>
          </a:p>
          <a:p>
            <a:pPr indent="0" lvl="0" marL="0" rtl="0" algn="ctr">
              <a:spcBef>
                <a:spcPts val="0"/>
              </a:spcBef>
              <a:spcAft>
                <a:spcPts val="0"/>
              </a:spcAft>
              <a:buNone/>
            </a:pPr>
            <a:r>
              <a:rPr lang="en" sz="1500"/>
              <a:t>Setuju = 17</a:t>
            </a:r>
            <a:endParaRPr sz="1500"/>
          </a:p>
          <a:p>
            <a:pPr indent="0" lvl="0" marL="0" rtl="0" algn="ctr">
              <a:spcBef>
                <a:spcPts val="0"/>
              </a:spcBef>
              <a:spcAft>
                <a:spcPts val="0"/>
              </a:spcAft>
              <a:buNone/>
            </a:pPr>
            <a:r>
              <a:rPr lang="en" sz="1500"/>
              <a:t>Sangat setuju = 26 </a:t>
            </a:r>
            <a:endParaRPr/>
          </a:p>
        </p:txBody>
      </p:sp>
      <p:pic>
        <p:nvPicPr>
          <p:cNvPr id="197" name="Google Shape;197;p24"/>
          <p:cNvPicPr preferRelativeResize="0"/>
          <p:nvPr/>
        </p:nvPicPr>
        <p:blipFill>
          <a:blip r:embed="rId3">
            <a:alphaModFix/>
          </a:blip>
          <a:stretch>
            <a:fillRect/>
          </a:stretch>
        </p:blipFill>
        <p:spPr>
          <a:xfrm>
            <a:off x="4572000" y="1198251"/>
            <a:ext cx="4572000" cy="27469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POSITIF</a:t>
            </a:r>
            <a:endParaRPr/>
          </a:p>
        </p:txBody>
      </p:sp>
      <p:sp>
        <p:nvSpPr>
          <p:cNvPr id="203" name="Google Shape;203;p25"/>
          <p:cNvSpPr txBox="1"/>
          <p:nvPr>
            <p:ph idx="1" type="subTitle"/>
          </p:nvPr>
        </p:nvSpPr>
        <p:spPr>
          <a:xfrm>
            <a:off x="265500" y="2571750"/>
            <a:ext cx="4045200" cy="158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0 </a:t>
            </a:r>
            <a:endParaRPr sz="1500"/>
          </a:p>
          <a:p>
            <a:pPr indent="0" lvl="0" marL="0" rtl="0" algn="ctr">
              <a:spcBef>
                <a:spcPts val="0"/>
              </a:spcBef>
              <a:spcAft>
                <a:spcPts val="0"/>
              </a:spcAft>
              <a:buNone/>
            </a:pPr>
            <a:r>
              <a:rPr lang="en" sz="1500"/>
              <a:t>Tidak setuju = 0</a:t>
            </a:r>
            <a:endParaRPr sz="1500"/>
          </a:p>
          <a:p>
            <a:pPr indent="0" lvl="0" marL="0" rtl="0" algn="ctr">
              <a:spcBef>
                <a:spcPts val="0"/>
              </a:spcBef>
              <a:spcAft>
                <a:spcPts val="0"/>
              </a:spcAft>
              <a:buNone/>
            </a:pPr>
            <a:r>
              <a:rPr lang="en" sz="1500"/>
              <a:t>Neutral = 6</a:t>
            </a:r>
            <a:endParaRPr sz="1500"/>
          </a:p>
          <a:p>
            <a:pPr indent="0" lvl="0" marL="0" rtl="0" algn="ctr">
              <a:spcBef>
                <a:spcPts val="0"/>
              </a:spcBef>
              <a:spcAft>
                <a:spcPts val="0"/>
              </a:spcAft>
              <a:buNone/>
            </a:pPr>
            <a:r>
              <a:rPr lang="en" sz="1500"/>
              <a:t>Setuju = 17</a:t>
            </a:r>
            <a:endParaRPr sz="1500"/>
          </a:p>
          <a:p>
            <a:pPr indent="0" lvl="0" marL="0" rtl="0" algn="ctr">
              <a:spcBef>
                <a:spcPts val="0"/>
              </a:spcBef>
              <a:spcAft>
                <a:spcPts val="0"/>
              </a:spcAft>
              <a:buNone/>
            </a:pPr>
            <a:r>
              <a:rPr lang="en" sz="1500"/>
              <a:t>Sangat setuju = 27 </a:t>
            </a:r>
            <a:endParaRPr/>
          </a:p>
        </p:txBody>
      </p:sp>
      <p:pic>
        <p:nvPicPr>
          <p:cNvPr id="204" name="Google Shape;204;p25"/>
          <p:cNvPicPr preferRelativeResize="0"/>
          <p:nvPr/>
        </p:nvPicPr>
        <p:blipFill>
          <a:blip r:embed="rId3">
            <a:alphaModFix/>
          </a:blip>
          <a:stretch>
            <a:fillRect/>
          </a:stretch>
        </p:blipFill>
        <p:spPr>
          <a:xfrm>
            <a:off x="4572000" y="1211325"/>
            <a:ext cx="4572000" cy="27469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POSITIF</a:t>
            </a:r>
            <a:endParaRPr/>
          </a:p>
        </p:txBody>
      </p:sp>
      <p:sp>
        <p:nvSpPr>
          <p:cNvPr id="210" name="Google Shape;210;p26"/>
          <p:cNvSpPr txBox="1"/>
          <p:nvPr>
            <p:ph idx="1" type="subTitle"/>
          </p:nvPr>
        </p:nvSpPr>
        <p:spPr>
          <a:xfrm>
            <a:off x="265500" y="2571750"/>
            <a:ext cx="4045200" cy="156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0</a:t>
            </a:r>
            <a:endParaRPr sz="1500"/>
          </a:p>
          <a:p>
            <a:pPr indent="0" lvl="0" marL="0" rtl="0" algn="ctr">
              <a:spcBef>
                <a:spcPts val="0"/>
              </a:spcBef>
              <a:spcAft>
                <a:spcPts val="0"/>
              </a:spcAft>
              <a:buNone/>
            </a:pPr>
            <a:r>
              <a:rPr lang="en" sz="1500"/>
              <a:t>Tidak setuju = 3</a:t>
            </a:r>
            <a:endParaRPr sz="1500"/>
          </a:p>
          <a:p>
            <a:pPr indent="0" lvl="0" marL="0" rtl="0" algn="ctr">
              <a:spcBef>
                <a:spcPts val="0"/>
              </a:spcBef>
              <a:spcAft>
                <a:spcPts val="0"/>
              </a:spcAft>
              <a:buNone/>
            </a:pPr>
            <a:r>
              <a:rPr lang="en" sz="1500"/>
              <a:t>Neutral = 19</a:t>
            </a:r>
            <a:endParaRPr sz="1500"/>
          </a:p>
          <a:p>
            <a:pPr indent="0" lvl="0" marL="0" rtl="0" algn="ctr">
              <a:spcBef>
                <a:spcPts val="0"/>
              </a:spcBef>
              <a:spcAft>
                <a:spcPts val="0"/>
              </a:spcAft>
              <a:buNone/>
            </a:pPr>
            <a:r>
              <a:rPr lang="en" sz="1500"/>
              <a:t>Setuju = 15</a:t>
            </a:r>
            <a:endParaRPr sz="1500"/>
          </a:p>
          <a:p>
            <a:pPr indent="0" lvl="0" marL="0" rtl="0" algn="ctr">
              <a:spcBef>
                <a:spcPts val="0"/>
              </a:spcBef>
              <a:spcAft>
                <a:spcPts val="0"/>
              </a:spcAft>
              <a:buNone/>
            </a:pPr>
            <a:r>
              <a:rPr lang="en" sz="1500"/>
              <a:t>Sangat setuju = 13 </a:t>
            </a:r>
            <a:endParaRPr/>
          </a:p>
        </p:txBody>
      </p:sp>
      <p:pic>
        <p:nvPicPr>
          <p:cNvPr id="211" name="Google Shape;211;p26"/>
          <p:cNvPicPr preferRelativeResize="0"/>
          <p:nvPr/>
        </p:nvPicPr>
        <p:blipFill>
          <a:blip r:embed="rId3">
            <a:alphaModFix/>
          </a:blip>
          <a:stretch>
            <a:fillRect/>
          </a:stretch>
        </p:blipFill>
        <p:spPr>
          <a:xfrm>
            <a:off x="4572000" y="1173675"/>
            <a:ext cx="4572000" cy="28230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NEGATIF</a:t>
            </a:r>
            <a:endParaRPr/>
          </a:p>
        </p:txBody>
      </p:sp>
      <p:sp>
        <p:nvSpPr>
          <p:cNvPr id="217" name="Google Shape;217;p27"/>
          <p:cNvSpPr txBox="1"/>
          <p:nvPr>
            <p:ph idx="1" type="subTitle"/>
          </p:nvPr>
        </p:nvSpPr>
        <p:spPr>
          <a:xfrm>
            <a:off x="265500" y="2571750"/>
            <a:ext cx="4045200" cy="158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2</a:t>
            </a:r>
            <a:endParaRPr sz="1500"/>
          </a:p>
          <a:p>
            <a:pPr indent="0" lvl="0" marL="0" rtl="0" algn="ctr">
              <a:spcBef>
                <a:spcPts val="0"/>
              </a:spcBef>
              <a:spcAft>
                <a:spcPts val="0"/>
              </a:spcAft>
              <a:buNone/>
            </a:pPr>
            <a:r>
              <a:rPr lang="en" sz="1500"/>
              <a:t>Tidak setuju = 5</a:t>
            </a:r>
            <a:endParaRPr sz="1500"/>
          </a:p>
          <a:p>
            <a:pPr indent="0" lvl="0" marL="0" rtl="0" algn="ctr">
              <a:spcBef>
                <a:spcPts val="0"/>
              </a:spcBef>
              <a:spcAft>
                <a:spcPts val="0"/>
              </a:spcAft>
              <a:buNone/>
            </a:pPr>
            <a:r>
              <a:rPr lang="en" sz="1500"/>
              <a:t>Neutral = 24</a:t>
            </a:r>
            <a:endParaRPr sz="1500"/>
          </a:p>
          <a:p>
            <a:pPr indent="0" lvl="0" marL="0" rtl="0" algn="ctr">
              <a:spcBef>
                <a:spcPts val="0"/>
              </a:spcBef>
              <a:spcAft>
                <a:spcPts val="0"/>
              </a:spcAft>
              <a:buNone/>
            </a:pPr>
            <a:r>
              <a:rPr lang="en" sz="1500"/>
              <a:t>Setuju = 5</a:t>
            </a:r>
            <a:endParaRPr sz="1500"/>
          </a:p>
          <a:p>
            <a:pPr indent="0" lvl="0" marL="0" rtl="0" algn="ctr">
              <a:spcBef>
                <a:spcPts val="0"/>
              </a:spcBef>
              <a:spcAft>
                <a:spcPts val="0"/>
              </a:spcAft>
              <a:buNone/>
            </a:pPr>
            <a:r>
              <a:rPr lang="en" sz="1500"/>
              <a:t>Sangat setuju = 14 </a:t>
            </a:r>
            <a:endParaRPr/>
          </a:p>
        </p:txBody>
      </p:sp>
      <p:pic>
        <p:nvPicPr>
          <p:cNvPr id="218" name="Google Shape;218;p27"/>
          <p:cNvPicPr preferRelativeResize="0"/>
          <p:nvPr/>
        </p:nvPicPr>
        <p:blipFill>
          <a:blip r:embed="rId3">
            <a:alphaModFix/>
          </a:blip>
          <a:stretch>
            <a:fillRect/>
          </a:stretch>
        </p:blipFill>
        <p:spPr>
          <a:xfrm>
            <a:off x="4567225" y="1195375"/>
            <a:ext cx="4581525" cy="2752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NEGATIF</a:t>
            </a:r>
            <a:endParaRPr/>
          </a:p>
        </p:txBody>
      </p:sp>
      <p:sp>
        <p:nvSpPr>
          <p:cNvPr id="224" name="Google Shape;224;p28"/>
          <p:cNvSpPr txBox="1"/>
          <p:nvPr>
            <p:ph idx="1" type="subTitle"/>
          </p:nvPr>
        </p:nvSpPr>
        <p:spPr>
          <a:xfrm>
            <a:off x="265500" y="2571750"/>
            <a:ext cx="4045200" cy="1631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2</a:t>
            </a:r>
            <a:endParaRPr sz="1500"/>
          </a:p>
          <a:p>
            <a:pPr indent="0" lvl="0" marL="0" rtl="0" algn="ctr">
              <a:spcBef>
                <a:spcPts val="0"/>
              </a:spcBef>
              <a:spcAft>
                <a:spcPts val="0"/>
              </a:spcAft>
              <a:buNone/>
            </a:pPr>
            <a:r>
              <a:rPr lang="en" sz="1500"/>
              <a:t>Tidak setuju = 4</a:t>
            </a:r>
            <a:endParaRPr sz="1500"/>
          </a:p>
          <a:p>
            <a:pPr indent="0" lvl="0" marL="0" rtl="0" algn="ctr">
              <a:spcBef>
                <a:spcPts val="0"/>
              </a:spcBef>
              <a:spcAft>
                <a:spcPts val="0"/>
              </a:spcAft>
              <a:buNone/>
            </a:pPr>
            <a:r>
              <a:rPr lang="en" sz="1500"/>
              <a:t>Neutral = 16</a:t>
            </a:r>
            <a:endParaRPr sz="1500"/>
          </a:p>
          <a:p>
            <a:pPr indent="0" lvl="0" marL="0" rtl="0" algn="ctr">
              <a:spcBef>
                <a:spcPts val="0"/>
              </a:spcBef>
              <a:spcAft>
                <a:spcPts val="0"/>
              </a:spcAft>
              <a:buNone/>
            </a:pPr>
            <a:r>
              <a:rPr lang="en" sz="1500"/>
              <a:t>Setuju = 11</a:t>
            </a:r>
            <a:endParaRPr sz="1500"/>
          </a:p>
          <a:p>
            <a:pPr indent="0" lvl="0" marL="0" rtl="0" algn="ctr">
              <a:spcBef>
                <a:spcPts val="0"/>
              </a:spcBef>
              <a:spcAft>
                <a:spcPts val="0"/>
              </a:spcAft>
              <a:buNone/>
            </a:pPr>
            <a:r>
              <a:rPr lang="en" sz="1500"/>
              <a:t>Sangat setuju = 17</a:t>
            </a:r>
            <a:endParaRPr/>
          </a:p>
        </p:txBody>
      </p:sp>
      <p:pic>
        <p:nvPicPr>
          <p:cNvPr id="225" name="Google Shape;225;p28"/>
          <p:cNvPicPr preferRelativeResize="0"/>
          <p:nvPr/>
        </p:nvPicPr>
        <p:blipFill>
          <a:blip r:embed="rId3">
            <a:alphaModFix/>
          </a:blip>
          <a:stretch>
            <a:fillRect/>
          </a:stretch>
        </p:blipFill>
        <p:spPr>
          <a:xfrm>
            <a:off x="4567225" y="1071550"/>
            <a:ext cx="4581525" cy="3000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9"/>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NEGATIF</a:t>
            </a:r>
            <a:endParaRPr/>
          </a:p>
        </p:txBody>
      </p:sp>
      <p:sp>
        <p:nvSpPr>
          <p:cNvPr id="231" name="Google Shape;231;p29"/>
          <p:cNvSpPr txBox="1"/>
          <p:nvPr>
            <p:ph idx="1" type="subTitle"/>
          </p:nvPr>
        </p:nvSpPr>
        <p:spPr>
          <a:xfrm>
            <a:off x="265500" y="2571750"/>
            <a:ext cx="4045200" cy="1545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0</a:t>
            </a:r>
            <a:endParaRPr sz="1500"/>
          </a:p>
          <a:p>
            <a:pPr indent="0" lvl="0" marL="0" rtl="0" algn="ctr">
              <a:spcBef>
                <a:spcPts val="0"/>
              </a:spcBef>
              <a:spcAft>
                <a:spcPts val="0"/>
              </a:spcAft>
              <a:buNone/>
            </a:pPr>
            <a:r>
              <a:rPr lang="en" sz="1500"/>
              <a:t>Tidak setuju = 1</a:t>
            </a:r>
            <a:endParaRPr sz="1500"/>
          </a:p>
          <a:p>
            <a:pPr indent="0" lvl="0" marL="0" rtl="0" algn="ctr">
              <a:spcBef>
                <a:spcPts val="0"/>
              </a:spcBef>
              <a:spcAft>
                <a:spcPts val="0"/>
              </a:spcAft>
              <a:buNone/>
            </a:pPr>
            <a:r>
              <a:rPr lang="en" sz="1500"/>
              <a:t>Neutral = 5</a:t>
            </a:r>
            <a:endParaRPr sz="1500"/>
          </a:p>
          <a:p>
            <a:pPr indent="0" lvl="0" marL="0" rtl="0" algn="ctr">
              <a:spcBef>
                <a:spcPts val="0"/>
              </a:spcBef>
              <a:spcAft>
                <a:spcPts val="0"/>
              </a:spcAft>
              <a:buNone/>
            </a:pPr>
            <a:r>
              <a:rPr lang="en" sz="1500"/>
              <a:t>Setuju = 19</a:t>
            </a:r>
            <a:endParaRPr sz="1500"/>
          </a:p>
          <a:p>
            <a:pPr indent="0" lvl="0" marL="0" rtl="0" algn="ctr">
              <a:spcBef>
                <a:spcPts val="0"/>
              </a:spcBef>
              <a:spcAft>
                <a:spcPts val="0"/>
              </a:spcAft>
              <a:buNone/>
            </a:pPr>
            <a:r>
              <a:rPr lang="en" sz="1500"/>
              <a:t>Sangat setuju = 25 </a:t>
            </a:r>
            <a:endParaRPr/>
          </a:p>
        </p:txBody>
      </p:sp>
      <p:pic>
        <p:nvPicPr>
          <p:cNvPr id="232" name="Google Shape;232;p29"/>
          <p:cNvPicPr preferRelativeResize="0"/>
          <p:nvPr/>
        </p:nvPicPr>
        <p:blipFill>
          <a:blip r:embed="rId3">
            <a:alphaModFix/>
          </a:blip>
          <a:stretch>
            <a:fillRect/>
          </a:stretch>
        </p:blipFill>
        <p:spPr>
          <a:xfrm>
            <a:off x="4567225" y="1364613"/>
            <a:ext cx="4581525" cy="2752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NEGATIF</a:t>
            </a:r>
            <a:endParaRPr/>
          </a:p>
        </p:txBody>
      </p:sp>
      <p:sp>
        <p:nvSpPr>
          <p:cNvPr id="238" name="Google Shape;238;p30"/>
          <p:cNvSpPr txBox="1"/>
          <p:nvPr>
            <p:ph idx="1" type="subTitle"/>
          </p:nvPr>
        </p:nvSpPr>
        <p:spPr>
          <a:xfrm>
            <a:off x="265500" y="2571750"/>
            <a:ext cx="4045200" cy="1594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0 </a:t>
            </a:r>
            <a:endParaRPr sz="1500"/>
          </a:p>
          <a:p>
            <a:pPr indent="0" lvl="0" marL="0" rtl="0" algn="ctr">
              <a:spcBef>
                <a:spcPts val="0"/>
              </a:spcBef>
              <a:spcAft>
                <a:spcPts val="0"/>
              </a:spcAft>
              <a:buNone/>
            </a:pPr>
            <a:r>
              <a:rPr lang="en" sz="1500"/>
              <a:t>Tidak setuju = 0</a:t>
            </a:r>
            <a:endParaRPr sz="1500"/>
          </a:p>
          <a:p>
            <a:pPr indent="0" lvl="0" marL="0" rtl="0" algn="ctr">
              <a:spcBef>
                <a:spcPts val="0"/>
              </a:spcBef>
              <a:spcAft>
                <a:spcPts val="0"/>
              </a:spcAft>
              <a:buNone/>
            </a:pPr>
            <a:r>
              <a:rPr lang="en" sz="1500"/>
              <a:t>Neutral = 6</a:t>
            </a:r>
            <a:endParaRPr sz="1500"/>
          </a:p>
          <a:p>
            <a:pPr indent="0" lvl="0" marL="0" rtl="0" algn="ctr">
              <a:spcBef>
                <a:spcPts val="0"/>
              </a:spcBef>
              <a:spcAft>
                <a:spcPts val="0"/>
              </a:spcAft>
              <a:buNone/>
            </a:pPr>
            <a:r>
              <a:rPr lang="en" sz="1500"/>
              <a:t>Setuju = 18</a:t>
            </a:r>
            <a:endParaRPr sz="1500"/>
          </a:p>
          <a:p>
            <a:pPr indent="0" lvl="0" marL="0" rtl="0" algn="ctr">
              <a:spcBef>
                <a:spcPts val="0"/>
              </a:spcBef>
              <a:spcAft>
                <a:spcPts val="0"/>
              </a:spcAft>
              <a:buNone/>
            </a:pPr>
            <a:r>
              <a:rPr lang="en" sz="1500"/>
              <a:t>Sangat setuju = 26 </a:t>
            </a:r>
            <a:endParaRPr/>
          </a:p>
        </p:txBody>
      </p:sp>
      <p:sp>
        <p:nvSpPr>
          <p:cNvPr id="239" name="Google Shape;239;p30"/>
          <p:cNvSpPr txBox="1"/>
          <p:nvPr>
            <p:ph idx="2" type="body"/>
          </p:nvPr>
        </p:nvSpPr>
        <p:spPr>
          <a:xfrm>
            <a:off x="5546675" y="2101400"/>
            <a:ext cx="2448000" cy="15237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id="240" name="Google Shape;240;p30"/>
          <p:cNvPicPr preferRelativeResize="0"/>
          <p:nvPr/>
        </p:nvPicPr>
        <p:blipFill>
          <a:blip r:embed="rId3">
            <a:alphaModFix/>
          </a:blip>
          <a:stretch>
            <a:fillRect/>
          </a:stretch>
        </p:blipFill>
        <p:spPr>
          <a:xfrm>
            <a:off x="4567225" y="1413513"/>
            <a:ext cx="4581525" cy="2752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1"/>
          <p:cNvSpPr txBox="1"/>
          <p:nvPr>
            <p:ph type="title"/>
          </p:nvPr>
        </p:nvSpPr>
        <p:spPr>
          <a:xfrm>
            <a:off x="265500" y="86145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IMPAK NEGATIF</a:t>
            </a:r>
            <a:endParaRPr/>
          </a:p>
        </p:txBody>
      </p:sp>
      <p:sp>
        <p:nvSpPr>
          <p:cNvPr id="246" name="Google Shape;246;p31"/>
          <p:cNvSpPr txBox="1"/>
          <p:nvPr>
            <p:ph idx="1" type="subTitle"/>
          </p:nvPr>
        </p:nvSpPr>
        <p:spPr>
          <a:xfrm>
            <a:off x="265500" y="2571750"/>
            <a:ext cx="4045200" cy="1594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Bilangan Responden:-</a:t>
            </a:r>
            <a:endParaRPr sz="1500"/>
          </a:p>
          <a:p>
            <a:pPr indent="0" lvl="0" marL="0" rtl="0" algn="ctr">
              <a:spcBef>
                <a:spcPts val="0"/>
              </a:spcBef>
              <a:spcAft>
                <a:spcPts val="0"/>
              </a:spcAft>
              <a:buNone/>
            </a:pPr>
            <a:r>
              <a:rPr lang="en" sz="1500"/>
              <a:t>Sangat tidak setuju = 0 </a:t>
            </a:r>
            <a:endParaRPr sz="1500"/>
          </a:p>
          <a:p>
            <a:pPr indent="0" lvl="0" marL="0" rtl="0" algn="ctr">
              <a:spcBef>
                <a:spcPts val="0"/>
              </a:spcBef>
              <a:spcAft>
                <a:spcPts val="0"/>
              </a:spcAft>
              <a:buNone/>
            </a:pPr>
            <a:r>
              <a:rPr lang="en" sz="1500"/>
              <a:t>Tidak setuju = 1</a:t>
            </a:r>
            <a:endParaRPr sz="1500"/>
          </a:p>
          <a:p>
            <a:pPr indent="0" lvl="0" marL="0" rtl="0" algn="ctr">
              <a:spcBef>
                <a:spcPts val="0"/>
              </a:spcBef>
              <a:spcAft>
                <a:spcPts val="0"/>
              </a:spcAft>
              <a:buNone/>
            </a:pPr>
            <a:r>
              <a:rPr lang="en" sz="1500"/>
              <a:t>Neutral = 13</a:t>
            </a:r>
            <a:endParaRPr sz="1500"/>
          </a:p>
          <a:p>
            <a:pPr indent="0" lvl="0" marL="0" rtl="0" algn="ctr">
              <a:spcBef>
                <a:spcPts val="0"/>
              </a:spcBef>
              <a:spcAft>
                <a:spcPts val="0"/>
              </a:spcAft>
              <a:buNone/>
            </a:pPr>
            <a:r>
              <a:rPr lang="en" sz="1500"/>
              <a:t>Setuju = 21</a:t>
            </a:r>
            <a:endParaRPr sz="1500"/>
          </a:p>
          <a:p>
            <a:pPr indent="0" lvl="0" marL="0" rtl="0" algn="ctr">
              <a:spcBef>
                <a:spcPts val="0"/>
              </a:spcBef>
              <a:spcAft>
                <a:spcPts val="0"/>
              </a:spcAft>
              <a:buNone/>
            </a:pPr>
            <a:r>
              <a:rPr lang="en" sz="1500"/>
              <a:t>Sangat setuju = 15 </a:t>
            </a:r>
            <a:endParaRPr/>
          </a:p>
        </p:txBody>
      </p:sp>
      <p:pic>
        <p:nvPicPr>
          <p:cNvPr id="247" name="Google Shape;247;p31"/>
          <p:cNvPicPr preferRelativeResize="0"/>
          <p:nvPr/>
        </p:nvPicPr>
        <p:blipFill>
          <a:blip r:embed="rId3">
            <a:alphaModFix/>
          </a:blip>
          <a:stretch>
            <a:fillRect/>
          </a:stretch>
        </p:blipFill>
        <p:spPr>
          <a:xfrm>
            <a:off x="4572000" y="1195388"/>
            <a:ext cx="4581525" cy="275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RINGKASAN PROJEK</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Media Sosial merupakan satu teknologi berasaskan komputer yang memudahkan perkongsian maklumat atau idea antara dua atau banyak individu.</a:t>
            </a:r>
            <a:endParaRPr/>
          </a:p>
          <a:p>
            <a:pPr indent="-334327" lvl="0" marL="457200" rtl="0" algn="l">
              <a:spcBef>
                <a:spcPts val="0"/>
              </a:spcBef>
              <a:spcAft>
                <a:spcPts val="0"/>
              </a:spcAft>
              <a:buSzPct val="100000"/>
              <a:buChar char="-"/>
            </a:pPr>
            <a:r>
              <a:rPr lang="en"/>
              <a:t>Dalam era globalisasi ini, m</a:t>
            </a:r>
            <a:r>
              <a:rPr lang="en"/>
              <a:t>edia sosial sedang menghadapi perubahan dari segi </a:t>
            </a:r>
            <a:r>
              <a:rPr lang="en"/>
              <a:t>ketulusan</a:t>
            </a:r>
            <a:r>
              <a:rPr lang="en"/>
              <a:t> data dan kepantasan pemindahan data. </a:t>
            </a:r>
            <a:endParaRPr/>
          </a:p>
          <a:p>
            <a:pPr indent="0" lvl="0" marL="457200" rtl="0" algn="l">
              <a:spcBef>
                <a:spcPts val="1200"/>
              </a:spcBef>
              <a:spcAft>
                <a:spcPts val="0"/>
              </a:spcAft>
              <a:buNone/>
            </a:pPr>
            <a:r>
              <a:t/>
            </a:r>
            <a:endParaRPr/>
          </a:p>
          <a:p>
            <a:pPr indent="457200" lvl="0" marL="0" rtl="0" algn="l">
              <a:spcBef>
                <a:spcPts val="1200"/>
              </a:spcBef>
              <a:spcAft>
                <a:spcPts val="0"/>
              </a:spcAft>
              <a:buNone/>
            </a:pPr>
            <a:r>
              <a:rPr lang="en"/>
              <a:t>Kajian ini, akan memberi tumpuan kepada impak perubahan ini.</a:t>
            </a:r>
            <a:endParaRPr/>
          </a:p>
          <a:p>
            <a:pPr indent="-323532" lvl="1" marL="914400" rtl="0" algn="l">
              <a:spcBef>
                <a:spcPts val="1200"/>
              </a:spcBef>
              <a:spcAft>
                <a:spcPts val="0"/>
              </a:spcAft>
              <a:buSzPct val="100000"/>
              <a:buChar char="-"/>
            </a:pPr>
            <a:r>
              <a:rPr lang="en" sz="1616"/>
              <a:t>Pandangan masyarakat Malaysia terhadap impak positif dan negatif media sosial akan dikaji.</a:t>
            </a:r>
            <a:endParaRPr sz="1616"/>
          </a:p>
          <a:p>
            <a:pPr indent="-323532" lvl="1" marL="914400" rtl="0" algn="l">
              <a:spcBef>
                <a:spcPts val="0"/>
              </a:spcBef>
              <a:spcAft>
                <a:spcPts val="0"/>
              </a:spcAft>
              <a:buSzPct val="100000"/>
              <a:buChar char="-"/>
            </a:pPr>
            <a:r>
              <a:rPr lang="en" sz="1616"/>
              <a:t>Cara-cara menyelesaikan impak negatif dari pandangan masyarakat juga akan dikaji.</a:t>
            </a:r>
            <a:endParaRPr sz="1616"/>
          </a:p>
          <a:p>
            <a:pPr indent="0" lvl="0" marL="0" rtl="0" algn="l">
              <a:spcBef>
                <a:spcPts val="1200"/>
              </a:spcBef>
              <a:spcAft>
                <a:spcPts val="0"/>
              </a:spcAft>
              <a:buNone/>
            </a:pPr>
            <a:r>
              <a:t/>
            </a:r>
            <a:endParaRPr/>
          </a:p>
          <a:p>
            <a:pPr indent="0" lvl="0" marL="0" rtl="0" algn="r">
              <a:spcBef>
                <a:spcPts val="1200"/>
              </a:spcBef>
              <a:spcAft>
                <a:spcPts val="1200"/>
              </a:spcAft>
              <a:buNone/>
            </a:pPr>
            <a:r>
              <a:rPr lang="en"/>
              <a:t>(Mayfield, 2008)</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302150" y="1716600"/>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CADANGAN PENYELESAIAN MASALAH</a:t>
            </a:r>
            <a:endParaRPr/>
          </a:p>
        </p:txBody>
      </p:sp>
      <p:pic>
        <p:nvPicPr>
          <p:cNvPr id="253" name="Google Shape;253;p32"/>
          <p:cNvPicPr preferRelativeResize="0"/>
          <p:nvPr/>
        </p:nvPicPr>
        <p:blipFill>
          <a:blip r:embed="rId3">
            <a:alphaModFix/>
          </a:blip>
          <a:stretch>
            <a:fillRect/>
          </a:stretch>
        </p:blipFill>
        <p:spPr>
          <a:xfrm>
            <a:off x="4572000" y="825500"/>
            <a:ext cx="4572000" cy="36269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RUJUKAN</a:t>
            </a:r>
            <a:endParaRPr/>
          </a:p>
        </p:txBody>
      </p:sp>
      <p:sp>
        <p:nvSpPr>
          <p:cNvPr id="259" name="Google Shape;25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Mayfield, A. (2008). What is social media.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4"/>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CATATAN MINIT MESYUARAT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MINIT MESYUARAT 1</a:t>
            </a:r>
            <a:endParaRPr/>
          </a:p>
        </p:txBody>
      </p:sp>
      <p:sp>
        <p:nvSpPr>
          <p:cNvPr id="270" name="Google Shape;270;p35"/>
          <p:cNvSpPr txBox="1"/>
          <p:nvPr>
            <p:ph idx="1" type="body"/>
          </p:nvPr>
        </p:nvSpPr>
        <p:spPr>
          <a:xfrm>
            <a:off x="311700" y="1152475"/>
            <a:ext cx="2561100" cy="34164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a:t>Tarikh &amp; Masa: 28/3/2021 (9:45 pm)</a:t>
            </a:r>
            <a:endParaRPr/>
          </a:p>
          <a:p>
            <a:pPr indent="0" lvl="0" marL="0" rtl="0" algn="l">
              <a:spcBef>
                <a:spcPts val="1200"/>
              </a:spcBef>
              <a:spcAft>
                <a:spcPts val="0"/>
              </a:spcAft>
              <a:buNone/>
            </a:pPr>
            <a:r>
              <a:rPr lang="en"/>
              <a:t>Memilih ketua, penolong dan nama kumpulan berdasarkan nama syarikat atau jenama peralatan teknologi yang terkemuka di dunia atas persetujuan semua ahli kumpulan.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Hasil mesyuarat 1:</a:t>
            </a:r>
            <a:endParaRPr/>
          </a:p>
          <a:p>
            <a:pPr indent="-297497" lvl="0" marL="457200" rtl="0" algn="l">
              <a:spcBef>
                <a:spcPts val="1200"/>
              </a:spcBef>
              <a:spcAft>
                <a:spcPts val="0"/>
              </a:spcAft>
              <a:buSzPct val="100000"/>
              <a:buChar char="●"/>
            </a:pPr>
            <a:r>
              <a:rPr lang="en"/>
              <a:t>Nama Kumpulan: DYSON</a:t>
            </a:r>
            <a:endParaRPr/>
          </a:p>
          <a:p>
            <a:pPr indent="-297497" lvl="0" marL="457200" rtl="0" algn="l">
              <a:spcBef>
                <a:spcPts val="0"/>
              </a:spcBef>
              <a:spcAft>
                <a:spcPts val="0"/>
              </a:spcAft>
              <a:buSzPct val="100000"/>
              <a:buChar char="●"/>
            </a:pPr>
            <a:r>
              <a:rPr lang="en"/>
              <a:t>Ketua Kumpulan: Madina Suraya</a:t>
            </a:r>
            <a:endParaRPr/>
          </a:p>
          <a:p>
            <a:pPr indent="-297497" lvl="0" marL="457200" rtl="0" algn="l">
              <a:spcBef>
                <a:spcPts val="0"/>
              </a:spcBef>
              <a:spcAft>
                <a:spcPts val="0"/>
              </a:spcAft>
              <a:buSzPct val="100000"/>
              <a:buChar char="●"/>
            </a:pPr>
            <a:r>
              <a:rPr lang="en"/>
              <a:t>Penolong Ketua: Nayli Nabihah</a:t>
            </a:r>
            <a:endParaRPr/>
          </a:p>
          <a:p>
            <a:pPr indent="0" lvl="0" marL="457200" rtl="0" algn="l">
              <a:spcBef>
                <a:spcPts val="1200"/>
              </a:spcBef>
              <a:spcAft>
                <a:spcPts val="1200"/>
              </a:spcAft>
              <a:buNone/>
            </a:pPr>
            <a:r>
              <a:t/>
            </a:r>
            <a:endParaRPr/>
          </a:p>
        </p:txBody>
      </p:sp>
      <p:pic>
        <p:nvPicPr>
          <p:cNvPr id="271" name="Google Shape;271;p35"/>
          <p:cNvPicPr preferRelativeResize="0"/>
          <p:nvPr/>
        </p:nvPicPr>
        <p:blipFill>
          <a:blip r:embed="rId3">
            <a:alphaModFix/>
          </a:blip>
          <a:stretch>
            <a:fillRect/>
          </a:stretch>
        </p:blipFill>
        <p:spPr>
          <a:xfrm>
            <a:off x="3504000" y="792950"/>
            <a:ext cx="4192376" cy="4007650"/>
          </a:xfrm>
          <a:prstGeom prst="rect">
            <a:avLst/>
          </a:prstGeom>
          <a:noFill/>
          <a:ln>
            <a:noFill/>
          </a:ln>
        </p:spPr>
      </p:pic>
      <p:pic>
        <p:nvPicPr>
          <p:cNvPr id="272" name="Google Shape;272;p35"/>
          <p:cNvPicPr preferRelativeResize="0"/>
          <p:nvPr/>
        </p:nvPicPr>
        <p:blipFill>
          <a:blip r:embed="rId4">
            <a:alphaModFix/>
          </a:blip>
          <a:stretch>
            <a:fillRect/>
          </a:stretch>
        </p:blipFill>
        <p:spPr>
          <a:xfrm>
            <a:off x="5431900" y="2496288"/>
            <a:ext cx="3593275" cy="18440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MINIT MESYUARAT 2</a:t>
            </a:r>
            <a:endParaRPr/>
          </a:p>
        </p:txBody>
      </p:sp>
      <p:sp>
        <p:nvSpPr>
          <p:cNvPr id="278" name="Google Shape;278;p36"/>
          <p:cNvSpPr txBox="1"/>
          <p:nvPr>
            <p:ph idx="1" type="body"/>
          </p:nvPr>
        </p:nvSpPr>
        <p:spPr>
          <a:xfrm>
            <a:off x="311700" y="1152475"/>
            <a:ext cx="2667300" cy="34980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Tarikh &amp; Masa: 2/4/2021 (4:15 pm)</a:t>
            </a:r>
            <a:endParaRPr/>
          </a:p>
          <a:p>
            <a:pPr indent="0" lvl="0" marL="0" rtl="0" algn="l">
              <a:spcBef>
                <a:spcPts val="1200"/>
              </a:spcBef>
              <a:spcAft>
                <a:spcPts val="0"/>
              </a:spcAft>
              <a:buNone/>
            </a:pPr>
            <a:r>
              <a:rPr lang="en"/>
              <a:t>Mengadakan perbincangan tentang pemilihan tajuk dan kaedah pelaksanaan kajian.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Hasil mesyuarat 2:</a:t>
            </a:r>
            <a:endParaRPr/>
          </a:p>
          <a:p>
            <a:pPr indent="0" lvl="0" marL="0" rtl="0" algn="l">
              <a:spcBef>
                <a:spcPts val="1200"/>
              </a:spcBef>
              <a:spcAft>
                <a:spcPts val="0"/>
              </a:spcAft>
              <a:buNone/>
            </a:pPr>
            <a:r>
              <a:rPr lang="en"/>
              <a:t>Memilih ‘Media Sosial’ sebagai tajuk utama dan memilih platform google form sebagai platform penyediaan borang soal-selidik.</a:t>
            </a:r>
            <a:endParaRPr/>
          </a:p>
          <a:p>
            <a:pPr indent="0" lvl="0" marL="0" rtl="0" algn="l">
              <a:spcBef>
                <a:spcPts val="1200"/>
              </a:spcBef>
              <a:spcAft>
                <a:spcPts val="1200"/>
              </a:spcAft>
              <a:buNone/>
            </a:pPr>
            <a:r>
              <a:t/>
            </a:r>
            <a:endParaRPr/>
          </a:p>
        </p:txBody>
      </p:sp>
      <p:pic>
        <p:nvPicPr>
          <p:cNvPr id="279" name="Google Shape;279;p36"/>
          <p:cNvPicPr preferRelativeResize="0"/>
          <p:nvPr/>
        </p:nvPicPr>
        <p:blipFill>
          <a:blip r:embed="rId3">
            <a:alphaModFix/>
          </a:blip>
          <a:stretch>
            <a:fillRect/>
          </a:stretch>
        </p:blipFill>
        <p:spPr>
          <a:xfrm>
            <a:off x="3229100" y="1252706"/>
            <a:ext cx="2327900" cy="3612069"/>
          </a:xfrm>
          <a:prstGeom prst="rect">
            <a:avLst/>
          </a:prstGeom>
          <a:noFill/>
          <a:ln>
            <a:noFill/>
          </a:ln>
        </p:spPr>
      </p:pic>
      <p:pic>
        <p:nvPicPr>
          <p:cNvPr id="280" name="Google Shape;280;p36"/>
          <p:cNvPicPr preferRelativeResize="0"/>
          <p:nvPr/>
        </p:nvPicPr>
        <p:blipFill>
          <a:blip r:embed="rId4">
            <a:alphaModFix/>
          </a:blip>
          <a:stretch>
            <a:fillRect/>
          </a:stretch>
        </p:blipFill>
        <p:spPr>
          <a:xfrm>
            <a:off x="5557000" y="1307300"/>
            <a:ext cx="3587000" cy="3557475"/>
          </a:xfrm>
          <a:prstGeom prst="rect">
            <a:avLst/>
          </a:prstGeom>
          <a:noFill/>
          <a:ln>
            <a:noFill/>
          </a:ln>
        </p:spPr>
      </p:pic>
      <p:pic>
        <p:nvPicPr>
          <p:cNvPr id="281" name="Google Shape;281;p36"/>
          <p:cNvPicPr preferRelativeResize="0"/>
          <p:nvPr/>
        </p:nvPicPr>
        <p:blipFill rotWithShape="1">
          <a:blip r:embed="rId5">
            <a:alphaModFix/>
          </a:blip>
          <a:srcRect b="0" l="0" r="0" t="83627"/>
          <a:stretch/>
        </p:blipFill>
        <p:spPr>
          <a:xfrm>
            <a:off x="3229100" y="579776"/>
            <a:ext cx="2914150" cy="572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7"/>
          <p:cNvSpPr txBox="1"/>
          <p:nvPr>
            <p:ph idx="1" type="body"/>
          </p:nvPr>
        </p:nvSpPr>
        <p:spPr>
          <a:xfrm>
            <a:off x="311700" y="1109600"/>
            <a:ext cx="2838600" cy="3690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Tarikh &amp; Masa: 5/4/2021 (11:50 AM)</a:t>
            </a:r>
            <a:endParaRPr/>
          </a:p>
          <a:p>
            <a:pPr indent="0" lvl="0" marL="0" rtl="0" algn="l">
              <a:spcBef>
                <a:spcPts val="1200"/>
              </a:spcBef>
              <a:spcAft>
                <a:spcPts val="0"/>
              </a:spcAft>
              <a:buNone/>
            </a:pPr>
            <a:r>
              <a:rPr lang="en"/>
              <a:t>Mengadakan perbincangan tentang objektif kajian bagi menyediakan proposal projek yang perlu dibentangkan kepada pensyarah.</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Hasil mesyuarat 3:</a:t>
            </a:r>
            <a:endParaRPr/>
          </a:p>
          <a:p>
            <a:pPr indent="0" lvl="0" marL="0" rtl="0" algn="l">
              <a:spcBef>
                <a:spcPts val="1200"/>
              </a:spcBef>
              <a:spcAft>
                <a:spcPts val="0"/>
              </a:spcAft>
              <a:buNone/>
            </a:pPr>
            <a:r>
              <a:rPr lang="en"/>
              <a:t>1. Mengenalpasti tahap penggunaan media sosial masyarakat kini.</a:t>
            </a:r>
            <a:endParaRPr/>
          </a:p>
          <a:p>
            <a:pPr indent="0" lvl="0" marL="0" rtl="0" algn="l">
              <a:spcBef>
                <a:spcPts val="1200"/>
              </a:spcBef>
              <a:spcAft>
                <a:spcPts val="0"/>
              </a:spcAft>
              <a:buNone/>
            </a:pPr>
            <a:r>
              <a:rPr lang="en"/>
              <a:t>2. Mengenalpasti sejauh mana media sosial mampu mempengaruhi kehidupan masyarakat melalui impak positif dan negatif.</a:t>
            </a:r>
            <a:endParaRPr/>
          </a:p>
          <a:p>
            <a:pPr indent="0" lvl="0" marL="0" rtl="0" algn="l">
              <a:spcBef>
                <a:spcPts val="1200"/>
              </a:spcBef>
              <a:spcAft>
                <a:spcPts val="1200"/>
              </a:spcAft>
              <a:buNone/>
            </a:pPr>
            <a:r>
              <a:rPr lang="en"/>
              <a:t>3. Mencari jalan penyelesaian pengaruh negatif dari media sosial.</a:t>
            </a:r>
            <a:endParaRPr/>
          </a:p>
        </p:txBody>
      </p:sp>
      <p:pic>
        <p:nvPicPr>
          <p:cNvPr id="287" name="Google Shape;287;p37"/>
          <p:cNvPicPr preferRelativeResize="0"/>
          <p:nvPr/>
        </p:nvPicPr>
        <p:blipFill>
          <a:blip r:embed="rId3">
            <a:alphaModFix/>
          </a:blip>
          <a:stretch>
            <a:fillRect/>
          </a:stretch>
        </p:blipFill>
        <p:spPr>
          <a:xfrm>
            <a:off x="3207450" y="535788"/>
            <a:ext cx="2838600" cy="3820975"/>
          </a:xfrm>
          <a:prstGeom prst="rect">
            <a:avLst/>
          </a:prstGeom>
          <a:noFill/>
          <a:ln>
            <a:noFill/>
          </a:ln>
        </p:spPr>
      </p:pic>
      <p:pic>
        <p:nvPicPr>
          <p:cNvPr id="288" name="Google Shape;288;p37"/>
          <p:cNvPicPr preferRelativeResize="0"/>
          <p:nvPr/>
        </p:nvPicPr>
        <p:blipFill>
          <a:blip r:embed="rId4">
            <a:alphaModFix/>
          </a:blip>
          <a:stretch>
            <a:fillRect/>
          </a:stretch>
        </p:blipFill>
        <p:spPr>
          <a:xfrm>
            <a:off x="6046050" y="551775"/>
            <a:ext cx="3097950" cy="3789000"/>
          </a:xfrm>
          <a:prstGeom prst="rect">
            <a:avLst/>
          </a:prstGeom>
          <a:noFill/>
          <a:ln>
            <a:noFill/>
          </a:ln>
        </p:spPr>
      </p:pic>
      <p:sp>
        <p:nvSpPr>
          <p:cNvPr id="289" name="Google Shape;28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MINIT MESYUARAT 3</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MINIT MESYUARAT 4</a:t>
            </a:r>
            <a:endParaRPr/>
          </a:p>
        </p:txBody>
      </p:sp>
      <p:sp>
        <p:nvSpPr>
          <p:cNvPr id="295" name="Google Shape;295;p38"/>
          <p:cNvSpPr txBox="1"/>
          <p:nvPr>
            <p:ph idx="1" type="body"/>
          </p:nvPr>
        </p:nvSpPr>
        <p:spPr>
          <a:xfrm>
            <a:off x="311700" y="1152475"/>
            <a:ext cx="28386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Tarikh &amp; Masa: 12/4/2021 (11:15 am)</a:t>
            </a:r>
            <a:endParaRPr/>
          </a:p>
          <a:p>
            <a:pPr indent="0" lvl="0" marL="0" rtl="0" algn="l">
              <a:spcBef>
                <a:spcPts val="1200"/>
              </a:spcBef>
              <a:spcAft>
                <a:spcPts val="0"/>
              </a:spcAft>
              <a:buNone/>
            </a:pPr>
            <a:r>
              <a:rPr lang="en"/>
              <a:t>Mengadakan perbincangan tentang penyediaan borang soal-selidik.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Hasil mesyuarat 4:</a:t>
            </a:r>
            <a:endParaRPr/>
          </a:p>
          <a:p>
            <a:pPr indent="0" lvl="0" marL="0" rtl="0" algn="l">
              <a:spcBef>
                <a:spcPts val="1200"/>
              </a:spcBef>
              <a:spcAft>
                <a:spcPts val="0"/>
              </a:spcAft>
              <a:buNone/>
            </a:pPr>
            <a:r>
              <a:rPr lang="en"/>
              <a:t>Pembahagian borang kepada 4 bahagian:</a:t>
            </a:r>
            <a:endParaRPr/>
          </a:p>
          <a:p>
            <a:pPr indent="-304165" lvl="0" marL="457200" rtl="0" algn="l">
              <a:spcBef>
                <a:spcPts val="1200"/>
              </a:spcBef>
              <a:spcAft>
                <a:spcPts val="0"/>
              </a:spcAft>
              <a:buSzPct val="100000"/>
              <a:buAutoNum type="arabicPeriod"/>
            </a:pPr>
            <a:r>
              <a:rPr lang="en"/>
              <a:t>Data demografi responden</a:t>
            </a:r>
            <a:endParaRPr/>
          </a:p>
          <a:p>
            <a:pPr indent="-304165" lvl="0" marL="457200" rtl="0" algn="l">
              <a:spcBef>
                <a:spcPts val="0"/>
              </a:spcBef>
              <a:spcAft>
                <a:spcPts val="0"/>
              </a:spcAft>
              <a:buSzPct val="100000"/>
              <a:buAutoNum type="arabicPeriod"/>
            </a:pPr>
            <a:r>
              <a:rPr lang="en"/>
              <a:t>Pandangan tentang impak positif</a:t>
            </a:r>
            <a:endParaRPr/>
          </a:p>
          <a:p>
            <a:pPr indent="-304165" lvl="0" marL="457200" rtl="0" algn="l">
              <a:spcBef>
                <a:spcPts val="0"/>
              </a:spcBef>
              <a:spcAft>
                <a:spcPts val="0"/>
              </a:spcAft>
              <a:buSzPct val="100000"/>
              <a:buAutoNum type="arabicPeriod"/>
            </a:pPr>
            <a:r>
              <a:rPr lang="en"/>
              <a:t>Pandangan tentang impak negatif</a:t>
            </a:r>
            <a:endParaRPr/>
          </a:p>
          <a:p>
            <a:pPr indent="-304165" lvl="0" marL="457200" rtl="0" algn="l">
              <a:spcBef>
                <a:spcPts val="0"/>
              </a:spcBef>
              <a:spcAft>
                <a:spcPts val="0"/>
              </a:spcAft>
              <a:buSzPct val="100000"/>
              <a:buAutoNum type="arabicPeriod"/>
            </a:pPr>
            <a:r>
              <a:rPr lang="en"/>
              <a:t>Cadangan penyelesaian impak negatif</a:t>
            </a:r>
            <a:endParaRPr/>
          </a:p>
        </p:txBody>
      </p:sp>
      <p:pic>
        <p:nvPicPr>
          <p:cNvPr id="296" name="Google Shape;296;p38"/>
          <p:cNvPicPr preferRelativeResize="0"/>
          <p:nvPr/>
        </p:nvPicPr>
        <p:blipFill>
          <a:blip r:embed="rId3">
            <a:alphaModFix/>
          </a:blip>
          <a:stretch>
            <a:fillRect/>
          </a:stretch>
        </p:blipFill>
        <p:spPr>
          <a:xfrm>
            <a:off x="3311013" y="327150"/>
            <a:ext cx="3031225" cy="2437475"/>
          </a:xfrm>
          <a:prstGeom prst="rect">
            <a:avLst/>
          </a:prstGeom>
          <a:noFill/>
          <a:ln>
            <a:noFill/>
          </a:ln>
        </p:spPr>
      </p:pic>
      <p:pic>
        <p:nvPicPr>
          <p:cNvPr id="297" name="Google Shape;297;p38"/>
          <p:cNvPicPr preferRelativeResize="0"/>
          <p:nvPr/>
        </p:nvPicPr>
        <p:blipFill rotWithShape="1">
          <a:blip r:embed="rId4">
            <a:alphaModFix/>
          </a:blip>
          <a:srcRect b="-32300" l="-5370" r="5369" t="32300"/>
          <a:stretch/>
        </p:blipFill>
        <p:spPr>
          <a:xfrm>
            <a:off x="5092200" y="2169313"/>
            <a:ext cx="3990975" cy="1076325"/>
          </a:xfrm>
          <a:prstGeom prst="rect">
            <a:avLst/>
          </a:prstGeom>
          <a:noFill/>
          <a:ln>
            <a:noFill/>
          </a:ln>
        </p:spPr>
      </p:pic>
      <p:pic>
        <p:nvPicPr>
          <p:cNvPr id="298" name="Google Shape;298;p38"/>
          <p:cNvPicPr preferRelativeResize="0"/>
          <p:nvPr/>
        </p:nvPicPr>
        <p:blipFill>
          <a:blip r:embed="rId5">
            <a:alphaModFix/>
          </a:blip>
          <a:stretch>
            <a:fillRect/>
          </a:stretch>
        </p:blipFill>
        <p:spPr>
          <a:xfrm>
            <a:off x="3664748" y="2892300"/>
            <a:ext cx="4402950" cy="2144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MINIT MESYUARAT 5</a:t>
            </a:r>
            <a:endParaRPr/>
          </a:p>
        </p:txBody>
      </p:sp>
      <p:sp>
        <p:nvSpPr>
          <p:cNvPr id="304" name="Google Shape;304;p39"/>
          <p:cNvSpPr txBox="1"/>
          <p:nvPr>
            <p:ph idx="1" type="body"/>
          </p:nvPr>
        </p:nvSpPr>
        <p:spPr>
          <a:xfrm>
            <a:off x="311700" y="1152475"/>
            <a:ext cx="28065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Tarikh &amp; Masa: 20/6/2021 (7:00 pm)</a:t>
            </a:r>
            <a:endParaRPr/>
          </a:p>
          <a:p>
            <a:pPr indent="0" lvl="0" marL="0" rtl="0" algn="l">
              <a:spcBef>
                <a:spcPts val="1200"/>
              </a:spcBef>
              <a:spcAft>
                <a:spcPts val="0"/>
              </a:spcAft>
              <a:buNone/>
            </a:pPr>
            <a:r>
              <a:rPr lang="en"/>
              <a:t>Mengadakan perbincangan tentang penyediaan video pembentangan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Hasil mesyuarat 5:</a:t>
            </a:r>
            <a:endParaRPr/>
          </a:p>
          <a:p>
            <a:pPr indent="-310832" lvl="0" marL="457200" rtl="0" algn="l">
              <a:spcBef>
                <a:spcPts val="1200"/>
              </a:spcBef>
              <a:spcAft>
                <a:spcPts val="0"/>
              </a:spcAft>
              <a:buSzPct val="100000"/>
              <a:buChar char="●"/>
            </a:pPr>
            <a:r>
              <a:rPr lang="en"/>
              <a:t>Memilih forum sebagai kaedah penyampaian video</a:t>
            </a:r>
            <a:endParaRPr/>
          </a:p>
          <a:p>
            <a:pPr indent="-310832" lvl="0" marL="457200" rtl="0" algn="l">
              <a:spcBef>
                <a:spcPts val="0"/>
              </a:spcBef>
              <a:spcAft>
                <a:spcPts val="0"/>
              </a:spcAft>
              <a:buSzPct val="100000"/>
              <a:buChar char="●"/>
            </a:pPr>
            <a:r>
              <a:rPr lang="en"/>
              <a:t>Membahagikan isi yang perlu dibentangkan oleh kesemua ahli kumpulan (seperti yang dinyatakan di kaedah penyediaan video)</a:t>
            </a:r>
            <a:endParaRPr/>
          </a:p>
        </p:txBody>
      </p:sp>
      <p:pic>
        <p:nvPicPr>
          <p:cNvPr id="305" name="Google Shape;305;p39"/>
          <p:cNvPicPr preferRelativeResize="0"/>
          <p:nvPr/>
        </p:nvPicPr>
        <p:blipFill>
          <a:blip r:embed="rId3">
            <a:alphaModFix/>
          </a:blip>
          <a:stretch>
            <a:fillRect/>
          </a:stretch>
        </p:blipFill>
        <p:spPr>
          <a:xfrm>
            <a:off x="5979497" y="1508525"/>
            <a:ext cx="3164500" cy="3634974"/>
          </a:xfrm>
          <a:prstGeom prst="rect">
            <a:avLst/>
          </a:prstGeom>
          <a:noFill/>
          <a:ln>
            <a:noFill/>
          </a:ln>
        </p:spPr>
      </p:pic>
      <p:pic>
        <p:nvPicPr>
          <p:cNvPr id="306" name="Google Shape;306;p39"/>
          <p:cNvPicPr preferRelativeResize="0"/>
          <p:nvPr/>
        </p:nvPicPr>
        <p:blipFill rotWithShape="1">
          <a:blip r:embed="rId4">
            <a:alphaModFix/>
          </a:blip>
          <a:srcRect b="0" l="0" r="-1688" t="-1688"/>
          <a:stretch/>
        </p:blipFill>
        <p:spPr>
          <a:xfrm>
            <a:off x="3118300" y="257200"/>
            <a:ext cx="3911774" cy="3579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MINIT MESYUARAT 6</a:t>
            </a:r>
            <a:endParaRPr/>
          </a:p>
        </p:txBody>
      </p:sp>
      <p:sp>
        <p:nvSpPr>
          <p:cNvPr id="312" name="Google Shape;312;p40"/>
          <p:cNvSpPr txBox="1"/>
          <p:nvPr>
            <p:ph idx="1" type="body"/>
          </p:nvPr>
        </p:nvSpPr>
        <p:spPr>
          <a:xfrm>
            <a:off x="311700" y="1152475"/>
            <a:ext cx="27315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Tarikh &amp; Masa: 28/6/2021 (3:45 pm)</a:t>
            </a:r>
            <a:endParaRPr/>
          </a:p>
          <a:p>
            <a:pPr indent="0" lvl="0" marL="0" rtl="0" algn="l">
              <a:spcBef>
                <a:spcPts val="1200"/>
              </a:spcBef>
              <a:spcAft>
                <a:spcPts val="0"/>
              </a:spcAft>
              <a:buNone/>
            </a:pPr>
            <a:r>
              <a:rPr lang="en"/>
              <a:t>Mengadakan perbincangan tentang platform untuk mengadakan laporan (word/powerpoint) projek mengikut hasil dapatan kajian soal selidik dan juga pembahagian tugas</a:t>
            </a:r>
            <a:endParaRPr/>
          </a:p>
          <a:p>
            <a:pPr indent="0" lvl="0" marL="0" rtl="0" algn="l">
              <a:spcBef>
                <a:spcPts val="1200"/>
              </a:spcBef>
              <a:spcAft>
                <a:spcPts val="0"/>
              </a:spcAft>
              <a:buNone/>
            </a:pPr>
            <a:r>
              <a:rPr lang="en"/>
              <a:t>Hasil mesyuarat 6:</a:t>
            </a:r>
            <a:endParaRPr/>
          </a:p>
          <a:p>
            <a:pPr indent="0" lvl="0" marL="0" rtl="0" algn="l">
              <a:spcBef>
                <a:spcPts val="1200"/>
              </a:spcBef>
              <a:spcAft>
                <a:spcPts val="0"/>
              </a:spcAft>
              <a:buNone/>
            </a:pPr>
            <a:r>
              <a:rPr lang="en"/>
              <a:t>Pembahagian tugas laporan:</a:t>
            </a:r>
            <a:endParaRPr/>
          </a:p>
          <a:p>
            <a:pPr indent="-304165" lvl="0" marL="457200" rtl="0" algn="l">
              <a:spcBef>
                <a:spcPts val="1200"/>
              </a:spcBef>
              <a:spcAft>
                <a:spcPts val="0"/>
              </a:spcAft>
              <a:buSzPct val="100000"/>
              <a:buChar char="●"/>
            </a:pPr>
            <a:r>
              <a:rPr lang="en"/>
              <a:t>Ringkasan projek - Terence</a:t>
            </a:r>
            <a:endParaRPr/>
          </a:p>
          <a:p>
            <a:pPr indent="-304165" lvl="0" marL="457200" rtl="0" algn="l">
              <a:spcBef>
                <a:spcPts val="0"/>
              </a:spcBef>
              <a:spcAft>
                <a:spcPts val="0"/>
              </a:spcAft>
              <a:buSzPct val="100000"/>
              <a:buChar char="●"/>
            </a:pPr>
            <a:r>
              <a:rPr lang="en"/>
              <a:t>Kaedah pelaksanaan video - Madina</a:t>
            </a:r>
            <a:endParaRPr/>
          </a:p>
          <a:p>
            <a:pPr indent="-304165" lvl="0" marL="457200" rtl="0" algn="l">
              <a:spcBef>
                <a:spcPts val="0"/>
              </a:spcBef>
              <a:spcAft>
                <a:spcPts val="0"/>
              </a:spcAft>
              <a:buSzPct val="100000"/>
              <a:buChar char="●"/>
            </a:pPr>
            <a:r>
              <a:rPr lang="en"/>
              <a:t>Rumusan - Ong Han Wah &amp;  Nayli </a:t>
            </a:r>
            <a:endParaRPr/>
          </a:p>
          <a:p>
            <a:pPr indent="-304165" lvl="0" marL="457200" rtl="0" algn="l">
              <a:spcBef>
                <a:spcPts val="0"/>
              </a:spcBef>
              <a:spcAft>
                <a:spcPts val="0"/>
              </a:spcAft>
              <a:buSzPct val="100000"/>
              <a:buChar char="●"/>
            </a:pPr>
            <a:r>
              <a:rPr lang="en"/>
              <a:t>Catatan Minit Mesyuarat - Madina</a:t>
            </a:r>
            <a:endParaRPr/>
          </a:p>
        </p:txBody>
      </p:sp>
      <p:pic>
        <p:nvPicPr>
          <p:cNvPr id="313" name="Google Shape;313;p40"/>
          <p:cNvPicPr preferRelativeResize="0"/>
          <p:nvPr/>
        </p:nvPicPr>
        <p:blipFill>
          <a:blip r:embed="rId3">
            <a:alphaModFix/>
          </a:blip>
          <a:stretch>
            <a:fillRect/>
          </a:stretch>
        </p:blipFill>
        <p:spPr>
          <a:xfrm>
            <a:off x="3174175" y="730825"/>
            <a:ext cx="3758690" cy="3416400"/>
          </a:xfrm>
          <a:prstGeom prst="rect">
            <a:avLst/>
          </a:prstGeom>
          <a:noFill/>
          <a:ln>
            <a:noFill/>
          </a:ln>
        </p:spPr>
      </p:pic>
      <p:pic>
        <p:nvPicPr>
          <p:cNvPr id="314" name="Google Shape;314;p40"/>
          <p:cNvPicPr preferRelativeResize="0"/>
          <p:nvPr/>
        </p:nvPicPr>
        <p:blipFill>
          <a:blip r:embed="rId4">
            <a:alphaModFix/>
          </a:blip>
          <a:stretch>
            <a:fillRect/>
          </a:stretch>
        </p:blipFill>
        <p:spPr>
          <a:xfrm>
            <a:off x="6932875" y="730825"/>
            <a:ext cx="1997350" cy="3477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SEKIAN TERIMA KASIH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KAEDAH PENYAMPAIAN VIDEO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311700" y="792950"/>
            <a:ext cx="8517900" cy="377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Berdasarkan kajian kami yang bertajuk Media Sosial, kami telah bersepakat untuk melaksanakan video yang berbentuk forum. Terdapat beberapa isi yang kami ketengahkan di dalam video ini iaitu seperti berikut:</a:t>
            </a:r>
            <a:endParaRPr/>
          </a:p>
          <a:p>
            <a:pPr indent="-342900" lvl="0" marL="457200" rtl="0" algn="l">
              <a:spcBef>
                <a:spcPts val="1200"/>
              </a:spcBef>
              <a:spcAft>
                <a:spcPts val="0"/>
              </a:spcAft>
              <a:buSzPts val="1800"/>
              <a:buChar char="●"/>
            </a:pPr>
            <a:r>
              <a:rPr lang="en"/>
              <a:t>Maksud media sosial yang terperinci</a:t>
            </a:r>
            <a:endParaRPr/>
          </a:p>
          <a:p>
            <a:pPr indent="-342900" lvl="0" marL="457200" rtl="0" algn="l">
              <a:spcBef>
                <a:spcPts val="0"/>
              </a:spcBef>
              <a:spcAft>
                <a:spcPts val="0"/>
              </a:spcAft>
              <a:buSzPts val="1800"/>
              <a:buChar char="●"/>
            </a:pPr>
            <a:r>
              <a:rPr lang="en"/>
              <a:t>Impak positif penggunaan media sosial</a:t>
            </a:r>
            <a:endParaRPr/>
          </a:p>
          <a:p>
            <a:pPr indent="-342900" lvl="0" marL="457200" rtl="0" algn="l">
              <a:spcBef>
                <a:spcPts val="0"/>
              </a:spcBef>
              <a:spcAft>
                <a:spcPts val="0"/>
              </a:spcAft>
              <a:buSzPts val="1800"/>
              <a:buChar char="●"/>
            </a:pPr>
            <a:r>
              <a:rPr lang="en"/>
              <a:t>Impak negatif penggunaan media sosial</a:t>
            </a:r>
            <a:endParaRPr/>
          </a:p>
          <a:p>
            <a:pPr indent="-342900" lvl="0" marL="457200" rtl="0" algn="l">
              <a:spcBef>
                <a:spcPts val="0"/>
              </a:spcBef>
              <a:spcAft>
                <a:spcPts val="0"/>
              </a:spcAft>
              <a:buSzPts val="1800"/>
              <a:buChar char="●"/>
            </a:pPr>
            <a:r>
              <a:rPr lang="en"/>
              <a:t>Cadangan untuk memperbaiki kaedah negatif</a:t>
            </a:r>
            <a:endParaRPr/>
          </a:p>
          <a:p>
            <a:pPr indent="0" lvl="0" marL="0" rtl="0" algn="l">
              <a:spcBef>
                <a:spcPts val="1200"/>
              </a:spcBef>
              <a:spcAft>
                <a:spcPts val="1200"/>
              </a:spcAft>
              <a:buNone/>
            </a:pPr>
            <a:r>
              <a:rPr lang="en"/>
              <a:t>Berdasarkan kajian awal kami yang menggunakan google form sebagai platform penyediaan borang soal selidik, kami telah menekankan beberapa isi di dalam video berdasarkan hasil soal selidik tersebut. </a:t>
            </a:r>
            <a:endParaRPr/>
          </a:p>
        </p:txBody>
      </p:sp>
      <p:pic>
        <p:nvPicPr>
          <p:cNvPr id="77" name="Google Shape;77;p16"/>
          <p:cNvPicPr preferRelativeResize="0"/>
          <p:nvPr/>
        </p:nvPicPr>
        <p:blipFill>
          <a:blip r:embed="rId3">
            <a:alphaModFix/>
          </a:blip>
          <a:stretch>
            <a:fillRect/>
          </a:stretch>
        </p:blipFill>
        <p:spPr>
          <a:xfrm>
            <a:off x="6927075" y="1751400"/>
            <a:ext cx="1091825" cy="146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idx="1" type="body"/>
          </p:nvPr>
        </p:nvSpPr>
        <p:spPr>
          <a:xfrm>
            <a:off x="311700" y="728675"/>
            <a:ext cx="8517900" cy="384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Disebabkan pandemik COVID-19 ini, terdapat pelbagai kekangan yang berlaku semasa penyediaan video. Antaranya ialah dari segi masa dan idea. Oleh itu, kami telah bersepakat untuk menyediakan video secara berasingan dan seorang daripada kami perlu mengumpul video-video tersebut dan menyusunnya untuk dijadikan sebuah video yang lebih menarik. Berikut merupakan senarai pembahagian tugas untuk video:</a:t>
            </a:r>
            <a:endParaRPr/>
          </a:p>
          <a:p>
            <a:pPr indent="-342900" lvl="0" marL="457200" rtl="0" algn="l">
              <a:spcBef>
                <a:spcPts val="1200"/>
              </a:spcBef>
              <a:spcAft>
                <a:spcPts val="0"/>
              </a:spcAft>
              <a:buSzPts val="1800"/>
              <a:buChar char="●"/>
            </a:pPr>
            <a:r>
              <a:rPr lang="en"/>
              <a:t>Pengerusi majlis  - Madina Suraya</a:t>
            </a:r>
            <a:endParaRPr/>
          </a:p>
          <a:p>
            <a:pPr indent="-342900" lvl="0" marL="457200" rtl="0" algn="l">
              <a:spcBef>
                <a:spcPts val="0"/>
              </a:spcBef>
              <a:spcAft>
                <a:spcPts val="0"/>
              </a:spcAft>
              <a:buSzPts val="1800"/>
              <a:buChar char="●"/>
            </a:pPr>
            <a:r>
              <a:rPr lang="en"/>
              <a:t>Panel 1: Impak positif - Nayli Nabihah</a:t>
            </a:r>
            <a:endParaRPr/>
          </a:p>
          <a:p>
            <a:pPr indent="-342900" lvl="0" marL="457200" rtl="0" algn="l">
              <a:spcBef>
                <a:spcPts val="0"/>
              </a:spcBef>
              <a:spcAft>
                <a:spcPts val="0"/>
              </a:spcAft>
              <a:buSzPts val="1800"/>
              <a:buChar char="●"/>
            </a:pPr>
            <a:r>
              <a:rPr lang="en"/>
              <a:t>Panel 2 &amp; Penyunting video: Impak negatif - Ong Han Wah</a:t>
            </a:r>
            <a:endParaRPr/>
          </a:p>
          <a:p>
            <a:pPr indent="-342900" lvl="0" marL="457200" rtl="0" algn="l">
              <a:spcBef>
                <a:spcPts val="0"/>
              </a:spcBef>
              <a:spcAft>
                <a:spcPts val="0"/>
              </a:spcAft>
              <a:buSzPts val="1800"/>
              <a:buChar char="●"/>
            </a:pPr>
            <a:r>
              <a:rPr lang="en"/>
              <a:t>Panel 3 &amp; Penyunting video: Cadangan membendung impak negatif - Terence Loorthanathan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311700" y="792950"/>
            <a:ext cx="8539500" cy="377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Setelah setiap ahli kumpulan menyelesaikan bahagian masing-masing, video telah dikumpulkan untuk proses mengedit. Berikut merupakan beberapa aplikasi yang digunakan untuk mengedit dan juga sebagai sumber mendapatkan idea - idea yang menarik: </a:t>
            </a:r>
            <a:endParaRPr/>
          </a:p>
          <a:p>
            <a:pPr indent="-342900" lvl="0" marL="457200" rtl="0" algn="l">
              <a:spcBef>
                <a:spcPts val="1200"/>
              </a:spcBef>
              <a:spcAft>
                <a:spcPts val="0"/>
              </a:spcAft>
              <a:buSzPts val="1800"/>
              <a:buChar char="●"/>
            </a:pPr>
            <a:r>
              <a:rPr lang="en"/>
              <a:t>iMovie </a:t>
            </a:r>
            <a:endParaRPr/>
          </a:p>
          <a:p>
            <a:pPr indent="-342900" lvl="0" marL="457200" rtl="0" algn="l">
              <a:spcBef>
                <a:spcPts val="0"/>
              </a:spcBef>
              <a:spcAft>
                <a:spcPts val="0"/>
              </a:spcAft>
              <a:buSzPts val="1800"/>
              <a:buChar char="●"/>
            </a:pPr>
            <a:r>
              <a:rPr lang="en"/>
              <a:t>Canva </a:t>
            </a:r>
            <a:endParaRPr/>
          </a:p>
          <a:p>
            <a:pPr indent="-342900" lvl="0" marL="457200" rtl="0" algn="l">
              <a:spcBef>
                <a:spcPts val="0"/>
              </a:spcBef>
              <a:spcAft>
                <a:spcPts val="0"/>
              </a:spcAft>
              <a:buSzPts val="1800"/>
              <a:buChar char="●"/>
            </a:pPr>
            <a:r>
              <a:rPr lang="en"/>
              <a:t>Pinterest</a:t>
            </a:r>
            <a:endParaRPr/>
          </a:p>
        </p:txBody>
      </p:sp>
      <p:pic>
        <p:nvPicPr>
          <p:cNvPr id="88" name="Google Shape;88;p18"/>
          <p:cNvPicPr preferRelativeResize="0"/>
          <p:nvPr/>
        </p:nvPicPr>
        <p:blipFill>
          <a:blip r:embed="rId3">
            <a:alphaModFix/>
          </a:blip>
          <a:stretch>
            <a:fillRect/>
          </a:stretch>
        </p:blipFill>
        <p:spPr>
          <a:xfrm>
            <a:off x="1907373" y="2613538"/>
            <a:ext cx="3264925" cy="1335650"/>
          </a:xfrm>
          <a:prstGeom prst="rect">
            <a:avLst/>
          </a:prstGeom>
          <a:noFill/>
          <a:ln>
            <a:noFill/>
          </a:ln>
        </p:spPr>
      </p:pic>
      <p:pic>
        <p:nvPicPr>
          <p:cNvPr id="89" name="Google Shape;89;p18"/>
          <p:cNvPicPr preferRelativeResize="0"/>
          <p:nvPr/>
        </p:nvPicPr>
        <p:blipFill>
          <a:blip r:embed="rId4">
            <a:alphaModFix/>
          </a:blip>
          <a:stretch>
            <a:fillRect/>
          </a:stretch>
        </p:blipFill>
        <p:spPr>
          <a:xfrm>
            <a:off x="5172300" y="2571750"/>
            <a:ext cx="1419225" cy="1419225"/>
          </a:xfrm>
          <a:prstGeom prst="rect">
            <a:avLst/>
          </a:prstGeom>
          <a:noFill/>
          <a:ln>
            <a:noFill/>
          </a:ln>
        </p:spPr>
      </p:pic>
      <p:pic>
        <p:nvPicPr>
          <p:cNvPr id="90" name="Google Shape;90;p18"/>
          <p:cNvPicPr preferRelativeResize="0"/>
          <p:nvPr/>
        </p:nvPicPr>
        <p:blipFill>
          <a:blip r:embed="rId5">
            <a:alphaModFix/>
          </a:blip>
          <a:stretch>
            <a:fillRect/>
          </a:stretch>
        </p:blipFill>
        <p:spPr>
          <a:xfrm>
            <a:off x="6908008" y="2613558"/>
            <a:ext cx="1419225" cy="141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RUMUSAN DAPATAN KAJIAN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nvSpPr>
        <p:spPr>
          <a:xfrm>
            <a:off x="3023850" y="0"/>
            <a:ext cx="296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latin typeface="Oswald"/>
                <a:ea typeface="Oswald"/>
                <a:cs typeface="Oswald"/>
                <a:sym typeface="Oswald"/>
              </a:rPr>
              <a:t>Demografi Responden</a:t>
            </a:r>
            <a:endParaRPr sz="2600">
              <a:solidFill>
                <a:schemeClr val="dk1"/>
              </a:solidFill>
              <a:latin typeface="Oswald"/>
              <a:ea typeface="Oswald"/>
              <a:cs typeface="Oswald"/>
              <a:sym typeface="Oswald"/>
            </a:endParaRPr>
          </a:p>
        </p:txBody>
      </p:sp>
      <p:grpSp>
        <p:nvGrpSpPr>
          <p:cNvPr id="101" name="Google Shape;101;p20"/>
          <p:cNvGrpSpPr/>
          <p:nvPr/>
        </p:nvGrpSpPr>
        <p:grpSpPr>
          <a:xfrm>
            <a:off x="300025" y="515373"/>
            <a:ext cx="4195588" cy="2084647"/>
            <a:chOff x="170013" y="1137438"/>
            <a:chExt cx="4646276" cy="2261005"/>
          </a:xfrm>
        </p:grpSpPr>
        <p:sp>
          <p:nvSpPr>
            <p:cNvPr id="102" name="Google Shape;102;p20"/>
            <p:cNvSpPr txBox="1"/>
            <p:nvPr/>
          </p:nvSpPr>
          <p:spPr>
            <a:xfrm>
              <a:off x="374024" y="1137438"/>
              <a:ext cx="854700" cy="325500"/>
            </a:xfrm>
            <a:prstGeom prst="rect">
              <a:avLst/>
            </a:prstGeom>
            <a:noFill/>
            <a:ln>
              <a:noFill/>
            </a:ln>
          </p:spPr>
          <p:txBody>
            <a:bodyPr anchorCtr="0" anchor="t" bIns="34275" lIns="0" spcFirstLastPara="1" rIns="68575" wrap="square" tIns="34275">
              <a:spAutoFit/>
            </a:bodyPr>
            <a:lstStyle/>
            <a:p>
              <a:pPr indent="0" lvl="0" marL="0" marR="0" rtl="0" algn="l">
                <a:spcBef>
                  <a:spcPts val="0"/>
                </a:spcBef>
                <a:spcAft>
                  <a:spcPts val="0"/>
                </a:spcAft>
                <a:buNone/>
              </a:pPr>
              <a:r>
                <a:rPr b="1" lang="en" sz="1500">
                  <a:solidFill>
                    <a:srgbClr val="FFFFFF"/>
                  </a:solidFill>
                  <a:latin typeface="Calibri"/>
                  <a:ea typeface="Calibri"/>
                  <a:cs typeface="Calibri"/>
                  <a:sym typeface="Calibri"/>
                </a:rPr>
                <a:t>Jantina</a:t>
              </a:r>
              <a:endParaRPr b="1" sz="1500">
                <a:solidFill>
                  <a:srgbClr val="FFFFFF"/>
                </a:solidFill>
                <a:latin typeface="Calibri"/>
                <a:ea typeface="Calibri"/>
                <a:cs typeface="Calibri"/>
                <a:sym typeface="Calibri"/>
              </a:endParaRPr>
            </a:p>
          </p:txBody>
        </p:sp>
        <p:pic>
          <p:nvPicPr>
            <p:cNvPr id="103" name="Google Shape;103;p20"/>
            <p:cNvPicPr preferRelativeResize="0"/>
            <p:nvPr/>
          </p:nvPicPr>
          <p:blipFill rotWithShape="1">
            <a:blip r:embed="rId3">
              <a:alphaModFix/>
            </a:blip>
            <a:srcRect b="0" l="0" r="0" t="0"/>
            <a:stretch/>
          </p:blipFill>
          <p:spPr>
            <a:xfrm>
              <a:off x="170013" y="1569643"/>
              <a:ext cx="1828800" cy="1828800"/>
            </a:xfrm>
            <a:prstGeom prst="rect">
              <a:avLst/>
            </a:prstGeom>
            <a:noFill/>
            <a:ln>
              <a:noFill/>
            </a:ln>
          </p:spPr>
        </p:pic>
        <p:pic>
          <p:nvPicPr>
            <p:cNvPr id="104" name="Google Shape;104;p20"/>
            <p:cNvPicPr preferRelativeResize="0"/>
            <p:nvPr/>
          </p:nvPicPr>
          <p:blipFill rotWithShape="1">
            <a:blip r:embed="rId4">
              <a:alphaModFix/>
            </a:blip>
            <a:srcRect b="0" l="0" r="0" t="0"/>
            <a:stretch/>
          </p:blipFill>
          <p:spPr>
            <a:xfrm>
              <a:off x="2478085" y="1569643"/>
              <a:ext cx="1828800" cy="1828800"/>
            </a:xfrm>
            <a:prstGeom prst="rect">
              <a:avLst/>
            </a:prstGeom>
            <a:noFill/>
            <a:ln>
              <a:noFill/>
            </a:ln>
          </p:spPr>
        </p:pic>
        <p:cxnSp>
          <p:nvCxnSpPr>
            <p:cNvPr id="105" name="Google Shape;105;p20"/>
            <p:cNvCxnSpPr/>
            <p:nvPr/>
          </p:nvCxnSpPr>
          <p:spPr>
            <a:xfrm rot="10800000">
              <a:off x="1384860" y="1984340"/>
              <a:ext cx="1044000" cy="0"/>
            </a:xfrm>
            <a:prstGeom prst="straightConnector1">
              <a:avLst/>
            </a:prstGeom>
            <a:noFill/>
            <a:ln cap="flat" cmpd="sng" w="9525">
              <a:solidFill>
                <a:srgbClr val="FFFFFF"/>
              </a:solidFill>
              <a:prstDash val="solid"/>
              <a:miter lim="800000"/>
              <a:headEnd len="sm" w="sm" type="none"/>
              <a:tailEnd len="med" w="med" type="oval"/>
            </a:ln>
          </p:spPr>
        </p:cxnSp>
        <p:sp>
          <p:nvSpPr>
            <p:cNvPr id="106" name="Google Shape;106;p20"/>
            <p:cNvSpPr txBox="1"/>
            <p:nvPr/>
          </p:nvSpPr>
          <p:spPr>
            <a:xfrm>
              <a:off x="1998807" y="1728953"/>
              <a:ext cx="430200" cy="308700"/>
            </a:xfrm>
            <a:prstGeom prst="rect">
              <a:avLst/>
            </a:prstGeom>
            <a:noFill/>
            <a:ln>
              <a:noFill/>
            </a:ln>
          </p:spPr>
          <p:txBody>
            <a:bodyPr anchorCtr="0" anchor="t" bIns="34275" lIns="68575" spcFirstLastPara="1" rIns="0" wrap="square" tIns="34275">
              <a:spAutoFit/>
            </a:bodyPr>
            <a:lstStyle/>
            <a:p>
              <a:pPr indent="0" lvl="0" marL="0" marR="0" rtl="0" algn="r">
                <a:spcBef>
                  <a:spcPts val="0"/>
                </a:spcBef>
                <a:spcAft>
                  <a:spcPts val="0"/>
                </a:spcAft>
                <a:buNone/>
              </a:pPr>
              <a:r>
                <a:rPr b="1" lang="en" sz="1400">
                  <a:solidFill>
                    <a:srgbClr val="FFFFFF"/>
                  </a:solidFill>
                  <a:latin typeface="Calibri"/>
                  <a:ea typeface="Calibri"/>
                  <a:cs typeface="Calibri"/>
                  <a:sym typeface="Calibri"/>
                </a:rPr>
                <a:t>40%</a:t>
              </a:r>
              <a:endParaRPr sz="1100"/>
            </a:p>
          </p:txBody>
        </p:sp>
        <p:cxnSp>
          <p:nvCxnSpPr>
            <p:cNvPr id="107" name="Google Shape;107;p20"/>
            <p:cNvCxnSpPr/>
            <p:nvPr/>
          </p:nvCxnSpPr>
          <p:spPr>
            <a:xfrm rot="10800000">
              <a:off x="3772274" y="1984339"/>
              <a:ext cx="1044000" cy="0"/>
            </a:xfrm>
            <a:prstGeom prst="straightConnector1">
              <a:avLst/>
            </a:prstGeom>
            <a:noFill/>
            <a:ln cap="flat" cmpd="sng" w="9525">
              <a:solidFill>
                <a:srgbClr val="FFFFFF"/>
              </a:solidFill>
              <a:prstDash val="solid"/>
              <a:miter lim="800000"/>
              <a:headEnd len="sm" w="sm" type="none"/>
              <a:tailEnd len="med" w="med" type="oval"/>
            </a:ln>
          </p:spPr>
        </p:cxnSp>
        <p:sp>
          <p:nvSpPr>
            <p:cNvPr id="108" name="Google Shape;108;p20"/>
            <p:cNvSpPr txBox="1"/>
            <p:nvPr/>
          </p:nvSpPr>
          <p:spPr>
            <a:xfrm>
              <a:off x="4306889" y="1728953"/>
              <a:ext cx="509400" cy="308700"/>
            </a:xfrm>
            <a:prstGeom prst="rect">
              <a:avLst/>
            </a:prstGeom>
            <a:noFill/>
            <a:ln>
              <a:noFill/>
            </a:ln>
          </p:spPr>
          <p:txBody>
            <a:bodyPr anchorCtr="0" anchor="t" bIns="34275" lIns="68575" spcFirstLastPara="1" rIns="0" wrap="square" tIns="34275">
              <a:spAutoFit/>
            </a:bodyPr>
            <a:lstStyle/>
            <a:p>
              <a:pPr indent="0" lvl="0" marL="0" marR="0" rtl="0" algn="r">
                <a:spcBef>
                  <a:spcPts val="0"/>
                </a:spcBef>
                <a:spcAft>
                  <a:spcPts val="0"/>
                </a:spcAft>
                <a:buNone/>
              </a:pPr>
              <a:r>
                <a:rPr b="1" lang="en" sz="1400">
                  <a:solidFill>
                    <a:srgbClr val="FFFFFF"/>
                  </a:solidFill>
                  <a:latin typeface="Calibri"/>
                  <a:ea typeface="Calibri"/>
                  <a:cs typeface="Calibri"/>
                  <a:sym typeface="Calibri"/>
                </a:rPr>
                <a:t>60%</a:t>
              </a:r>
              <a:endParaRPr sz="1100"/>
            </a:p>
          </p:txBody>
        </p:sp>
        <p:sp>
          <p:nvSpPr>
            <p:cNvPr id="109" name="Google Shape;109;p20"/>
            <p:cNvSpPr txBox="1"/>
            <p:nvPr/>
          </p:nvSpPr>
          <p:spPr>
            <a:xfrm>
              <a:off x="776880" y="2359268"/>
              <a:ext cx="557400" cy="258600"/>
            </a:xfrm>
            <a:prstGeom prst="rect">
              <a:avLst/>
            </a:prstGeom>
            <a:noFill/>
            <a:ln>
              <a:noFill/>
            </a:ln>
          </p:spPr>
          <p:txBody>
            <a:bodyPr anchorCtr="0" anchor="ctr" bIns="34275" lIns="68575" spcFirstLastPara="1" rIns="68575" wrap="square" tIns="34275">
              <a:spAutoFit/>
            </a:bodyPr>
            <a:lstStyle/>
            <a:p>
              <a:pPr indent="0" lvl="0" marL="0" marR="0" rtl="0" algn="ctr">
                <a:spcBef>
                  <a:spcPts val="0"/>
                </a:spcBef>
                <a:spcAft>
                  <a:spcPts val="0"/>
                </a:spcAft>
                <a:buNone/>
              </a:pPr>
              <a:r>
                <a:rPr lang="en" sz="1100">
                  <a:solidFill>
                    <a:srgbClr val="BFBFBF"/>
                  </a:solidFill>
                  <a:latin typeface="Calibri"/>
                  <a:ea typeface="Calibri"/>
                  <a:cs typeface="Calibri"/>
                  <a:sym typeface="Calibri"/>
                </a:rPr>
                <a:t>Lelaki</a:t>
              </a:r>
              <a:endParaRPr sz="1100">
                <a:solidFill>
                  <a:srgbClr val="BFBFBF"/>
                </a:solidFill>
                <a:latin typeface="Calibri"/>
                <a:ea typeface="Calibri"/>
                <a:cs typeface="Calibri"/>
                <a:sym typeface="Calibri"/>
              </a:endParaRPr>
            </a:p>
          </p:txBody>
        </p:sp>
        <p:sp>
          <p:nvSpPr>
            <p:cNvPr id="110" name="Google Shape;110;p20"/>
            <p:cNvSpPr txBox="1"/>
            <p:nvPr/>
          </p:nvSpPr>
          <p:spPr>
            <a:xfrm>
              <a:off x="2929592" y="2354753"/>
              <a:ext cx="925800" cy="258600"/>
            </a:xfrm>
            <a:prstGeom prst="rect">
              <a:avLst/>
            </a:prstGeom>
            <a:noFill/>
            <a:ln>
              <a:noFill/>
            </a:ln>
          </p:spPr>
          <p:txBody>
            <a:bodyPr anchorCtr="0" anchor="ctr" bIns="34275" lIns="68575" spcFirstLastPara="1" rIns="68575" wrap="square" tIns="34275">
              <a:spAutoFit/>
            </a:bodyPr>
            <a:lstStyle/>
            <a:p>
              <a:pPr indent="0" lvl="0" marL="0" marR="0" rtl="0" algn="ctr">
                <a:spcBef>
                  <a:spcPts val="0"/>
                </a:spcBef>
                <a:spcAft>
                  <a:spcPts val="0"/>
                </a:spcAft>
                <a:buNone/>
              </a:pPr>
              <a:r>
                <a:rPr lang="en" sz="1100">
                  <a:solidFill>
                    <a:srgbClr val="BFBFBF"/>
                  </a:solidFill>
                  <a:latin typeface="Calibri"/>
                  <a:ea typeface="Calibri"/>
                  <a:cs typeface="Calibri"/>
                  <a:sym typeface="Calibri"/>
                </a:rPr>
                <a:t>Perempuan</a:t>
              </a:r>
              <a:endParaRPr sz="1100"/>
            </a:p>
          </p:txBody>
        </p:sp>
        <p:cxnSp>
          <p:nvCxnSpPr>
            <p:cNvPr id="111" name="Google Shape;111;p20"/>
            <p:cNvCxnSpPr/>
            <p:nvPr/>
          </p:nvCxnSpPr>
          <p:spPr>
            <a:xfrm>
              <a:off x="374024" y="1448299"/>
              <a:ext cx="4442100" cy="0"/>
            </a:xfrm>
            <a:prstGeom prst="straightConnector1">
              <a:avLst/>
            </a:prstGeom>
            <a:noFill/>
            <a:ln cap="flat" cmpd="sng" w="9525">
              <a:solidFill>
                <a:srgbClr val="7F7F7F"/>
              </a:solidFill>
              <a:prstDash val="solid"/>
              <a:miter lim="800000"/>
              <a:headEnd len="sm" w="sm" type="none"/>
              <a:tailEnd len="sm" w="sm" type="none"/>
            </a:ln>
          </p:spPr>
        </p:cxnSp>
      </p:grpSp>
      <p:grpSp>
        <p:nvGrpSpPr>
          <p:cNvPr id="112" name="Google Shape;112;p20"/>
          <p:cNvGrpSpPr/>
          <p:nvPr/>
        </p:nvGrpSpPr>
        <p:grpSpPr>
          <a:xfrm>
            <a:off x="5287141" y="494284"/>
            <a:ext cx="3672756" cy="2378991"/>
            <a:chOff x="7137623" y="1041540"/>
            <a:chExt cx="3332809" cy="3171988"/>
          </a:xfrm>
        </p:grpSpPr>
        <p:pic>
          <p:nvPicPr>
            <p:cNvPr id="113" name="Google Shape;113;p20"/>
            <p:cNvPicPr preferRelativeResize="0"/>
            <p:nvPr/>
          </p:nvPicPr>
          <p:blipFill rotWithShape="1">
            <a:blip r:embed="rId5">
              <a:alphaModFix/>
            </a:blip>
            <a:srcRect b="0" l="0" r="0" t="0"/>
            <a:stretch/>
          </p:blipFill>
          <p:spPr>
            <a:xfrm>
              <a:off x="7641132" y="1402228"/>
              <a:ext cx="2829300" cy="2811300"/>
            </a:xfrm>
            <a:prstGeom prst="rect">
              <a:avLst/>
            </a:prstGeom>
            <a:noFill/>
            <a:ln>
              <a:noFill/>
            </a:ln>
          </p:spPr>
        </p:pic>
        <p:sp>
          <p:nvSpPr>
            <p:cNvPr id="114" name="Google Shape;114;p20"/>
            <p:cNvSpPr txBox="1"/>
            <p:nvPr/>
          </p:nvSpPr>
          <p:spPr>
            <a:xfrm>
              <a:off x="7137623" y="1041540"/>
              <a:ext cx="696600" cy="400200"/>
            </a:xfrm>
            <a:prstGeom prst="rect">
              <a:avLst/>
            </a:prstGeom>
            <a:noFill/>
            <a:ln>
              <a:noFill/>
            </a:ln>
          </p:spPr>
          <p:txBody>
            <a:bodyPr anchorCtr="0" anchor="t" bIns="34275" lIns="0" spcFirstLastPara="1" rIns="68575" wrap="square" tIns="34275">
              <a:spAutoFit/>
            </a:bodyPr>
            <a:lstStyle/>
            <a:p>
              <a:pPr indent="0" lvl="0" marL="0" marR="0" rtl="0" algn="l">
                <a:spcBef>
                  <a:spcPts val="0"/>
                </a:spcBef>
                <a:spcAft>
                  <a:spcPts val="0"/>
                </a:spcAft>
                <a:buNone/>
              </a:pPr>
              <a:r>
                <a:rPr b="1" lang="en" sz="1500">
                  <a:solidFill>
                    <a:srgbClr val="FFFFFF"/>
                  </a:solidFill>
                  <a:latin typeface="Calibri"/>
                  <a:ea typeface="Calibri"/>
                  <a:cs typeface="Calibri"/>
                  <a:sym typeface="Calibri"/>
                </a:rPr>
                <a:t>Umur</a:t>
              </a:r>
              <a:endParaRPr b="1" sz="1500">
                <a:solidFill>
                  <a:srgbClr val="FFFFFF"/>
                </a:solidFill>
                <a:latin typeface="Calibri"/>
                <a:ea typeface="Calibri"/>
                <a:cs typeface="Calibri"/>
                <a:sym typeface="Calibri"/>
              </a:endParaRPr>
            </a:p>
          </p:txBody>
        </p:sp>
        <p:cxnSp>
          <p:nvCxnSpPr>
            <p:cNvPr id="115" name="Google Shape;115;p20"/>
            <p:cNvCxnSpPr/>
            <p:nvPr/>
          </p:nvCxnSpPr>
          <p:spPr>
            <a:xfrm>
              <a:off x="7137623" y="1444909"/>
              <a:ext cx="2829300" cy="0"/>
            </a:xfrm>
            <a:prstGeom prst="straightConnector1">
              <a:avLst/>
            </a:prstGeom>
            <a:noFill/>
            <a:ln cap="flat" cmpd="sng" w="9525">
              <a:solidFill>
                <a:srgbClr val="7F7F7F"/>
              </a:solidFill>
              <a:prstDash val="solid"/>
              <a:miter lim="800000"/>
              <a:headEnd len="sm" w="sm" type="none"/>
              <a:tailEnd len="sm" w="sm" type="none"/>
            </a:ln>
          </p:spPr>
        </p:cxnSp>
        <p:sp>
          <p:nvSpPr>
            <p:cNvPr id="116" name="Google Shape;116;p20"/>
            <p:cNvSpPr txBox="1"/>
            <p:nvPr/>
          </p:nvSpPr>
          <p:spPr>
            <a:xfrm>
              <a:off x="7187633" y="1637719"/>
              <a:ext cx="453600" cy="318000"/>
            </a:xfrm>
            <a:prstGeom prst="rect">
              <a:avLst/>
            </a:prstGeom>
            <a:noFill/>
            <a:ln>
              <a:noFill/>
            </a:ln>
          </p:spPr>
          <p:txBody>
            <a:bodyPr anchorCtr="0" anchor="ctr" bIns="34275" lIns="68575" spcFirstLastPara="1" rIns="68575" wrap="square" tIns="34275">
              <a:spAutoFit/>
            </a:bodyPr>
            <a:lstStyle/>
            <a:p>
              <a:pPr indent="0" lvl="0" marL="0" marR="0" rtl="0" algn="r">
                <a:spcBef>
                  <a:spcPts val="0"/>
                </a:spcBef>
                <a:spcAft>
                  <a:spcPts val="0"/>
                </a:spcAft>
                <a:buNone/>
              </a:pPr>
              <a:r>
                <a:rPr lang="en" sz="1100">
                  <a:solidFill>
                    <a:srgbClr val="BFBFBF"/>
                  </a:solidFill>
                  <a:latin typeface="Calibri"/>
                  <a:ea typeface="Calibri"/>
                  <a:cs typeface="Calibri"/>
                  <a:sym typeface="Calibri"/>
                </a:rPr>
                <a:t>11-20</a:t>
              </a:r>
              <a:endParaRPr sz="1100"/>
            </a:p>
          </p:txBody>
        </p:sp>
        <p:sp>
          <p:nvSpPr>
            <p:cNvPr id="117" name="Google Shape;117;p20"/>
            <p:cNvSpPr txBox="1"/>
            <p:nvPr/>
          </p:nvSpPr>
          <p:spPr>
            <a:xfrm>
              <a:off x="7187633" y="2162603"/>
              <a:ext cx="453600" cy="318000"/>
            </a:xfrm>
            <a:prstGeom prst="rect">
              <a:avLst/>
            </a:prstGeom>
            <a:noFill/>
            <a:ln>
              <a:noFill/>
            </a:ln>
          </p:spPr>
          <p:txBody>
            <a:bodyPr anchorCtr="0" anchor="ctr" bIns="34275" lIns="68575" spcFirstLastPara="1" rIns="68575" wrap="square" tIns="34275">
              <a:spAutoFit/>
            </a:bodyPr>
            <a:lstStyle/>
            <a:p>
              <a:pPr indent="0" lvl="0" marL="0" marR="0" rtl="0" algn="r">
                <a:spcBef>
                  <a:spcPts val="0"/>
                </a:spcBef>
                <a:spcAft>
                  <a:spcPts val="0"/>
                </a:spcAft>
                <a:buNone/>
              </a:pPr>
              <a:r>
                <a:rPr lang="en" sz="1100">
                  <a:solidFill>
                    <a:srgbClr val="BFBFBF"/>
                  </a:solidFill>
                  <a:latin typeface="Calibri"/>
                  <a:ea typeface="Calibri"/>
                  <a:cs typeface="Calibri"/>
                  <a:sym typeface="Calibri"/>
                </a:rPr>
                <a:t>21-30</a:t>
              </a:r>
              <a:endParaRPr sz="1100"/>
            </a:p>
          </p:txBody>
        </p:sp>
        <p:sp>
          <p:nvSpPr>
            <p:cNvPr id="118" name="Google Shape;118;p20"/>
            <p:cNvSpPr txBox="1"/>
            <p:nvPr/>
          </p:nvSpPr>
          <p:spPr>
            <a:xfrm>
              <a:off x="7187633" y="2651627"/>
              <a:ext cx="453600" cy="318000"/>
            </a:xfrm>
            <a:prstGeom prst="rect">
              <a:avLst/>
            </a:prstGeom>
            <a:noFill/>
            <a:ln>
              <a:noFill/>
            </a:ln>
          </p:spPr>
          <p:txBody>
            <a:bodyPr anchorCtr="0" anchor="ctr" bIns="34275" lIns="68575" spcFirstLastPara="1" rIns="68575" wrap="square" tIns="34275">
              <a:spAutoFit/>
            </a:bodyPr>
            <a:lstStyle/>
            <a:p>
              <a:pPr indent="0" lvl="0" marL="0" marR="0" rtl="0" algn="r">
                <a:spcBef>
                  <a:spcPts val="0"/>
                </a:spcBef>
                <a:spcAft>
                  <a:spcPts val="0"/>
                </a:spcAft>
                <a:buNone/>
              </a:pPr>
              <a:r>
                <a:rPr lang="en" sz="1100">
                  <a:solidFill>
                    <a:srgbClr val="BFBFBF"/>
                  </a:solidFill>
                  <a:latin typeface="Calibri"/>
                  <a:ea typeface="Calibri"/>
                  <a:cs typeface="Calibri"/>
                  <a:sym typeface="Calibri"/>
                </a:rPr>
                <a:t>31-40</a:t>
              </a:r>
              <a:endParaRPr sz="1100"/>
            </a:p>
          </p:txBody>
        </p:sp>
        <p:sp>
          <p:nvSpPr>
            <p:cNvPr id="119" name="Google Shape;119;p20"/>
            <p:cNvSpPr txBox="1"/>
            <p:nvPr/>
          </p:nvSpPr>
          <p:spPr>
            <a:xfrm>
              <a:off x="7187633" y="3158582"/>
              <a:ext cx="453600" cy="318000"/>
            </a:xfrm>
            <a:prstGeom prst="rect">
              <a:avLst/>
            </a:prstGeom>
            <a:noFill/>
            <a:ln>
              <a:noFill/>
            </a:ln>
          </p:spPr>
          <p:txBody>
            <a:bodyPr anchorCtr="0" anchor="ctr" bIns="34275" lIns="68575" spcFirstLastPara="1" rIns="68575" wrap="square" tIns="34275">
              <a:spAutoFit/>
            </a:bodyPr>
            <a:lstStyle/>
            <a:p>
              <a:pPr indent="0" lvl="0" marL="0" marR="0" rtl="0" algn="r">
                <a:spcBef>
                  <a:spcPts val="0"/>
                </a:spcBef>
                <a:spcAft>
                  <a:spcPts val="0"/>
                </a:spcAft>
                <a:buNone/>
              </a:pPr>
              <a:r>
                <a:rPr lang="en" sz="1100">
                  <a:solidFill>
                    <a:srgbClr val="BFBFBF"/>
                  </a:solidFill>
                  <a:latin typeface="Calibri"/>
                  <a:ea typeface="Calibri"/>
                  <a:cs typeface="Calibri"/>
                  <a:sym typeface="Calibri"/>
                </a:rPr>
                <a:t>41-50</a:t>
              </a:r>
              <a:endParaRPr sz="1100"/>
            </a:p>
          </p:txBody>
        </p:sp>
        <p:sp>
          <p:nvSpPr>
            <p:cNvPr id="120" name="Google Shape;120;p20"/>
            <p:cNvSpPr txBox="1"/>
            <p:nvPr/>
          </p:nvSpPr>
          <p:spPr>
            <a:xfrm>
              <a:off x="7237204" y="3687266"/>
              <a:ext cx="342900" cy="318000"/>
            </a:xfrm>
            <a:prstGeom prst="rect">
              <a:avLst/>
            </a:prstGeom>
            <a:noFill/>
            <a:ln>
              <a:noFill/>
            </a:ln>
          </p:spPr>
          <p:txBody>
            <a:bodyPr anchorCtr="0" anchor="ctr" bIns="34275" lIns="68575" spcFirstLastPara="1" rIns="68575" wrap="square" tIns="34275">
              <a:spAutoFit/>
            </a:bodyPr>
            <a:lstStyle/>
            <a:p>
              <a:pPr indent="0" lvl="0" marL="0" marR="0" rtl="0" algn="r">
                <a:spcBef>
                  <a:spcPts val="0"/>
                </a:spcBef>
                <a:spcAft>
                  <a:spcPts val="0"/>
                </a:spcAft>
                <a:buNone/>
              </a:pPr>
              <a:r>
                <a:rPr lang="en" sz="1100">
                  <a:solidFill>
                    <a:srgbClr val="BFBFBF"/>
                  </a:solidFill>
                  <a:latin typeface="Calibri"/>
                  <a:ea typeface="Calibri"/>
                  <a:cs typeface="Calibri"/>
                  <a:sym typeface="Calibri"/>
                </a:rPr>
                <a:t>51+</a:t>
              </a:r>
              <a:endParaRPr sz="1100"/>
            </a:p>
          </p:txBody>
        </p:sp>
      </p:grpSp>
      <p:grpSp>
        <p:nvGrpSpPr>
          <p:cNvPr id="121" name="Google Shape;121;p20"/>
          <p:cNvGrpSpPr/>
          <p:nvPr/>
        </p:nvGrpSpPr>
        <p:grpSpPr>
          <a:xfrm>
            <a:off x="5287453" y="3150277"/>
            <a:ext cx="3406339" cy="1313265"/>
            <a:chOff x="623566" y="4206599"/>
            <a:chExt cx="3913982" cy="1751021"/>
          </a:xfrm>
        </p:grpSpPr>
        <p:sp>
          <p:nvSpPr>
            <p:cNvPr id="122" name="Google Shape;122;p20"/>
            <p:cNvSpPr txBox="1"/>
            <p:nvPr/>
          </p:nvSpPr>
          <p:spPr>
            <a:xfrm>
              <a:off x="723648" y="4206599"/>
              <a:ext cx="1866900" cy="400200"/>
            </a:xfrm>
            <a:prstGeom prst="rect">
              <a:avLst/>
            </a:prstGeom>
            <a:noFill/>
            <a:ln>
              <a:noFill/>
            </a:ln>
          </p:spPr>
          <p:txBody>
            <a:bodyPr anchorCtr="0" anchor="t" bIns="34275" lIns="0" spcFirstLastPara="1" rIns="68575" wrap="square" tIns="34275">
              <a:spAutoFit/>
            </a:bodyPr>
            <a:lstStyle/>
            <a:p>
              <a:pPr indent="0" lvl="0" marL="0" marR="0" rtl="0" algn="l">
                <a:spcBef>
                  <a:spcPts val="0"/>
                </a:spcBef>
                <a:spcAft>
                  <a:spcPts val="0"/>
                </a:spcAft>
                <a:buNone/>
              </a:pPr>
              <a:r>
                <a:rPr b="1" lang="en" sz="1500">
                  <a:solidFill>
                    <a:srgbClr val="FFFFFF"/>
                  </a:solidFill>
                  <a:latin typeface="Calibri"/>
                  <a:ea typeface="Calibri"/>
                  <a:cs typeface="Calibri"/>
                  <a:sym typeface="Calibri"/>
                </a:rPr>
                <a:t>Status Pekerjaan</a:t>
              </a:r>
              <a:endParaRPr b="1" sz="1500">
                <a:solidFill>
                  <a:srgbClr val="FFFFFF"/>
                </a:solidFill>
                <a:latin typeface="Calibri"/>
                <a:ea typeface="Calibri"/>
                <a:cs typeface="Calibri"/>
                <a:sym typeface="Calibri"/>
              </a:endParaRPr>
            </a:p>
          </p:txBody>
        </p:sp>
        <p:cxnSp>
          <p:nvCxnSpPr>
            <p:cNvPr id="123" name="Google Shape;123;p20"/>
            <p:cNvCxnSpPr/>
            <p:nvPr/>
          </p:nvCxnSpPr>
          <p:spPr>
            <a:xfrm>
              <a:off x="723648" y="4609968"/>
              <a:ext cx="3813900" cy="0"/>
            </a:xfrm>
            <a:prstGeom prst="straightConnector1">
              <a:avLst/>
            </a:prstGeom>
            <a:noFill/>
            <a:ln cap="flat" cmpd="sng" w="9525">
              <a:solidFill>
                <a:srgbClr val="7F7F7F"/>
              </a:solidFill>
              <a:prstDash val="solid"/>
              <a:miter lim="800000"/>
              <a:headEnd len="sm" w="sm" type="none"/>
              <a:tailEnd len="sm" w="sm" type="none"/>
            </a:ln>
          </p:spPr>
        </p:cxnSp>
        <p:pic>
          <p:nvPicPr>
            <p:cNvPr id="124" name="Google Shape;124;p20"/>
            <p:cNvPicPr preferRelativeResize="0"/>
            <p:nvPr/>
          </p:nvPicPr>
          <p:blipFill rotWithShape="1">
            <a:blip r:embed="rId6">
              <a:alphaModFix/>
            </a:blip>
            <a:srcRect b="0" l="0" r="0" t="0"/>
            <a:stretch/>
          </p:blipFill>
          <p:spPr>
            <a:xfrm>
              <a:off x="1550766" y="4531419"/>
              <a:ext cx="2589900" cy="1426200"/>
            </a:xfrm>
            <a:prstGeom prst="rect">
              <a:avLst/>
            </a:prstGeom>
            <a:noFill/>
            <a:ln>
              <a:noFill/>
            </a:ln>
          </p:spPr>
        </p:pic>
        <p:sp>
          <p:nvSpPr>
            <p:cNvPr id="125" name="Google Shape;125;p20"/>
            <p:cNvSpPr/>
            <p:nvPr/>
          </p:nvSpPr>
          <p:spPr>
            <a:xfrm>
              <a:off x="686319" y="5345478"/>
              <a:ext cx="881400" cy="338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200">
                  <a:solidFill>
                    <a:srgbClr val="BFBFBF"/>
                  </a:solidFill>
                  <a:latin typeface="Calibri"/>
                  <a:ea typeface="Calibri"/>
                  <a:cs typeface="Calibri"/>
                  <a:sym typeface="Calibri"/>
                </a:rPr>
                <a:t>Pelajar</a:t>
              </a:r>
              <a:endParaRPr sz="1200">
                <a:solidFill>
                  <a:srgbClr val="BFBFBF"/>
                </a:solidFill>
                <a:latin typeface="Calibri"/>
                <a:ea typeface="Calibri"/>
                <a:cs typeface="Calibri"/>
                <a:sym typeface="Calibri"/>
              </a:endParaRPr>
            </a:p>
          </p:txBody>
        </p:sp>
        <p:sp>
          <p:nvSpPr>
            <p:cNvPr id="126" name="Google Shape;126;p20"/>
            <p:cNvSpPr/>
            <p:nvPr/>
          </p:nvSpPr>
          <p:spPr>
            <a:xfrm>
              <a:off x="623566" y="4764243"/>
              <a:ext cx="960900" cy="3387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200">
                  <a:solidFill>
                    <a:srgbClr val="BFBFBF"/>
                  </a:solidFill>
                  <a:latin typeface="Calibri"/>
                  <a:ea typeface="Calibri"/>
                  <a:cs typeface="Calibri"/>
                  <a:sym typeface="Calibri"/>
                </a:rPr>
                <a:t>Pekerja</a:t>
              </a:r>
              <a:endParaRPr sz="1200">
                <a:solidFill>
                  <a:srgbClr val="BFBFBF"/>
                </a:solidFill>
                <a:latin typeface="Calibri"/>
                <a:ea typeface="Calibri"/>
                <a:cs typeface="Calibri"/>
                <a:sym typeface="Calibri"/>
              </a:endParaRPr>
            </a:p>
          </p:txBody>
        </p:sp>
      </p:grpSp>
      <p:grpSp>
        <p:nvGrpSpPr>
          <p:cNvPr id="127" name="Google Shape;127;p20"/>
          <p:cNvGrpSpPr/>
          <p:nvPr/>
        </p:nvGrpSpPr>
        <p:grpSpPr>
          <a:xfrm>
            <a:off x="282675" y="3109291"/>
            <a:ext cx="4047457" cy="1982445"/>
            <a:chOff x="5498968" y="3910762"/>
            <a:chExt cx="4315446" cy="2231227"/>
          </a:xfrm>
        </p:grpSpPr>
        <p:pic>
          <p:nvPicPr>
            <p:cNvPr id="128" name="Google Shape;128;p20"/>
            <p:cNvPicPr preferRelativeResize="0"/>
            <p:nvPr/>
          </p:nvPicPr>
          <p:blipFill rotWithShape="1">
            <a:blip r:embed="rId7">
              <a:alphaModFix/>
            </a:blip>
            <a:srcRect b="0" l="0" r="0" t="0"/>
            <a:stretch/>
          </p:blipFill>
          <p:spPr>
            <a:xfrm>
              <a:off x="5498968" y="4313189"/>
              <a:ext cx="1828800" cy="1828800"/>
            </a:xfrm>
            <a:prstGeom prst="rect">
              <a:avLst/>
            </a:prstGeom>
            <a:noFill/>
            <a:ln>
              <a:noFill/>
            </a:ln>
          </p:spPr>
        </p:pic>
        <p:pic>
          <p:nvPicPr>
            <p:cNvPr id="129" name="Google Shape;129;p20"/>
            <p:cNvPicPr preferRelativeResize="0"/>
            <p:nvPr/>
          </p:nvPicPr>
          <p:blipFill rotWithShape="1">
            <a:blip r:embed="rId8">
              <a:alphaModFix/>
            </a:blip>
            <a:srcRect b="0" l="0" r="0" t="0"/>
            <a:stretch/>
          </p:blipFill>
          <p:spPr>
            <a:xfrm>
              <a:off x="7670376" y="4313189"/>
              <a:ext cx="1828800" cy="1828800"/>
            </a:xfrm>
            <a:prstGeom prst="rect">
              <a:avLst/>
            </a:prstGeom>
            <a:noFill/>
            <a:ln>
              <a:noFill/>
            </a:ln>
          </p:spPr>
        </p:pic>
        <p:cxnSp>
          <p:nvCxnSpPr>
            <p:cNvPr id="130" name="Google Shape;130;p20"/>
            <p:cNvCxnSpPr/>
            <p:nvPr/>
          </p:nvCxnSpPr>
          <p:spPr>
            <a:xfrm rot="10800000">
              <a:off x="6655208" y="4665505"/>
              <a:ext cx="1044000" cy="0"/>
            </a:xfrm>
            <a:prstGeom prst="straightConnector1">
              <a:avLst/>
            </a:prstGeom>
            <a:noFill/>
            <a:ln cap="flat" cmpd="sng" w="9525">
              <a:solidFill>
                <a:srgbClr val="FFFFFF"/>
              </a:solidFill>
              <a:prstDash val="solid"/>
              <a:miter lim="800000"/>
              <a:headEnd len="sm" w="sm" type="none"/>
              <a:tailEnd len="med" w="med" type="oval"/>
            </a:ln>
          </p:spPr>
        </p:cxnSp>
        <p:sp>
          <p:nvSpPr>
            <p:cNvPr id="131" name="Google Shape;131;p20"/>
            <p:cNvSpPr txBox="1"/>
            <p:nvPr/>
          </p:nvSpPr>
          <p:spPr>
            <a:xfrm>
              <a:off x="7321541" y="4358928"/>
              <a:ext cx="377700" cy="320400"/>
            </a:xfrm>
            <a:prstGeom prst="rect">
              <a:avLst/>
            </a:prstGeom>
            <a:noFill/>
            <a:ln>
              <a:noFill/>
            </a:ln>
          </p:spPr>
          <p:txBody>
            <a:bodyPr anchorCtr="0" anchor="t" bIns="34275" lIns="68575" spcFirstLastPara="1" rIns="0" wrap="square" tIns="34275">
              <a:spAutoFit/>
            </a:bodyPr>
            <a:lstStyle/>
            <a:p>
              <a:pPr indent="0" lvl="0" marL="0" marR="0" rtl="0" algn="r">
                <a:spcBef>
                  <a:spcPts val="0"/>
                </a:spcBef>
                <a:spcAft>
                  <a:spcPts val="0"/>
                </a:spcAft>
                <a:buNone/>
              </a:pPr>
              <a:r>
                <a:rPr b="1" lang="en" sz="1400">
                  <a:solidFill>
                    <a:srgbClr val="FFFFFF"/>
                  </a:solidFill>
                  <a:latin typeface="Calibri"/>
                  <a:ea typeface="Calibri"/>
                  <a:cs typeface="Calibri"/>
                  <a:sym typeface="Calibri"/>
                </a:rPr>
                <a:t>8%</a:t>
              </a:r>
              <a:endParaRPr sz="1100"/>
            </a:p>
          </p:txBody>
        </p:sp>
        <p:cxnSp>
          <p:nvCxnSpPr>
            <p:cNvPr id="132" name="Google Shape;132;p20"/>
            <p:cNvCxnSpPr/>
            <p:nvPr/>
          </p:nvCxnSpPr>
          <p:spPr>
            <a:xfrm rot="10800000">
              <a:off x="8770414" y="4665505"/>
              <a:ext cx="1044000" cy="0"/>
            </a:xfrm>
            <a:prstGeom prst="straightConnector1">
              <a:avLst/>
            </a:prstGeom>
            <a:noFill/>
            <a:ln cap="flat" cmpd="sng" w="9525">
              <a:solidFill>
                <a:srgbClr val="FFFFFF"/>
              </a:solidFill>
              <a:prstDash val="solid"/>
              <a:miter lim="800000"/>
              <a:headEnd len="sm" w="sm" type="none"/>
              <a:tailEnd len="med" w="med" type="oval"/>
            </a:ln>
          </p:spPr>
        </p:cxnSp>
        <p:sp>
          <p:nvSpPr>
            <p:cNvPr id="133" name="Google Shape;133;p20"/>
            <p:cNvSpPr txBox="1"/>
            <p:nvPr/>
          </p:nvSpPr>
          <p:spPr>
            <a:xfrm>
              <a:off x="9290448" y="4367893"/>
              <a:ext cx="494700" cy="320400"/>
            </a:xfrm>
            <a:prstGeom prst="rect">
              <a:avLst/>
            </a:prstGeom>
            <a:noFill/>
            <a:ln>
              <a:noFill/>
            </a:ln>
          </p:spPr>
          <p:txBody>
            <a:bodyPr anchorCtr="0" anchor="t" bIns="34275" lIns="68575" spcFirstLastPara="1" rIns="0" wrap="square" tIns="34275">
              <a:spAutoFit/>
            </a:bodyPr>
            <a:lstStyle/>
            <a:p>
              <a:pPr indent="0" lvl="0" marL="0" marR="0" rtl="0" algn="r">
                <a:spcBef>
                  <a:spcPts val="0"/>
                </a:spcBef>
                <a:spcAft>
                  <a:spcPts val="0"/>
                </a:spcAft>
                <a:buNone/>
              </a:pPr>
              <a:r>
                <a:rPr b="1" lang="en" sz="1400">
                  <a:solidFill>
                    <a:srgbClr val="FFFFFF"/>
                  </a:solidFill>
                  <a:latin typeface="Calibri"/>
                  <a:ea typeface="Calibri"/>
                  <a:cs typeface="Calibri"/>
                  <a:sym typeface="Calibri"/>
                </a:rPr>
                <a:t>92%</a:t>
              </a:r>
              <a:endParaRPr sz="1100"/>
            </a:p>
          </p:txBody>
        </p:sp>
        <p:sp>
          <p:nvSpPr>
            <p:cNvPr id="134" name="Google Shape;134;p20"/>
            <p:cNvSpPr txBox="1"/>
            <p:nvPr/>
          </p:nvSpPr>
          <p:spPr>
            <a:xfrm>
              <a:off x="5947363" y="5073687"/>
              <a:ext cx="857700" cy="268500"/>
            </a:xfrm>
            <a:prstGeom prst="rect">
              <a:avLst/>
            </a:prstGeom>
            <a:noFill/>
            <a:ln>
              <a:noFill/>
            </a:ln>
          </p:spPr>
          <p:txBody>
            <a:bodyPr anchorCtr="0" anchor="ctr" bIns="34275" lIns="68575" spcFirstLastPara="1" rIns="68575" wrap="square" tIns="34275">
              <a:spAutoFit/>
            </a:bodyPr>
            <a:lstStyle/>
            <a:p>
              <a:pPr indent="0" lvl="0" marL="0" marR="0" rtl="0" algn="ctr">
                <a:spcBef>
                  <a:spcPts val="0"/>
                </a:spcBef>
                <a:spcAft>
                  <a:spcPts val="0"/>
                </a:spcAft>
                <a:buNone/>
              </a:pPr>
              <a:r>
                <a:rPr lang="en" sz="1100">
                  <a:solidFill>
                    <a:srgbClr val="BFBFBF"/>
                  </a:solidFill>
                  <a:latin typeface="Calibri"/>
                  <a:ea typeface="Calibri"/>
                  <a:cs typeface="Calibri"/>
                  <a:sym typeface="Calibri"/>
                </a:rPr>
                <a:t>Berkahwin</a:t>
              </a:r>
              <a:endParaRPr sz="1100">
                <a:solidFill>
                  <a:srgbClr val="BFBFBF"/>
                </a:solidFill>
                <a:latin typeface="Calibri"/>
                <a:ea typeface="Calibri"/>
                <a:cs typeface="Calibri"/>
                <a:sym typeface="Calibri"/>
              </a:endParaRPr>
            </a:p>
          </p:txBody>
        </p:sp>
        <p:sp>
          <p:nvSpPr>
            <p:cNvPr id="135" name="Google Shape;135;p20"/>
            <p:cNvSpPr txBox="1"/>
            <p:nvPr/>
          </p:nvSpPr>
          <p:spPr>
            <a:xfrm>
              <a:off x="8301011" y="5073699"/>
              <a:ext cx="561300" cy="268500"/>
            </a:xfrm>
            <a:prstGeom prst="rect">
              <a:avLst/>
            </a:prstGeom>
            <a:noFill/>
            <a:ln>
              <a:noFill/>
            </a:ln>
          </p:spPr>
          <p:txBody>
            <a:bodyPr anchorCtr="0" anchor="ctr" bIns="34275" lIns="68575" spcFirstLastPara="1" rIns="68575" wrap="square" tIns="34275">
              <a:spAutoFit/>
            </a:bodyPr>
            <a:lstStyle/>
            <a:p>
              <a:pPr indent="0" lvl="0" marL="0" marR="0" rtl="0" algn="ctr">
                <a:spcBef>
                  <a:spcPts val="0"/>
                </a:spcBef>
                <a:spcAft>
                  <a:spcPts val="0"/>
                </a:spcAft>
                <a:buNone/>
              </a:pPr>
              <a:r>
                <a:rPr lang="en" sz="1100">
                  <a:solidFill>
                    <a:srgbClr val="BFBFBF"/>
                  </a:solidFill>
                  <a:latin typeface="Calibri"/>
                  <a:ea typeface="Calibri"/>
                  <a:cs typeface="Calibri"/>
                  <a:sym typeface="Calibri"/>
                </a:rPr>
                <a:t>Bujang</a:t>
              </a:r>
              <a:endParaRPr sz="1100">
                <a:solidFill>
                  <a:srgbClr val="BFBFBF"/>
                </a:solidFill>
                <a:latin typeface="Calibri"/>
                <a:ea typeface="Calibri"/>
                <a:cs typeface="Calibri"/>
                <a:sym typeface="Calibri"/>
              </a:endParaRPr>
            </a:p>
          </p:txBody>
        </p:sp>
        <p:sp>
          <p:nvSpPr>
            <p:cNvPr id="136" name="Google Shape;136;p20"/>
            <p:cNvSpPr txBox="1"/>
            <p:nvPr/>
          </p:nvSpPr>
          <p:spPr>
            <a:xfrm>
              <a:off x="5703270" y="3910762"/>
              <a:ext cx="752700" cy="337800"/>
            </a:xfrm>
            <a:prstGeom prst="rect">
              <a:avLst/>
            </a:prstGeom>
            <a:noFill/>
            <a:ln>
              <a:noFill/>
            </a:ln>
          </p:spPr>
          <p:txBody>
            <a:bodyPr anchorCtr="0" anchor="t" bIns="34275" lIns="0" spcFirstLastPara="1" rIns="68575" wrap="square" tIns="34275">
              <a:spAutoFit/>
            </a:bodyPr>
            <a:lstStyle/>
            <a:p>
              <a:pPr indent="0" lvl="0" marL="0" marR="0" rtl="0" algn="l">
                <a:spcBef>
                  <a:spcPts val="0"/>
                </a:spcBef>
                <a:spcAft>
                  <a:spcPts val="0"/>
                </a:spcAft>
                <a:buNone/>
              </a:pPr>
              <a:r>
                <a:rPr b="1" lang="en" sz="1500">
                  <a:solidFill>
                    <a:srgbClr val="FFFFFF"/>
                  </a:solidFill>
                  <a:latin typeface="Calibri"/>
                  <a:ea typeface="Calibri"/>
                  <a:cs typeface="Calibri"/>
                  <a:sym typeface="Calibri"/>
                </a:rPr>
                <a:t>Status</a:t>
              </a:r>
              <a:endParaRPr sz="1100"/>
            </a:p>
          </p:txBody>
        </p:sp>
        <p:cxnSp>
          <p:nvCxnSpPr>
            <p:cNvPr id="137" name="Google Shape;137;p20"/>
            <p:cNvCxnSpPr/>
            <p:nvPr/>
          </p:nvCxnSpPr>
          <p:spPr>
            <a:xfrm>
              <a:off x="5703270" y="4314131"/>
              <a:ext cx="4095300" cy="0"/>
            </a:xfrm>
            <a:prstGeom prst="straightConnector1">
              <a:avLst/>
            </a:prstGeom>
            <a:noFill/>
            <a:ln cap="flat" cmpd="sng" w="9525">
              <a:solidFill>
                <a:srgbClr val="7F7F7F"/>
              </a:solidFill>
              <a:prstDash val="solid"/>
              <a:miter lim="800000"/>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21"/>
          <p:cNvGrpSpPr/>
          <p:nvPr/>
        </p:nvGrpSpPr>
        <p:grpSpPr>
          <a:xfrm>
            <a:off x="120828" y="1003849"/>
            <a:ext cx="4028964" cy="2501979"/>
            <a:chOff x="6948918" y="1041540"/>
            <a:chExt cx="3521514" cy="3122789"/>
          </a:xfrm>
        </p:grpSpPr>
        <p:pic>
          <p:nvPicPr>
            <p:cNvPr id="143" name="Google Shape;143;p21"/>
            <p:cNvPicPr preferRelativeResize="0"/>
            <p:nvPr/>
          </p:nvPicPr>
          <p:blipFill rotWithShape="1">
            <a:blip r:embed="rId3">
              <a:alphaModFix/>
            </a:blip>
            <a:srcRect b="0" l="0" r="0" t="0"/>
            <a:stretch/>
          </p:blipFill>
          <p:spPr>
            <a:xfrm>
              <a:off x="7641132" y="1402229"/>
              <a:ext cx="2829300" cy="2762100"/>
            </a:xfrm>
            <a:prstGeom prst="rect">
              <a:avLst/>
            </a:prstGeom>
            <a:noFill/>
            <a:ln>
              <a:noFill/>
            </a:ln>
          </p:spPr>
        </p:pic>
        <p:sp>
          <p:nvSpPr>
            <p:cNvPr id="144" name="Google Shape;144;p21"/>
            <p:cNvSpPr txBox="1"/>
            <p:nvPr/>
          </p:nvSpPr>
          <p:spPr>
            <a:xfrm>
              <a:off x="7137623" y="1041540"/>
              <a:ext cx="3156300" cy="374700"/>
            </a:xfrm>
            <a:prstGeom prst="rect">
              <a:avLst/>
            </a:prstGeom>
            <a:noFill/>
            <a:ln>
              <a:noFill/>
            </a:ln>
          </p:spPr>
          <p:txBody>
            <a:bodyPr anchorCtr="0" anchor="t" bIns="34275" lIns="0" spcFirstLastPara="1" rIns="68575" wrap="square" tIns="34275">
              <a:spAutoFit/>
            </a:bodyPr>
            <a:lstStyle/>
            <a:p>
              <a:pPr indent="0" lvl="0" marL="0" marR="0" rtl="0" algn="l">
                <a:spcBef>
                  <a:spcPts val="0"/>
                </a:spcBef>
                <a:spcAft>
                  <a:spcPts val="0"/>
                </a:spcAft>
                <a:buNone/>
              </a:pPr>
              <a:r>
                <a:rPr b="1" lang="en" sz="1500">
                  <a:solidFill>
                    <a:srgbClr val="FFFFFF"/>
                  </a:solidFill>
                  <a:latin typeface="Calibri"/>
                  <a:ea typeface="Calibri"/>
                  <a:cs typeface="Calibri"/>
                  <a:sym typeface="Calibri"/>
                </a:rPr>
                <a:t>Peranti yang digunakan untuk media sosial</a:t>
              </a:r>
              <a:endParaRPr b="1" sz="1500">
                <a:solidFill>
                  <a:srgbClr val="FFFFFF"/>
                </a:solidFill>
                <a:latin typeface="Calibri"/>
                <a:ea typeface="Calibri"/>
                <a:cs typeface="Calibri"/>
                <a:sym typeface="Calibri"/>
              </a:endParaRPr>
            </a:p>
          </p:txBody>
        </p:sp>
        <p:cxnSp>
          <p:nvCxnSpPr>
            <p:cNvPr id="145" name="Google Shape;145;p21"/>
            <p:cNvCxnSpPr/>
            <p:nvPr/>
          </p:nvCxnSpPr>
          <p:spPr>
            <a:xfrm>
              <a:off x="7137623" y="1444909"/>
              <a:ext cx="2829300" cy="0"/>
            </a:xfrm>
            <a:prstGeom prst="straightConnector1">
              <a:avLst/>
            </a:prstGeom>
            <a:noFill/>
            <a:ln cap="flat" cmpd="sng" w="9525">
              <a:solidFill>
                <a:srgbClr val="7F7F7F"/>
              </a:solidFill>
              <a:prstDash val="solid"/>
              <a:miter lim="800000"/>
              <a:headEnd len="sm" w="sm" type="none"/>
              <a:tailEnd len="sm" w="sm" type="none"/>
            </a:ln>
          </p:spPr>
        </p:cxnSp>
        <p:sp>
          <p:nvSpPr>
            <p:cNvPr id="146" name="Google Shape;146;p21"/>
            <p:cNvSpPr txBox="1"/>
            <p:nvPr/>
          </p:nvSpPr>
          <p:spPr>
            <a:xfrm>
              <a:off x="7097527" y="1625704"/>
              <a:ext cx="537900" cy="547500"/>
            </a:xfrm>
            <a:prstGeom prst="rect">
              <a:avLst/>
            </a:prstGeom>
            <a:noFill/>
            <a:ln>
              <a:noFill/>
            </a:ln>
          </p:spPr>
          <p:txBody>
            <a:bodyPr anchorCtr="0" anchor="ctr" bIns="34275" lIns="68575" spcFirstLastPara="1" rIns="68575" wrap="square" tIns="34275">
              <a:spAutoFit/>
            </a:bodyPr>
            <a:lstStyle/>
            <a:p>
              <a:pPr indent="0" lvl="0" marL="0" marR="0" rtl="0" algn="r">
                <a:spcBef>
                  <a:spcPts val="0"/>
                </a:spcBef>
                <a:spcAft>
                  <a:spcPts val="0"/>
                </a:spcAft>
                <a:buNone/>
              </a:pPr>
              <a:r>
                <a:rPr lang="en" sz="1200">
                  <a:solidFill>
                    <a:schemeClr val="dk1"/>
                  </a:solidFill>
                  <a:latin typeface="Calibri"/>
                  <a:ea typeface="Calibri"/>
                  <a:cs typeface="Calibri"/>
                  <a:sym typeface="Calibri"/>
                </a:rPr>
                <a:t>Telefon</a:t>
              </a:r>
              <a:endParaRPr sz="1200">
                <a:solidFill>
                  <a:schemeClr val="dk1"/>
                </a:solidFill>
                <a:latin typeface="Calibri"/>
                <a:ea typeface="Calibri"/>
                <a:cs typeface="Calibri"/>
                <a:sym typeface="Calibri"/>
              </a:endParaRPr>
            </a:p>
            <a:p>
              <a:pPr indent="0" lvl="0" marL="0" marR="0" rtl="0" algn="r">
                <a:spcBef>
                  <a:spcPts val="0"/>
                </a:spcBef>
                <a:spcAft>
                  <a:spcPts val="0"/>
                </a:spcAft>
                <a:buNone/>
              </a:pPr>
              <a:r>
                <a:rPr lang="en" sz="1200">
                  <a:solidFill>
                    <a:schemeClr val="dk1"/>
                  </a:solidFill>
                  <a:latin typeface="Calibri"/>
                  <a:ea typeface="Calibri"/>
                  <a:cs typeface="Calibri"/>
                  <a:sym typeface="Calibri"/>
                </a:rPr>
                <a:t>pintar</a:t>
              </a:r>
              <a:endParaRPr sz="1200">
                <a:solidFill>
                  <a:schemeClr val="dk1"/>
                </a:solidFill>
                <a:latin typeface="Calibri"/>
                <a:ea typeface="Calibri"/>
                <a:cs typeface="Calibri"/>
                <a:sym typeface="Calibri"/>
              </a:endParaRPr>
            </a:p>
          </p:txBody>
        </p:sp>
        <p:sp>
          <p:nvSpPr>
            <p:cNvPr id="147" name="Google Shape;147;p21"/>
            <p:cNvSpPr txBox="1"/>
            <p:nvPr/>
          </p:nvSpPr>
          <p:spPr>
            <a:xfrm>
              <a:off x="6948918" y="2591414"/>
              <a:ext cx="692100" cy="317100"/>
            </a:xfrm>
            <a:prstGeom prst="rect">
              <a:avLst/>
            </a:prstGeom>
            <a:noFill/>
            <a:ln>
              <a:noFill/>
            </a:ln>
          </p:spPr>
          <p:txBody>
            <a:bodyPr anchorCtr="0" anchor="ctr" bIns="34275" lIns="68575" spcFirstLastPara="1" rIns="68575" wrap="square" tIns="34275">
              <a:spAutoFit/>
            </a:bodyPr>
            <a:lstStyle/>
            <a:p>
              <a:pPr indent="0" lvl="0" marL="0" marR="0" rtl="0" algn="r">
                <a:spcBef>
                  <a:spcPts val="0"/>
                </a:spcBef>
                <a:spcAft>
                  <a:spcPts val="0"/>
                </a:spcAft>
                <a:buNone/>
              </a:pPr>
              <a:r>
                <a:rPr lang="en" sz="1200">
                  <a:solidFill>
                    <a:schemeClr val="dk1"/>
                  </a:solidFill>
                  <a:latin typeface="Calibri"/>
                  <a:ea typeface="Calibri"/>
                  <a:cs typeface="Calibri"/>
                  <a:sym typeface="Calibri"/>
                </a:rPr>
                <a:t>Komputer</a:t>
              </a:r>
              <a:endParaRPr sz="1200">
                <a:solidFill>
                  <a:schemeClr val="dk1"/>
                </a:solidFill>
                <a:latin typeface="Calibri"/>
                <a:ea typeface="Calibri"/>
                <a:cs typeface="Calibri"/>
                <a:sym typeface="Calibri"/>
              </a:endParaRPr>
            </a:p>
          </p:txBody>
        </p:sp>
        <p:sp>
          <p:nvSpPr>
            <p:cNvPr id="148" name="Google Shape;148;p21"/>
            <p:cNvSpPr txBox="1"/>
            <p:nvPr/>
          </p:nvSpPr>
          <p:spPr>
            <a:xfrm>
              <a:off x="7151878" y="3431541"/>
              <a:ext cx="469800" cy="317100"/>
            </a:xfrm>
            <a:prstGeom prst="rect">
              <a:avLst/>
            </a:prstGeom>
            <a:noFill/>
            <a:ln>
              <a:noFill/>
            </a:ln>
          </p:spPr>
          <p:txBody>
            <a:bodyPr anchorCtr="0" anchor="ctr" bIns="34275" lIns="68575" spcFirstLastPara="1" rIns="68575" wrap="square" tIns="34275">
              <a:spAutoFit/>
            </a:bodyPr>
            <a:lstStyle/>
            <a:p>
              <a:pPr indent="0" lvl="0" marL="0" marR="0" rtl="0" algn="r">
                <a:spcBef>
                  <a:spcPts val="0"/>
                </a:spcBef>
                <a:spcAft>
                  <a:spcPts val="0"/>
                </a:spcAft>
                <a:buNone/>
              </a:pPr>
              <a:r>
                <a:rPr lang="en" sz="1200">
                  <a:solidFill>
                    <a:schemeClr val="dk1"/>
                  </a:solidFill>
                  <a:latin typeface="Calibri"/>
                  <a:ea typeface="Calibri"/>
                  <a:cs typeface="Calibri"/>
                  <a:sym typeface="Calibri"/>
                </a:rPr>
                <a:t>Tablet</a:t>
              </a:r>
              <a:endParaRPr sz="1100">
                <a:solidFill>
                  <a:schemeClr val="dk1"/>
                </a:solidFill>
              </a:endParaRPr>
            </a:p>
          </p:txBody>
        </p:sp>
      </p:grpSp>
      <p:grpSp>
        <p:nvGrpSpPr>
          <p:cNvPr id="149" name="Google Shape;149;p21"/>
          <p:cNvGrpSpPr/>
          <p:nvPr/>
        </p:nvGrpSpPr>
        <p:grpSpPr>
          <a:xfrm>
            <a:off x="4539522" y="150726"/>
            <a:ext cx="4517649" cy="4932740"/>
            <a:chOff x="6016621" y="504170"/>
            <a:chExt cx="5670452" cy="5955977"/>
          </a:xfrm>
        </p:grpSpPr>
        <p:sp>
          <p:nvSpPr>
            <p:cNvPr id="150" name="Google Shape;150;p21"/>
            <p:cNvSpPr txBox="1"/>
            <p:nvPr/>
          </p:nvSpPr>
          <p:spPr>
            <a:xfrm>
              <a:off x="6308658" y="504170"/>
              <a:ext cx="4027200" cy="362400"/>
            </a:xfrm>
            <a:prstGeom prst="rect">
              <a:avLst/>
            </a:prstGeom>
            <a:noFill/>
            <a:ln>
              <a:noFill/>
            </a:ln>
          </p:spPr>
          <p:txBody>
            <a:bodyPr anchorCtr="0" anchor="t" bIns="34275" lIns="0" spcFirstLastPara="1" rIns="68575" wrap="square" tIns="34275">
              <a:spAutoFit/>
            </a:bodyPr>
            <a:lstStyle/>
            <a:p>
              <a:pPr indent="0" lvl="0" marL="0" marR="0" rtl="0" algn="l">
                <a:spcBef>
                  <a:spcPts val="0"/>
                </a:spcBef>
                <a:spcAft>
                  <a:spcPts val="0"/>
                </a:spcAft>
                <a:buNone/>
              </a:pPr>
              <a:r>
                <a:rPr b="1" lang="en" sz="1500">
                  <a:solidFill>
                    <a:srgbClr val="FFFFFF"/>
                  </a:solidFill>
                  <a:latin typeface="Calibri"/>
                  <a:ea typeface="Calibri"/>
                  <a:cs typeface="Calibri"/>
                  <a:sym typeface="Calibri"/>
                </a:rPr>
                <a:t>Aplikasi media sosial yang digunakan</a:t>
              </a:r>
              <a:endParaRPr b="1" sz="1500">
                <a:solidFill>
                  <a:srgbClr val="FFFFFF"/>
                </a:solidFill>
                <a:latin typeface="Calibri"/>
                <a:ea typeface="Calibri"/>
                <a:cs typeface="Calibri"/>
                <a:sym typeface="Calibri"/>
              </a:endParaRPr>
            </a:p>
          </p:txBody>
        </p:sp>
        <p:cxnSp>
          <p:nvCxnSpPr>
            <p:cNvPr id="151" name="Google Shape;151;p21"/>
            <p:cNvCxnSpPr/>
            <p:nvPr/>
          </p:nvCxnSpPr>
          <p:spPr>
            <a:xfrm flipH="1" rot="10800000">
              <a:off x="6308658" y="904240"/>
              <a:ext cx="4941900" cy="3300"/>
            </a:xfrm>
            <a:prstGeom prst="straightConnector1">
              <a:avLst/>
            </a:prstGeom>
            <a:noFill/>
            <a:ln cap="flat" cmpd="sng" w="9525">
              <a:solidFill>
                <a:srgbClr val="7F7F7F"/>
              </a:solidFill>
              <a:prstDash val="solid"/>
              <a:miter lim="800000"/>
              <a:headEnd len="sm" w="sm" type="none"/>
              <a:tailEnd len="sm" w="sm" type="none"/>
            </a:ln>
          </p:spPr>
        </p:cxnSp>
        <p:pic>
          <p:nvPicPr>
            <p:cNvPr id="152" name="Google Shape;152;p21"/>
            <p:cNvPicPr preferRelativeResize="0"/>
            <p:nvPr/>
          </p:nvPicPr>
          <p:blipFill rotWithShape="1">
            <a:blip r:embed="rId4">
              <a:alphaModFix/>
            </a:blip>
            <a:srcRect b="0" l="0" r="0" t="0"/>
            <a:stretch/>
          </p:blipFill>
          <p:spPr>
            <a:xfrm>
              <a:off x="7387773" y="851647"/>
              <a:ext cx="4299300" cy="5608500"/>
            </a:xfrm>
            <a:prstGeom prst="rect">
              <a:avLst/>
            </a:prstGeom>
            <a:noFill/>
            <a:ln>
              <a:noFill/>
            </a:ln>
          </p:spPr>
        </p:pic>
        <p:sp>
          <p:nvSpPr>
            <p:cNvPr id="153" name="Google Shape;153;p21"/>
            <p:cNvSpPr/>
            <p:nvPr/>
          </p:nvSpPr>
          <p:spPr>
            <a:xfrm>
              <a:off x="6016621" y="1921714"/>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Instagram</a:t>
              </a:r>
              <a:endParaRPr sz="1100">
                <a:solidFill>
                  <a:schemeClr val="dk1"/>
                </a:solidFill>
              </a:endParaRPr>
            </a:p>
          </p:txBody>
        </p:sp>
        <p:sp>
          <p:nvSpPr>
            <p:cNvPr id="154" name="Google Shape;154;p21"/>
            <p:cNvSpPr/>
            <p:nvPr/>
          </p:nvSpPr>
          <p:spPr>
            <a:xfrm>
              <a:off x="6016621" y="1481265"/>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Telegram</a:t>
              </a:r>
              <a:endParaRPr sz="1100">
                <a:solidFill>
                  <a:schemeClr val="dk1"/>
                </a:solidFill>
              </a:endParaRPr>
            </a:p>
          </p:txBody>
        </p:sp>
        <p:sp>
          <p:nvSpPr>
            <p:cNvPr id="155" name="Google Shape;155;p21"/>
            <p:cNvSpPr/>
            <p:nvPr/>
          </p:nvSpPr>
          <p:spPr>
            <a:xfrm>
              <a:off x="6016622" y="1044964"/>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Whatsapp</a:t>
              </a:r>
              <a:endParaRPr sz="1100">
                <a:solidFill>
                  <a:schemeClr val="dk1"/>
                </a:solidFill>
                <a:latin typeface="Calibri"/>
                <a:ea typeface="Calibri"/>
                <a:cs typeface="Calibri"/>
                <a:sym typeface="Calibri"/>
              </a:endParaRPr>
            </a:p>
          </p:txBody>
        </p:sp>
        <p:sp>
          <p:nvSpPr>
            <p:cNvPr id="156" name="Google Shape;156;p21"/>
            <p:cNvSpPr/>
            <p:nvPr/>
          </p:nvSpPr>
          <p:spPr>
            <a:xfrm>
              <a:off x="6016621" y="3279590"/>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Tiktok</a:t>
              </a:r>
              <a:endParaRPr sz="1100">
                <a:solidFill>
                  <a:schemeClr val="dk1"/>
                </a:solidFill>
                <a:latin typeface="Calibri"/>
                <a:ea typeface="Calibri"/>
                <a:cs typeface="Calibri"/>
                <a:sym typeface="Calibri"/>
              </a:endParaRPr>
            </a:p>
          </p:txBody>
        </p:sp>
        <p:sp>
          <p:nvSpPr>
            <p:cNvPr id="157" name="Google Shape;157;p21"/>
            <p:cNvSpPr/>
            <p:nvPr/>
          </p:nvSpPr>
          <p:spPr>
            <a:xfrm>
              <a:off x="6016621" y="2832250"/>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Twitter</a:t>
              </a:r>
              <a:endParaRPr sz="1100">
                <a:solidFill>
                  <a:schemeClr val="dk1"/>
                </a:solidFill>
              </a:endParaRPr>
            </a:p>
          </p:txBody>
        </p:sp>
        <p:sp>
          <p:nvSpPr>
            <p:cNvPr id="158" name="Google Shape;158;p21"/>
            <p:cNvSpPr/>
            <p:nvPr/>
          </p:nvSpPr>
          <p:spPr>
            <a:xfrm>
              <a:off x="6016622" y="2358015"/>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Facebook</a:t>
              </a:r>
              <a:endParaRPr sz="1100">
                <a:solidFill>
                  <a:schemeClr val="dk1"/>
                </a:solidFill>
              </a:endParaRPr>
            </a:p>
          </p:txBody>
        </p:sp>
        <p:sp>
          <p:nvSpPr>
            <p:cNvPr id="159" name="Google Shape;159;p21"/>
            <p:cNvSpPr/>
            <p:nvPr/>
          </p:nvSpPr>
          <p:spPr>
            <a:xfrm>
              <a:off x="6019499" y="4618953"/>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9GAG</a:t>
              </a:r>
              <a:endParaRPr sz="1100">
                <a:solidFill>
                  <a:schemeClr val="dk1"/>
                </a:solidFill>
              </a:endParaRPr>
            </a:p>
          </p:txBody>
        </p:sp>
        <p:sp>
          <p:nvSpPr>
            <p:cNvPr id="160" name="Google Shape;160;p21"/>
            <p:cNvSpPr/>
            <p:nvPr/>
          </p:nvSpPr>
          <p:spPr>
            <a:xfrm>
              <a:off x="6019499" y="4180578"/>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Reddit</a:t>
              </a:r>
              <a:endParaRPr sz="1100">
                <a:solidFill>
                  <a:schemeClr val="dk1"/>
                </a:solidFill>
              </a:endParaRPr>
            </a:p>
          </p:txBody>
        </p:sp>
        <p:sp>
          <p:nvSpPr>
            <p:cNvPr id="161" name="Google Shape;161;p21"/>
            <p:cNvSpPr/>
            <p:nvPr/>
          </p:nvSpPr>
          <p:spPr>
            <a:xfrm>
              <a:off x="6019500" y="3742203"/>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YouTube</a:t>
              </a:r>
              <a:endParaRPr sz="1100">
                <a:solidFill>
                  <a:schemeClr val="dk1"/>
                </a:solidFill>
              </a:endParaRPr>
            </a:p>
          </p:txBody>
        </p:sp>
        <p:sp>
          <p:nvSpPr>
            <p:cNvPr id="162" name="Google Shape;162;p21"/>
            <p:cNvSpPr/>
            <p:nvPr/>
          </p:nvSpPr>
          <p:spPr>
            <a:xfrm>
              <a:off x="6028463" y="5921400"/>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Wechat</a:t>
              </a:r>
              <a:endParaRPr sz="1100">
                <a:solidFill>
                  <a:schemeClr val="dk1"/>
                </a:solidFill>
                <a:latin typeface="Calibri"/>
                <a:ea typeface="Calibri"/>
                <a:cs typeface="Calibri"/>
                <a:sym typeface="Calibri"/>
              </a:endParaRPr>
            </a:p>
          </p:txBody>
        </p:sp>
        <p:sp>
          <p:nvSpPr>
            <p:cNvPr id="163" name="Google Shape;163;p21"/>
            <p:cNvSpPr/>
            <p:nvPr/>
          </p:nvSpPr>
          <p:spPr>
            <a:xfrm>
              <a:off x="6028463" y="5491990"/>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Weibo</a:t>
              </a:r>
              <a:endParaRPr sz="1100">
                <a:solidFill>
                  <a:schemeClr val="dk1"/>
                </a:solidFill>
              </a:endParaRPr>
            </a:p>
          </p:txBody>
        </p:sp>
        <p:sp>
          <p:nvSpPr>
            <p:cNvPr id="164" name="Google Shape;164;p21"/>
            <p:cNvSpPr/>
            <p:nvPr/>
          </p:nvSpPr>
          <p:spPr>
            <a:xfrm>
              <a:off x="6028464" y="5053615"/>
              <a:ext cx="1023600" cy="3078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en" sz="1100">
                  <a:solidFill>
                    <a:schemeClr val="dk1"/>
                  </a:solidFill>
                  <a:latin typeface="Calibri"/>
                  <a:ea typeface="Calibri"/>
                  <a:cs typeface="Calibri"/>
                  <a:sym typeface="Calibri"/>
                </a:rPr>
                <a:t>Snapchat</a:t>
              </a:r>
              <a:endParaRPr sz="1100">
                <a:solidFill>
                  <a:schemeClr val="dk1"/>
                </a:solidFill>
              </a:endParaRPr>
            </a:p>
          </p:txBody>
        </p:sp>
      </p:grpSp>
      <p:pic>
        <p:nvPicPr>
          <p:cNvPr descr="Pin on All copper" id="165" name="Google Shape;165;p21"/>
          <p:cNvPicPr preferRelativeResize="0"/>
          <p:nvPr/>
        </p:nvPicPr>
        <p:blipFill rotWithShape="1">
          <a:blip r:embed="rId5">
            <a:alphaModFix/>
          </a:blip>
          <a:srcRect b="0" l="0" r="0" t="0"/>
          <a:stretch/>
        </p:blipFill>
        <p:spPr>
          <a:xfrm>
            <a:off x="5296306" y="566828"/>
            <a:ext cx="318787" cy="331350"/>
          </a:xfrm>
          <a:prstGeom prst="rect">
            <a:avLst/>
          </a:prstGeom>
          <a:noFill/>
          <a:ln>
            <a:noFill/>
          </a:ln>
        </p:spPr>
      </p:pic>
      <p:pic>
        <p:nvPicPr>
          <p:cNvPr descr="Telegram Logo transparent PNG - StickPNG" id="166" name="Google Shape;166;p21"/>
          <p:cNvPicPr preferRelativeResize="0"/>
          <p:nvPr/>
        </p:nvPicPr>
        <p:blipFill rotWithShape="1">
          <a:blip r:embed="rId6">
            <a:alphaModFix/>
          </a:blip>
          <a:srcRect b="0" l="0" r="0" t="0"/>
          <a:stretch/>
        </p:blipFill>
        <p:spPr>
          <a:xfrm>
            <a:off x="5330492" y="972424"/>
            <a:ext cx="242518" cy="252075"/>
          </a:xfrm>
          <a:prstGeom prst="rect">
            <a:avLst/>
          </a:prstGeom>
          <a:noFill/>
          <a:ln>
            <a:noFill/>
          </a:ln>
        </p:spPr>
      </p:pic>
      <p:pic>
        <p:nvPicPr>
          <p:cNvPr descr="Instagram Logo transparent PNG - StickPNG" id="167" name="Google Shape;167;p21"/>
          <p:cNvPicPr preferRelativeResize="0"/>
          <p:nvPr/>
        </p:nvPicPr>
        <p:blipFill rotWithShape="1">
          <a:blip r:embed="rId7">
            <a:alphaModFix/>
          </a:blip>
          <a:srcRect b="0" l="0" r="0" t="0"/>
          <a:stretch/>
        </p:blipFill>
        <p:spPr>
          <a:xfrm>
            <a:off x="5324101" y="1333516"/>
            <a:ext cx="291230" cy="302710"/>
          </a:xfrm>
          <a:prstGeom prst="rect">
            <a:avLst/>
          </a:prstGeom>
          <a:noFill/>
          <a:ln>
            <a:noFill/>
          </a:ln>
        </p:spPr>
      </p:pic>
      <p:pic>
        <p:nvPicPr>
          <p:cNvPr descr="Facebook Icon transparent PNG - StickPNG" id="168" name="Google Shape;168;p21"/>
          <p:cNvPicPr preferRelativeResize="0"/>
          <p:nvPr/>
        </p:nvPicPr>
        <p:blipFill rotWithShape="1">
          <a:blip r:embed="rId8">
            <a:alphaModFix/>
          </a:blip>
          <a:srcRect b="0" l="0" r="0" t="0"/>
          <a:stretch/>
        </p:blipFill>
        <p:spPr>
          <a:xfrm>
            <a:off x="5345071" y="1725796"/>
            <a:ext cx="227941" cy="236924"/>
          </a:xfrm>
          <a:prstGeom prst="rect">
            <a:avLst/>
          </a:prstGeom>
          <a:noFill/>
          <a:ln>
            <a:noFill/>
          </a:ln>
        </p:spPr>
      </p:pic>
      <p:pic>
        <p:nvPicPr>
          <p:cNvPr descr="Twitter Logo transparent PNG - StickPNG" id="169" name="Google Shape;169;p21"/>
          <p:cNvPicPr preferRelativeResize="0"/>
          <p:nvPr/>
        </p:nvPicPr>
        <p:blipFill rotWithShape="1">
          <a:blip r:embed="rId9">
            <a:alphaModFix/>
          </a:blip>
          <a:srcRect b="0" l="0" r="0" t="0"/>
          <a:stretch/>
        </p:blipFill>
        <p:spPr>
          <a:xfrm>
            <a:off x="5269391" y="2045921"/>
            <a:ext cx="346463" cy="360115"/>
          </a:xfrm>
          <a:prstGeom prst="rect">
            <a:avLst/>
          </a:prstGeom>
          <a:noFill/>
          <a:ln>
            <a:noFill/>
          </a:ln>
        </p:spPr>
      </p:pic>
      <p:pic>
        <p:nvPicPr>
          <p:cNvPr descr="Download Tik Tok Logo PNG Image for Free" id="170" name="Google Shape;170;p21"/>
          <p:cNvPicPr preferRelativeResize="0"/>
          <p:nvPr/>
        </p:nvPicPr>
        <p:blipFill rotWithShape="1">
          <a:blip r:embed="rId10">
            <a:alphaModFix/>
          </a:blip>
          <a:srcRect b="0" l="0" r="0" t="0"/>
          <a:stretch/>
        </p:blipFill>
        <p:spPr>
          <a:xfrm>
            <a:off x="5293449" y="2352259"/>
            <a:ext cx="323120" cy="439663"/>
          </a:xfrm>
          <a:prstGeom prst="rect">
            <a:avLst/>
          </a:prstGeom>
          <a:noFill/>
          <a:ln>
            <a:noFill/>
          </a:ln>
        </p:spPr>
      </p:pic>
      <p:pic>
        <p:nvPicPr>
          <p:cNvPr descr="Youtube Logo PNG, Youtube Logo Transparent Background - FreeIconsPNG" id="171" name="Google Shape;171;p21"/>
          <p:cNvPicPr preferRelativeResize="0"/>
          <p:nvPr/>
        </p:nvPicPr>
        <p:blipFill rotWithShape="1">
          <a:blip r:embed="rId11">
            <a:alphaModFix/>
          </a:blip>
          <a:srcRect b="0" l="0" r="0" t="0"/>
          <a:stretch/>
        </p:blipFill>
        <p:spPr>
          <a:xfrm>
            <a:off x="5283550" y="2776166"/>
            <a:ext cx="346466" cy="360120"/>
          </a:xfrm>
          <a:prstGeom prst="rect">
            <a:avLst/>
          </a:prstGeom>
          <a:noFill/>
          <a:ln>
            <a:noFill/>
          </a:ln>
        </p:spPr>
      </p:pic>
      <p:pic>
        <p:nvPicPr>
          <p:cNvPr descr="Reddit Icon | Vector Images Icon Sign And Symbols" id="172" name="Google Shape;172;p21"/>
          <p:cNvPicPr preferRelativeResize="0"/>
          <p:nvPr/>
        </p:nvPicPr>
        <p:blipFill rotWithShape="1">
          <a:blip r:embed="rId12">
            <a:alphaModFix/>
          </a:blip>
          <a:srcRect b="0" l="0" r="0" t="0"/>
          <a:stretch/>
        </p:blipFill>
        <p:spPr>
          <a:xfrm>
            <a:off x="5314206" y="3180641"/>
            <a:ext cx="281771" cy="292875"/>
          </a:xfrm>
          <a:prstGeom prst="rect">
            <a:avLst/>
          </a:prstGeom>
          <a:noFill/>
          <a:ln>
            <a:noFill/>
          </a:ln>
        </p:spPr>
      </p:pic>
      <p:pic>
        <p:nvPicPr>
          <p:cNvPr descr="Gag Icon | Basic Round Social Iconset | S-Icons" id="173" name="Google Shape;173;p21"/>
          <p:cNvPicPr preferRelativeResize="0"/>
          <p:nvPr/>
        </p:nvPicPr>
        <p:blipFill rotWithShape="1">
          <a:blip r:embed="rId13">
            <a:alphaModFix/>
          </a:blip>
          <a:srcRect b="0" l="0" r="0" t="0"/>
          <a:stretch/>
        </p:blipFill>
        <p:spPr>
          <a:xfrm>
            <a:off x="5320164" y="3545978"/>
            <a:ext cx="299107" cy="310895"/>
          </a:xfrm>
          <a:prstGeom prst="rect">
            <a:avLst/>
          </a:prstGeom>
          <a:noFill/>
          <a:ln>
            <a:noFill/>
          </a:ln>
        </p:spPr>
      </p:pic>
      <p:pic>
        <p:nvPicPr>
          <p:cNvPr id="174" name="Google Shape;174;p21"/>
          <p:cNvPicPr preferRelativeResize="0"/>
          <p:nvPr/>
        </p:nvPicPr>
        <p:blipFill rotWithShape="1">
          <a:blip r:embed="rId14">
            <a:alphaModFix/>
          </a:blip>
          <a:srcRect b="0" l="0" r="0" t="0"/>
          <a:stretch/>
        </p:blipFill>
        <p:spPr>
          <a:xfrm>
            <a:off x="5320164" y="3894798"/>
            <a:ext cx="294676" cy="306289"/>
          </a:xfrm>
          <a:prstGeom prst="rect">
            <a:avLst/>
          </a:prstGeom>
          <a:noFill/>
          <a:ln>
            <a:noFill/>
          </a:ln>
        </p:spPr>
      </p:pic>
      <p:pic>
        <p:nvPicPr>
          <p:cNvPr descr="Weibo Logo PNG Transparent &amp;amp; SVG Vector - Freebie Supply" id="175" name="Google Shape;175;p21"/>
          <p:cNvPicPr preferRelativeResize="0"/>
          <p:nvPr/>
        </p:nvPicPr>
        <p:blipFill rotWithShape="1">
          <a:blip r:embed="rId15">
            <a:alphaModFix/>
          </a:blip>
          <a:srcRect b="0" l="0" r="0" t="0"/>
          <a:stretch/>
        </p:blipFill>
        <p:spPr>
          <a:xfrm>
            <a:off x="5310285" y="4284224"/>
            <a:ext cx="312708" cy="263000"/>
          </a:xfrm>
          <a:prstGeom prst="rect">
            <a:avLst/>
          </a:prstGeom>
          <a:noFill/>
          <a:ln>
            <a:noFill/>
          </a:ln>
        </p:spPr>
      </p:pic>
      <p:pic>
        <p:nvPicPr>
          <p:cNvPr descr="WeChat Logo PNG Transparent &amp;amp; SVG Vector - Freebie Supply" id="176" name="Google Shape;176;p21"/>
          <p:cNvPicPr preferRelativeResize="0"/>
          <p:nvPr/>
        </p:nvPicPr>
        <p:blipFill rotWithShape="1">
          <a:blip r:embed="rId16">
            <a:alphaModFix/>
          </a:blip>
          <a:srcRect b="0" l="0" r="0" t="0"/>
          <a:stretch/>
        </p:blipFill>
        <p:spPr>
          <a:xfrm>
            <a:off x="5328945" y="4644389"/>
            <a:ext cx="270616" cy="2812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