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3" r:id="rId18"/>
  </p:sldIdLst>
  <p:sldSz cx="9144000" cy="6858000" type="screen4x3"/>
  <p:notesSz cx="6858000" cy="9144000"/>
  <p:defaultTextStyle>
    <a:defPPr>
      <a:defRPr lang="ms-M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5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83598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4740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63157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809188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74699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44121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34739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391038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44841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22663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ms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527152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F4578-19E7-4F7D-BAAB-73196FF3E488}" type="datetimeFigureOut">
              <a:rPr lang="ms-MY" smtClean="0"/>
              <a:t>16/12/2019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39040-9FBC-41AD-A33B-74C50E20F6F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37656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ms-M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6.jpe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12" Type="http://schemas.microsoft.com/office/2007/relationships/hdphoto" Target="../media/hdphoto9.wdp"/><Relationship Id="rId2" Type="http://schemas.openxmlformats.org/officeDocument/2006/relationships/image" Target="../media/image3.jpg"/><Relationship Id="rId16" Type="http://schemas.microsoft.com/office/2007/relationships/hdphoto" Target="../media/hdphoto11.wdp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11" Type="http://schemas.openxmlformats.org/officeDocument/2006/relationships/image" Target="../media/image11.jpeg"/><Relationship Id="rId5" Type="http://schemas.openxmlformats.org/officeDocument/2006/relationships/image" Target="../media/image8.jpeg"/><Relationship Id="rId15" Type="http://schemas.openxmlformats.org/officeDocument/2006/relationships/image" Target="../media/image13.jpe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jpeg"/><Relationship Id="rId14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75456" y="2276872"/>
            <a:ext cx="10294912" cy="1470025"/>
          </a:xfrm>
        </p:spPr>
        <p:txBody>
          <a:bodyPr>
            <a:normAutofit/>
          </a:bodyPr>
          <a:lstStyle/>
          <a:p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SAYANGI MALAYSIA, MALAYSIAKU BERSIH</a:t>
            </a:r>
            <a:b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(MALAYSIA TANAH AIRKU)</a:t>
            </a:r>
            <a:endParaRPr lang="ms-MY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28" b="3045"/>
          <a:stretch/>
        </p:blipFill>
        <p:spPr>
          <a:xfrm>
            <a:off x="2494122" y="18937"/>
            <a:ext cx="4155044" cy="2160240"/>
          </a:xfrm>
          <a:prstGeom prst="rect">
            <a:avLst/>
          </a:prstGeom>
          <a:ln>
            <a:noFill/>
          </a:ln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1226442" y="4379863"/>
            <a:ext cx="6910892" cy="2478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1.Nur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Khuzaimah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binti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Iskandar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(A19EC0133)</a:t>
            </a:r>
            <a:b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Nuraina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Najwa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binti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Mohd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Rauzi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(A19EC0130)</a:t>
            </a:r>
            <a:b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3.Irma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Zafirah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binti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Mohd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Ikram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(A19EC0054)</a:t>
            </a:r>
            <a:b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4.Ali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Hilmi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Bin Ismail			(A19EC0013)</a:t>
            </a:r>
            <a:b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5.Tan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Kah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Khoon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	(A19EC0168)</a:t>
            </a:r>
            <a:b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6.Yu </a:t>
            </a:r>
            <a:r>
              <a:rPr lang="en-US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Kah</a:t>
            </a:r>
            <a:r>
              <a:rPr lang="en-US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Wei				(A19EC0178)</a:t>
            </a:r>
            <a:endParaRPr lang="ms-MY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444" y="3933056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DINAMIKA MALAYSIA (SECTION 22)</a:t>
            </a:r>
            <a:endParaRPr lang="ms-MY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02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 rotWithShape="1">
          <a:blip r:embed="rId3"/>
          <a:srcRect l="20829" t="31514" r="34079" b="27516"/>
          <a:stretch/>
        </p:blipFill>
        <p:spPr bwMode="auto">
          <a:xfrm>
            <a:off x="1046950" y="1363687"/>
            <a:ext cx="7050100" cy="413062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4555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8" t="33682" r="34634" b="24759"/>
          <a:stretch/>
        </p:blipFill>
        <p:spPr bwMode="auto">
          <a:xfrm>
            <a:off x="739630" y="1131788"/>
            <a:ext cx="7664740" cy="459442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851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 rotWithShape="1">
          <a:blip r:embed="rId3"/>
          <a:srcRect l="20275" t="24227" r="35520" b="35789"/>
          <a:stretch/>
        </p:blipFill>
        <p:spPr bwMode="auto">
          <a:xfrm>
            <a:off x="1265235" y="1495189"/>
            <a:ext cx="6613530" cy="3867621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089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 rotWithShape="1">
          <a:blip r:embed="rId3"/>
          <a:srcRect l="20275" t="33484" r="25327" b="27122"/>
          <a:stretch/>
        </p:blipFill>
        <p:spPr bwMode="auto">
          <a:xfrm>
            <a:off x="105096" y="1530284"/>
            <a:ext cx="8933807" cy="405963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44" b="82130" l="5100" r="46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0" t="46368" r="53439" b="16816"/>
          <a:stretch/>
        </p:blipFill>
        <p:spPr>
          <a:xfrm>
            <a:off x="5510051" y="3631405"/>
            <a:ext cx="576063" cy="58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5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1" t="37818" r="39399" b="21607"/>
          <a:stretch/>
        </p:blipFill>
        <p:spPr bwMode="auto">
          <a:xfrm>
            <a:off x="755576" y="1340768"/>
            <a:ext cx="7632848" cy="417646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44" b="82130" l="5100" r="46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0" t="46368" r="53439" b="16816"/>
          <a:stretch/>
        </p:blipFill>
        <p:spPr>
          <a:xfrm>
            <a:off x="7199765" y="2996952"/>
            <a:ext cx="504056" cy="51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5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4" t="46484" r="26878" b="13335"/>
          <a:stretch/>
        </p:blipFill>
        <p:spPr bwMode="auto">
          <a:xfrm>
            <a:off x="1031302" y="1736613"/>
            <a:ext cx="7081395" cy="338477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44" b="82130" l="5100" r="46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0" t="46368" r="53439" b="16816"/>
          <a:stretch/>
        </p:blipFill>
        <p:spPr>
          <a:xfrm>
            <a:off x="5436096" y="3512148"/>
            <a:ext cx="504056" cy="51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5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/>
          <a:srcRect l="20386" t="27378" r="31088" b="30470"/>
          <a:stretch/>
        </p:blipFill>
        <p:spPr bwMode="auto">
          <a:xfrm>
            <a:off x="1102104" y="1474552"/>
            <a:ext cx="6939791" cy="390889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762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KESIMPULAN</a:t>
            </a:r>
            <a:endParaRPr lang="ms-MY" b="1" dirty="0">
              <a:solidFill>
                <a:schemeClr val="bg1"/>
              </a:solidFill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827584" y="1556792"/>
            <a:ext cx="3168352" cy="1872208"/>
          </a:xfrm>
          <a:prstGeom prst="round1Rect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5" name="Round Single Corner Rectangle 4"/>
          <p:cNvSpPr/>
          <p:nvPr/>
        </p:nvSpPr>
        <p:spPr>
          <a:xfrm>
            <a:off x="979984" y="4077072"/>
            <a:ext cx="3168352" cy="1872208"/>
          </a:xfrm>
          <a:prstGeom prst="round1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6" name="Round Single Corner Rectangle 5"/>
          <p:cNvSpPr/>
          <p:nvPr/>
        </p:nvSpPr>
        <p:spPr>
          <a:xfrm>
            <a:off x="4572000" y="4077072"/>
            <a:ext cx="3168352" cy="1872208"/>
          </a:xfrm>
          <a:prstGeom prst="round1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7" name="Round Single Corner Rectangle 6"/>
          <p:cNvSpPr/>
          <p:nvPr/>
        </p:nvSpPr>
        <p:spPr>
          <a:xfrm>
            <a:off x="4572000" y="1556792"/>
            <a:ext cx="3168352" cy="1872208"/>
          </a:xfrm>
          <a:prstGeom prst="round1Rect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8" name="TextBox 7"/>
          <p:cNvSpPr txBox="1"/>
          <p:nvPr/>
        </p:nvSpPr>
        <p:spPr>
          <a:xfrm>
            <a:off x="979984" y="1677288"/>
            <a:ext cx="2871936" cy="1631216"/>
          </a:xfrm>
          <a:prstGeom prst="round1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memupuk unsur patriotisme dan kesedaran sivik perlulah dijalankan </a:t>
            </a:r>
            <a:r>
              <a:rPr lang="ms-MY" sz="2000" dirty="0" smtClean="0"/>
              <a:t>sepanjang masa </a:t>
            </a:r>
            <a:endParaRPr lang="ms-MY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150260" y="4197568"/>
            <a:ext cx="2871936" cy="1631216"/>
          </a:xfrm>
          <a:prstGeom prst="round1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 smtClean="0"/>
              <a:t>Jika </a:t>
            </a:r>
            <a:r>
              <a:rPr lang="ms-MY" sz="2000" dirty="0"/>
              <a:t>tidak dapat dipupuk </a:t>
            </a:r>
            <a:r>
              <a:rPr lang="ms-MY" sz="2000" dirty="0" smtClean="0"/>
              <a:t>maka tidak </a:t>
            </a:r>
            <a:r>
              <a:rPr lang="ms-MY" sz="2000" dirty="0"/>
              <a:t>ada perasaan cinta akan negara dan menyebabkan mereka hilang jati diri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0208" y="4351456"/>
            <a:ext cx="2871936" cy="1323439"/>
          </a:xfrm>
          <a:prstGeom prst="round1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semua </a:t>
            </a:r>
            <a:r>
              <a:rPr lang="ms-MY" sz="2000" dirty="0" smtClean="0"/>
              <a:t>pihak </a:t>
            </a:r>
            <a:r>
              <a:rPr lang="ms-MY" sz="2000" dirty="0"/>
              <a:t>perlulah berganding bahu dan memainkan peranan masing-masing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0208" y="1831176"/>
            <a:ext cx="2871936" cy="1323439"/>
          </a:xfrm>
          <a:prstGeom prst="round1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penting untuk melahirkan warganegara yang cinta akan negaranya </a:t>
            </a:r>
          </a:p>
        </p:txBody>
      </p:sp>
    </p:spTree>
    <p:extLst>
      <p:ext uri="{BB962C8B-B14F-4D97-AF65-F5344CB8AC3E}">
        <p14:creationId xmlns:p14="http://schemas.microsoft.com/office/powerpoint/2010/main" val="300532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b="1" dirty="0">
                <a:solidFill>
                  <a:schemeClr val="bg1"/>
                </a:solidFill>
              </a:rPr>
              <a:t>LATAR BELAKANG </a:t>
            </a:r>
            <a:r>
              <a:rPr lang="en-MY" b="1" dirty="0" smtClean="0">
                <a:solidFill>
                  <a:schemeClr val="bg1"/>
                </a:solidFill>
              </a:rPr>
              <a:t>ISU</a:t>
            </a:r>
            <a:endParaRPr lang="ms-MY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1107" y="1412776"/>
            <a:ext cx="9143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400" u="sng" dirty="0">
                <a:solidFill>
                  <a:schemeClr val="bg1"/>
                </a:solidFill>
              </a:rPr>
              <a:t>ISU: SEMANGAT PATRIOTISME YANG RENDAH </a:t>
            </a:r>
            <a:endParaRPr lang="en-MY" sz="2400" u="sng" dirty="0" smtClean="0">
              <a:solidFill>
                <a:schemeClr val="bg1"/>
              </a:solidFill>
            </a:endParaRPr>
          </a:p>
          <a:p>
            <a:pPr algn="ctr"/>
            <a:r>
              <a:rPr lang="en-MY" sz="2400" u="sng" dirty="0" smtClean="0">
                <a:solidFill>
                  <a:schemeClr val="bg1"/>
                </a:solidFill>
              </a:rPr>
              <a:t>DALAM </a:t>
            </a:r>
            <a:r>
              <a:rPr lang="en-MY" sz="2400" u="sng" dirty="0">
                <a:solidFill>
                  <a:schemeClr val="bg1"/>
                </a:solidFill>
              </a:rPr>
              <a:t>GOLONGAN BELIA</a:t>
            </a:r>
            <a:endParaRPr lang="ms-MY" sz="2400" u="sng" dirty="0">
              <a:solidFill>
                <a:schemeClr val="bg1"/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1598444" y="3389018"/>
            <a:ext cx="5904656" cy="221599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5" name="TextBox 4"/>
          <p:cNvSpPr txBox="1"/>
          <p:nvPr/>
        </p:nvSpPr>
        <p:spPr>
          <a:xfrm>
            <a:off x="1598444" y="3533034"/>
            <a:ext cx="59046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000" dirty="0" err="1"/>
              <a:t>patriotisme</a:t>
            </a:r>
            <a:r>
              <a:rPr lang="en-MY" sz="2000" dirty="0"/>
              <a:t> </a:t>
            </a:r>
            <a:r>
              <a:rPr lang="en-MY" sz="2000" dirty="0" err="1"/>
              <a:t>adalah</a:t>
            </a:r>
            <a:r>
              <a:rPr lang="en-MY" sz="2000" dirty="0"/>
              <a:t> </a:t>
            </a:r>
            <a:r>
              <a:rPr lang="en-MY" sz="2000" dirty="0" err="1"/>
              <a:t>suatu</a:t>
            </a:r>
            <a:r>
              <a:rPr lang="en-MY" sz="2000" dirty="0"/>
              <a:t> sentiment yang </a:t>
            </a:r>
            <a:r>
              <a:rPr lang="en-MY" sz="2000" dirty="0" err="1"/>
              <a:t>menekankan</a:t>
            </a:r>
            <a:r>
              <a:rPr lang="en-MY" sz="2000" dirty="0"/>
              <a:t> </a:t>
            </a:r>
            <a:r>
              <a:rPr lang="en-MY" sz="2000" dirty="0" err="1"/>
              <a:t>kepada</a:t>
            </a:r>
            <a:r>
              <a:rPr lang="en-MY" sz="2000" dirty="0"/>
              <a:t> </a:t>
            </a:r>
            <a:r>
              <a:rPr lang="en-MY" sz="2000" dirty="0" err="1"/>
              <a:t>aspek</a:t>
            </a:r>
            <a:r>
              <a:rPr lang="en-MY" sz="2000" dirty="0"/>
              <a:t> </a:t>
            </a:r>
            <a:r>
              <a:rPr lang="en-MY" sz="2000" dirty="0" err="1"/>
              <a:t>kesetiaan</a:t>
            </a:r>
            <a:r>
              <a:rPr lang="en-MY" sz="2000" dirty="0"/>
              <a:t>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kecintaan</a:t>
            </a:r>
            <a:r>
              <a:rPr lang="en-MY" sz="2000" dirty="0"/>
              <a:t> yang </a:t>
            </a:r>
            <a:r>
              <a:rPr lang="en-MY" sz="2000" dirty="0" err="1"/>
              <a:t>mendalam</a:t>
            </a:r>
            <a:r>
              <a:rPr lang="en-MY" sz="2000" dirty="0"/>
              <a:t> </a:t>
            </a:r>
            <a:r>
              <a:rPr lang="en-MY" sz="2000" dirty="0" err="1"/>
              <a:t>kepada</a:t>
            </a:r>
            <a:r>
              <a:rPr lang="en-MY" sz="2000" dirty="0"/>
              <a:t> Negara. </a:t>
            </a:r>
            <a:r>
              <a:rPr lang="en-MY" sz="2000" dirty="0" err="1"/>
              <a:t>Mempertahankan</a:t>
            </a:r>
            <a:r>
              <a:rPr lang="en-MY" sz="2000" dirty="0"/>
              <a:t> </a:t>
            </a:r>
            <a:r>
              <a:rPr lang="en-MY" sz="2000" dirty="0" err="1"/>
              <a:t>kedaulatan</a:t>
            </a:r>
            <a:r>
              <a:rPr lang="en-MY" sz="2000" dirty="0"/>
              <a:t> Negara </a:t>
            </a:r>
            <a:r>
              <a:rPr lang="en-MY" sz="2000" dirty="0" err="1"/>
              <a:t>dan</a:t>
            </a:r>
            <a:r>
              <a:rPr lang="en-MY" sz="2000" dirty="0"/>
              <a:t> </a:t>
            </a:r>
            <a:r>
              <a:rPr lang="en-MY" sz="2000" dirty="0" err="1"/>
              <a:t>kesanggupan</a:t>
            </a:r>
            <a:r>
              <a:rPr lang="en-MY" sz="2000" dirty="0"/>
              <a:t> </a:t>
            </a:r>
            <a:r>
              <a:rPr lang="en-MY" sz="2000" dirty="0" err="1"/>
              <a:t>untuk</a:t>
            </a:r>
            <a:r>
              <a:rPr lang="en-MY" sz="2000" dirty="0"/>
              <a:t> </a:t>
            </a:r>
            <a:r>
              <a:rPr lang="en-MY" sz="2000" dirty="0" err="1"/>
              <a:t>berjuang</a:t>
            </a:r>
            <a:r>
              <a:rPr lang="en-MY" sz="2000" dirty="0"/>
              <a:t> </a:t>
            </a:r>
            <a:r>
              <a:rPr lang="en-MY" sz="2000" dirty="0" err="1"/>
              <a:t>menggadai</a:t>
            </a:r>
            <a:r>
              <a:rPr lang="en-MY" sz="2000" dirty="0"/>
              <a:t> </a:t>
            </a:r>
            <a:r>
              <a:rPr lang="en-MY" sz="2000" dirty="0" err="1"/>
              <a:t>nyawa</a:t>
            </a:r>
            <a:r>
              <a:rPr lang="en-MY" sz="2000" dirty="0"/>
              <a:t> demi Negara </a:t>
            </a:r>
            <a:r>
              <a:rPr lang="en-MY" sz="2000" dirty="0" err="1"/>
              <a:t>memperlihatkan</a:t>
            </a:r>
            <a:r>
              <a:rPr lang="en-MY" sz="2000" dirty="0"/>
              <a:t> </a:t>
            </a:r>
            <a:r>
              <a:rPr lang="en-MY" sz="2000" dirty="0" err="1"/>
              <a:t>tahap</a:t>
            </a:r>
            <a:r>
              <a:rPr lang="en-MY" sz="2000" dirty="0"/>
              <a:t> </a:t>
            </a:r>
            <a:r>
              <a:rPr lang="en-MY" sz="2000" dirty="0" err="1"/>
              <a:t>patriotisme</a:t>
            </a:r>
            <a:r>
              <a:rPr lang="en-MY" sz="2000" dirty="0"/>
              <a:t> </a:t>
            </a:r>
            <a:r>
              <a:rPr lang="en-MY" sz="2000" dirty="0" err="1"/>
              <a:t>tertinggi</a:t>
            </a:r>
            <a:r>
              <a:rPr lang="en-MY" sz="2000" dirty="0"/>
              <a:t> yang </a:t>
            </a:r>
            <a:r>
              <a:rPr lang="en-MY" sz="2000" dirty="0" err="1"/>
              <a:t>wujud</a:t>
            </a:r>
            <a:r>
              <a:rPr lang="en-MY" sz="2000" dirty="0"/>
              <a:t> </a:t>
            </a:r>
            <a:r>
              <a:rPr lang="en-MY" sz="2000" dirty="0" err="1"/>
              <a:t>dalam</a:t>
            </a:r>
            <a:r>
              <a:rPr lang="en-MY" sz="2000" dirty="0"/>
              <a:t> </a:t>
            </a:r>
            <a:r>
              <a:rPr lang="en-MY" sz="2000" dirty="0" err="1"/>
              <a:t>diri</a:t>
            </a:r>
            <a:r>
              <a:rPr lang="en-MY" sz="2000" dirty="0"/>
              <a:t> </a:t>
            </a:r>
            <a:r>
              <a:rPr lang="en-MY" sz="2000" dirty="0" err="1"/>
              <a:t>seorang</a:t>
            </a:r>
            <a:r>
              <a:rPr lang="en-MY" sz="2000" dirty="0"/>
              <a:t> </a:t>
            </a:r>
            <a:r>
              <a:rPr lang="en-MY" sz="2000" dirty="0" err="1"/>
              <a:t>warganegara</a:t>
            </a:r>
            <a:r>
              <a:rPr lang="en-MY" sz="2000" dirty="0"/>
              <a:t>.</a:t>
            </a:r>
            <a:endParaRPr lang="ms-MY" sz="2000" dirty="0"/>
          </a:p>
          <a:p>
            <a:endParaRPr lang="ms-MY" dirty="0"/>
          </a:p>
        </p:txBody>
      </p:sp>
      <p:sp>
        <p:nvSpPr>
          <p:cNvPr id="7" name="Pentagon 6"/>
          <p:cNvSpPr/>
          <p:nvPr/>
        </p:nvSpPr>
        <p:spPr>
          <a:xfrm>
            <a:off x="3131840" y="2611739"/>
            <a:ext cx="3024336" cy="576064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8" name="TextBox 7"/>
          <p:cNvSpPr txBox="1"/>
          <p:nvPr/>
        </p:nvSpPr>
        <p:spPr>
          <a:xfrm>
            <a:off x="3131840" y="266893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ARKIB NEGARA</a:t>
            </a:r>
            <a:endParaRPr lang="ms-MY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5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b="1" dirty="0">
                <a:solidFill>
                  <a:schemeClr val="bg1"/>
                </a:solidFill>
              </a:rPr>
              <a:t>OBJEKTIF </a:t>
            </a:r>
            <a:r>
              <a:rPr lang="en-MY" b="1" dirty="0" smtClean="0">
                <a:solidFill>
                  <a:schemeClr val="bg1"/>
                </a:solidFill>
              </a:rPr>
              <a:t>PROGRAM</a:t>
            </a:r>
            <a:endParaRPr lang="ms-MY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204864"/>
            <a:ext cx="74888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600" dirty="0" err="1">
                <a:solidFill>
                  <a:schemeClr val="bg1"/>
                </a:solidFill>
              </a:rPr>
              <a:t>Memupuk</a:t>
            </a:r>
            <a:r>
              <a:rPr lang="en-MY" sz="3600" dirty="0">
                <a:solidFill>
                  <a:schemeClr val="bg1"/>
                </a:solidFill>
              </a:rPr>
              <a:t> </a:t>
            </a:r>
            <a:r>
              <a:rPr lang="en-MY" sz="3600" dirty="0" err="1">
                <a:solidFill>
                  <a:schemeClr val="bg1"/>
                </a:solidFill>
              </a:rPr>
              <a:t>semangat</a:t>
            </a:r>
            <a:r>
              <a:rPr lang="en-MY" sz="3600" dirty="0">
                <a:solidFill>
                  <a:schemeClr val="bg1"/>
                </a:solidFill>
              </a:rPr>
              <a:t> </a:t>
            </a:r>
            <a:r>
              <a:rPr lang="en-MY" sz="3600" dirty="0" err="1">
                <a:solidFill>
                  <a:schemeClr val="bg1"/>
                </a:solidFill>
              </a:rPr>
              <a:t>patriostisme</a:t>
            </a:r>
            <a:r>
              <a:rPr lang="en-MY" sz="3600" dirty="0">
                <a:solidFill>
                  <a:schemeClr val="bg1"/>
                </a:solidFill>
              </a:rPr>
              <a:t> </a:t>
            </a:r>
            <a:r>
              <a:rPr lang="en-MY" sz="3600" dirty="0" err="1">
                <a:solidFill>
                  <a:schemeClr val="bg1"/>
                </a:solidFill>
              </a:rPr>
              <a:t>dalam</a:t>
            </a:r>
            <a:r>
              <a:rPr lang="en-MY" sz="3600" dirty="0">
                <a:solidFill>
                  <a:schemeClr val="bg1"/>
                </a:solidFill>
              </a:rPr>
              <a:t> </a:t>
            </a:r>
            <a:r>
              <a:rPr lang="en-MY" sz="3600" dirty="0" err="1">
                <a:solidFill>
                  <a:schemeClr val="bg1"/>
                </a:solidFill>
              </a:rPr>
              <a:t>golongan</a:t>
            </a:r>
            <a:r>
              <a:rPr lang="en-MY" sz="3600" dirty="0">
                <a:solidFill>
                  <a:schemeClr val="bg1"/>
                </a:solidFill>
              </a:rPr>
              <a:t> </a:t>
            </a:r>
            <a:r>
              <a:rPr lang="en-MY" sz="3600" dirty="0" err="1">
                <a:solidFill>
                  <a:schemeClr val="bg1"/>
                </a:solidFill>
              </a:rPr>
              <a:t>belia</a:t>
            </a:r>
            <a:r>
              <a:rPr lang="en-MY" sz="3600" dirty="0">
                <a:solidFill>
                  <a:schemeClr val="bg1"/>
                </a:solidFill>
              </a:rPr>
              <a:t> yang </a:t>
            </a:r>
            <a:r>
              <a:rPr lang="en-MY" sz="3600" dirty="0" err="1">
                <a:solidFill>
                  <a:schemeClr val="bg1"/>
                </a:solidFill>
              </a:rPr>
              <a:t>semakin</a:t>
            </a:r>
            <a:r>
              <a:rPr lang="en-MY" sz="3600" dirty="0">
                <a:solidFill>
                  <a:schemeClr val="bg1"/>
                </a:solidFill>
              </a:rPr>
              <a:t> </a:t>
            </a:r>
            <a:r>
              <a:rPr lang="en-MY" sz="3600" dirty="0" err="1">
                <a:solidFill>
                  <a:schemeClr val="bg1"/>
                </a:solidFill>
              </a:rPr>
              <a:t>rendah</a:t>
            </a:r>
            <a:endParaRPr lang="ms-MY" sz="3600" dirty="0">
              <a:solidFill>
                <a:schemeClr val="bg1"/>
              </a:solidFill>
            </a:endParaRPr>
          </a:p>
          <a:p>
            <a:endParaRPr lang="ms-MY" dirty="0"/>
          </a:p>
        </p:txBody>
      </p:sp>
    </p:spTree>
    <p:extLst>
      <p:ext uri="{BB962C8B-B14F-4D97-AF65-F5344CB8AC3E}">
        <p14:creationId xmlns:p14="http://schemas.microsoft.com/office/powerpoint/2010/main" val="201102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POSTER</a:t>
            </a:r>
            <a:endParaRPr lang="ms-MY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138" y="1220447"/>
            <a:ext cx="4075723" cy="541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7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b="1" dirty="0">
                <a:solidFill>
                  <a:schemeClr val="bg1"/>
                </a:solidFill>
              </a:rPr>
              <a:t>PERSIAPAN PROGRAM</a:t>
            </a:r>
            <a:endParaRPr lang="ms-MY" dirty="0">
              <a:solidFill>
                <a:schemeClr val="bg1"/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827584" y="1556792"/>
            <a:ext cx="3168352" cy="1872208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6" name="Round Diagonal Corner Rectangle 5"/>
          <p:cNvSpPr/>
          <p:nvPr/>
        </p:nvSpPr>
        <p:spPr>
          <a:xfrm>
            <a:off x="979984" y="4077072"/>
            <a:ext cx="3168352" cy="1872208"/>
          </a:xfrm>
          <a:prstGeom prst="round2DiagRect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7" name="Round Diagonal Corner Rectangle 6"/>
          <p:cNvSpPr/>
          <p:nvPr/>
        </p:nvSpPr>
        <p:spPr>
          <a:xfrm>
            <a:off x="4572000" y="4077072"/>
            <a:ext cx="3168352" cy="1872208"/>
          </a:xfrm>
          <a:prstGeom prst="round2Diag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8" name="Round Diagonal Corner Rectangle 7"/>
          <p:cNvSpPr/>
          <p:nvPr/>
        </p:nvSpPr>
        <p:spPr>
          <a:xfrm>
            <a:off x="4572000" y="1556792"/>
            <a:ext cx="3168352" cy="1872208"/>
          </a:xfrm>
          <a:prstGeom prst="round2DiagRect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9" name="TextBox 8"/>
          <p:cNvSpPr txBox="1"/>
          <p:nvPr/>
        </p:nvSpPr>
        <p:spPr>
          <a:xfrm>
            <a:off x="979984" y="1844824"/>
            <a:ext cx="2871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berkumpul di Taman Cengal pada pukul 11.45 pagi </a:t>
            </a:r>
            <a:r>
              <a:rPr lang="ms-MY" sz="2000" dirty="0" smtClean="0"/>
              <a:t> bagi melakukan persiapan</a:t>
            </a:r>
            <a:endParaRPr lang="ms-MY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110858" y="4351455"/>
            <a:ext cx="28719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Sebanyak 30 saguhati telah </a:t>
            </a:r>
            <a:r>
              <a:rPr lang="ms-MY" sz="2000" dirty="0" smtClean="0"/>
              <a:t>disediakan bagi </a:t>
            </a:r>
            <a:r>
              <a:rPr lang="ms-MY" sz="2000" dirty="0"/>
              <a:t>30 peserta yang terawal menyertai kempen ini. </a:t>
            </a:r>
          </a:p>
          <a:p>
            <a:pPr algn="ctr"/>
            <a:endParaRPr lang="ms-MY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720208" y="4505342"/>
            <a:ext cx="2871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>
                <a:solidFill>
                  <a:schemeClr val="bg1"/>
                </a:solidFill>
              </a:rPr>
              <a:t>t</a:t>
            </a:r>
            <a:r>
              <a:rPr lang="ms-MY" sz="2000" dirty="0" smtClean="0">
                <a:solidFill>
                  <a:schemeClr val="bg1"/>
                </a:solidFill>
              </a:rPr>
              <a:t>erdapat dua permainanan‘Teka Riang’ dan </a:t>
            </a:r>
            <a:r>
              <a:rPr lang="ms-MY" sz="2000" dirty="0">
                <a:solidFill>
                  <a:schemeClr val="bg1"/>
                </a:solidFill>
              </a:rPr>
              <a:t>‘Snake Quizzy’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0208" y="1690935"/>
            <a:ext cx="28719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Poster ditampal pada pondok dan sebahagiannya dipamerkan oleh ahli kumpulan </a:t>
            </a:r>
          </a:p>
        </p:txBody>
      </p:sp>
    </p:spTree>
    <p:extLst>
      <p:ext uri="{BB962C8B-B14F-4D97-AF65-F5344CB8AC3E}">
        <p14:creationId xmlns:p14="http://schemas.microsoft.com/office/powerpoint/2010/main" val="150831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88" r="12933" b="18091"/>
          <a:stretch/>
        </p:blipFill>
        <p:spPr bwMode="auto">
          <a:xfrm>
            <a:off x="251520" y="3176874"/>
            <a:ext cx="4896544" cy="35644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32656"/>
            <a:ext cx="4802331" cy="329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b="1" dirty="0">
                <a:solidFill>
                  <a:schemeClr val="bg1"/>
                </a:solidFill>
              </a:rPr>
              <a:t>SEMASA </a:t>
            </a:r>
            <a:r>
              <a:rPr lang="en-MY" b="1" dirty="0" smtClean="0">
                <a:solidFill>
                  <a:schemeClr val="bg1"/>
                </a:solidFill>
              </a:rPr>
              <a:t>PROGRAM</a:t>
            </a:r>
            <a:endParaRPr lang="ms-MY" dirty="0"/>
          </a:p>
        </p:txBody>
      </p:sp>
      <p:sp>
        <p:nvSpPr>
          <p:cNvPr id="5" name="Snip Single Corner Rectangle 4"/>
          <p:cNvSpPr/>
          <p:nvPr/>
        </p:nvSpPr>
        <p:spPr>
          <a:xfrm>
            <a:off x="827584" y="1556792"/>
            <a:ext cx="3168352" cy="1872208"/>
          </a:xfrm>
          <a:prstGeom prst="snip1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6" name="Snip Single Corner Rectangle 5"/>
          <p:cNvSpPr/>
          <p:nvPr/>
        </p:nvSpPr>
        <p:spPr>
          <a:xfrm>
            <a:off x="979984" y="4077072"/>
            <a:ext cx="3168352" cy="1872208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7" name="Snip Single Corner Rectangle 6"/>
          <p:cNvSpPr/>
          <p:nvPr/>
        </p:nvSpPr>
        <p:spPr>
          <a:xfrm>
            <a:off x="4572000" y="4077072"/>
            <a:ext cx="3168352" cy="1872208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8" name="Snip Single Corner Rectangle 7"/>
          <p:cNvSpPr/>
          <p:nvPr/>
        </p:nvSpPr>
        <p:spPr>
          <a:xfrm>
            <a:off x="4572000" y="1556792"/>
            <a:ext cx="3168352" cy="1872208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9" name="TextBox 8"/>
          <p:cNvSpPr txBox="1"/>
          <p:nvPr/>
        </p:nvSpPr>
        <p:spPr>
          <a:xfrm>
            <a:off x="979984" y="1985064"/>
            <a:ext cx="2871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kesukaran untuk menarik peserta untuk menyertai kempen kami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0260" y="4197565"/>
            <a:ext cx="28719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memerlukan kaedah atau langkah yang lebih strategik dalam pendekatan terhadap </a:t>
            </a:r>
            <a:r>
              <a:rPr lang="ms-MY" sz="2000" dirty="0" smtClean="0"/>
              <a:t>mahasiswa</a:t>
            </a:r>
            <a:endParaRPr lang="ms-MY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720208" y="4351456"/>
            <a:ext cx="2871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/>
              <a:t>mahasiswa mempunyai pengetahuan yang tinggi dalam  cabaran yang diberikan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33980" y="1831175"/>
            <a:ext cx="2871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000" dirty="0" smtClean="0"/>
              <a:t>kebanyakan </a:t>
            </a:r>
            <a:r>
              <a:rPr lang="ms-MY" sz="2000" dirty="0"/>
              <a:t>mahasiswa </a:t>
            </a:r>
            <a:r>
              <a:rPr lang="ms-MY" sz="2000" dirty="0" smtClean="0"/>
              <a:t>menyatakan mengejar </a:t>
            </a:r>
            <a:r>
              <a:rPr lang="ms-MY" sz="2000" dirty="0"/>
              <a:t>masa dan mempunyai perbincangan pelajaran</a:t>
            </a:r>
          </a:p>
        </p:txBody>
      </p:sp>
    </p:spTree>
    <p:extLst>
      <p:ext uri="{BB962C8B-B14F-4D97-AF65-F5344CB8AC3E}">
        <p14:creationId xmlns:p14="http://schemas.microsoft.com/office/powerpoint/2010/main" val="168598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7394" t="19303" r="26103" b="29289"/>
          <a:stretch/>
        </p:blipFill>
        <p:spPr bwMode="auto">
          <a:xfrm>
            <a:off x="270241" y="332656"/>
            <a:ext cx="5237863" cy="3384376"/>
          </a:xfrm>
          <a:prstGeom prst="rect">
            <a:avLst/>
          </a:prstGeom>
          <a:ln w="7620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99" r="13966"/>
          <a:stretch/>
        </p:blipFill>
        <p:spPr bwMode="auto">
          <a:xfrm>
            <a:off x="611560" y="476672"/>
            <a:ext cx="5380558" cy="4056147"/>
          </a:xfrm>
          <a:prstGeom prst="rect">
            <a:avLst/>
          </a:prstGeom>
          <a:ln w="7620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696"/>
            <a:ext cx="5616624" cy="396044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7" name="Picture 6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57238"/>
            <a:ext cx="5616624" cy="396044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8" name="Picture 7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224398"/>
            <a:ext cx="5992279" cy="4076809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9" name="Picture 8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43595"/>
            <a:ext cx="5976664" cy="4346873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0" name="Picture 9"/>
          <p:cNvPicPr/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59"/>
          <a:stretch/>
        </p:blipFill>
        <p:spPr bwMode="auto">
          <a:xfrm>
            <a:off x="2555776" y="1844824"/>
            <a:ext cx="6264696" cy="4824536"/>
          </a:xfrm>
          <a:prstGeom prst="rect">
            <a:avLst/>
          </a:prstGeom>
          <a:ln w="7620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500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b="1" dirty="0">
                <a:solidFill>
                  <a:schemeClr val="bg1"/>
                </a:solidFill>
              </a:rPr>
              <a:t>ANALISA </a:t>
            </a:r>
            <a:r>
              <a:rPr lang="en-MY" b="1" dirty="0" smtClean="0">
                <a:solidFill>
                  <a:schemeClr val="bg1"/>
                </a:solidFill>
              </a:rPr>
              <a:t>PROGRAM</a:t>
            </a:r>
            <a:endParaRPr lang="ms-MY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20052" t="40772" r="37391" b="19244"/>
          <a:stretch/>
        </p:blipFill>
        <p:spPr bwMode="auto">
          <a:xfrm>
            <a:off x="1034607" y="1628800"/>
            <a:ext cx="7074786" cy="417646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1295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212</Words>
  <Application>Microsoft Office PowerPoint</Application>
  <PresentationFormat>On-screen Show (4:3)</PresentationFormat>
  <Paragraphs>27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SAYANGI MALAYSIA, MALAYSIAKU BERSIH (MALAYSIA TANAH AIRKU)</vt:lpstr>
      <vt:lpstr>LATAR BELAKANG ISU</vt:lpstr>
      <vt:lpstr>OBJEKTIF PROGRAM</vt:lpstr>
      <vt:lpstr>POSTER</vt:lpstr>
      <vt:lpstr>PERSIAPAN PROGRAM</vt:lpstr>
      <vt:lpstr>PowerPoint Presentation</vt:lpstr>
      <vt:lpstr>SEMASA PROGRAM</vt:lpstr>
      <vt:lpstr>PowerPoint Presentation</vt:lpstr>
      <vt:lpstr>ANALISA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KESIMPULAN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11</cp:revision>
  <dcterms:created xsi:type="dcterms:W3CDTF">2019-12-15T16:21:33Z</dcterms:created>
  <dcterms:modified xsi:type="dcterms:W3CDTF">2019-12-16T03:38:32Z</dcterms:modified>
</cp:coreProperties>
</file>