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0B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83FA6F-5E85-48F4-8389-31A1D4A1F88E}" v="1" dt="2022-04-20T05:19:36.1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ABD4-D902-4635-86AB-0F9F937F9644}" type="datetimeFigureOut">
              <a:rPr lang="en-MY" smtClean="0"/>
              <a:t>20/4/2022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B8BE-C49D-48CB-ACB6-3C961AEAF0B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41538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ABD4-D902-4635-86AB-0F9F937F9644}" type="datetimeFigureOut">
              <a:rPr lang="en-MY" smtClean="0"/>
              <a:t>20/4/2022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B8BE-C49D-48CB-ACB6-3C961AEAF0B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48413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ABD4-D902-4635-86AB-0F9F937F9644}" type="datetimeFigureOut">
              <a:rPr lang="en-MY" smtClean="0"/>
              <a:t>20/4/2022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B8BE-C49D-48CB-ACB6-3C961AEAF0B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17099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ABD4-D902-4635-86AB-0F9F937F9644}" type="datetimeFigureOut">
              <a:rPr lang="en-MY" smtClean="0"/>
              <a:t>20/4/2022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B8BE-C49D-48CB-ACB6-3C961AEAF0B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5420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ABD4-D902-4635-86AB-0F9F937F9644}" type="datetimeFigureOut">
              <a:rPr lang="en-MY" smtClean="0"/>
              <a:t>20/4/2022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B8BE-C49D-48CB-ACB6-3C961AEAF0B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44024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ABD4-D902-4635-86AB-0F9F937F9644}" type="datetimeFigureOut">
              <a:rPr lang="en-MY" smtClean="0"/>
              <a:t>20/4/2022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B8BE-C49D-48CB-ACB6-3C961AEAF0B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86557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ABD4-D902-4635-86AB-0F9F937F9644}" type="datetimeFigureOut">
              <a:rPr lang="en-MY" smtClean="0"/>
              <a:t>20/4/2022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B8BE-C49D-48CB-ACB6-3C961AEAF0B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71503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ABD4-D902-4635-86AB-0F9F937F9644}" type="datetimeFigureOut">
              <a:rPr lang="en-MY" smtClean="0"/>
              <a:t>20/4/2022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B8BE-C49D-48CB-ACB6-3C961AEAF0B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51550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ABD4-D902-4635-86AB-0F9F937F9644}" type="datetimeFigureOut">
              <a:rPr lang="en-MY" smtClean="0"/>
              <a:t>20/4/2022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B8BE-C49D-48CB-ACB6-3C961AEAF0B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02951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ABD4-D902-4635-86AB-0F9F937F9644}" type="datetimeFigureOut">
              <a:rPr lang="en-MY" smtClean="0"/>
              <a:t>20/4/2022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B8BE-C49D-48CB-ACB6-3C961AEAF0B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28487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ABD4-D902-4635-86AB-0F9F937F9644}" type="datetimeFigureOut">
              <a:rPr lang="en-MY" smtClean="0"/>
              <a:t>20/4/2022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B8BE-C49D-48CB-ACB6-3C961AEAF0B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1543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1ABD4-D902-4635-86AB-0F9F937F9644}" type="datetimeFigureOut">
              <a:rPr lang="en-MY" smtClean="0"/>
              <a:t>20/4/2022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AB8BE-C49D-48CB-ACB6-3C961AEAF0B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7214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2688771" cy="1325563"/>
          </a:xfrm>
        </p:spPr>
        <p:txBody>
          <a:bodyPr/>
          <a:lstStyle/>
          <a:p>
            <a:r>
              <a:rPr lang="en-US" dirty="0"/>
              <a:t>Exercise</a:t>
            </a:r>
            <a:endParaRPr lang="en-MY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933022" y="344660"/>
            <a:ext cx="6685219" cy="610667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#include &lt;</a:t>
            </a:r>
            <a:r>
              <a:rPr kumimoji="0" lang="en-MY" altLang="en-US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stdio.h</a:t>
            </a: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#include &lt;</a:t>
            </a:r>
            <a:r>
              <a:rPr kumimoji="0" lang="en-MY" altLang="en-US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stdlib.h</a:t>
            </a: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#include &lt;</a:t>
            </a:r>
            <a:r>
              <a:rPr kumimoji="0" lang="en-MY" altLang="en-US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unistd.h</a:t>
            </a: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endParaRPr kumimoji="0" lang="en-MY" alt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main()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</a:t>
            </a:r>
            <a:r>
              <a:rPr kumimoji="0" lang="en-MY" altLang="en-US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pid1=1, pid2=2, pid3=3;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endParaRPr kumimoji="0" lang="en-MY" altLang="en-US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</a:t>
            </a:r>
            <a:r>
              <a:rPr kumimoji="0" lang="en-MY" altLang="en-US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printf</a:t>
            </a: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("Hello UTM! \n");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pid1 = fork();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</a:t>
            </a:r>
            <a:r>
              <a:rPr kumimoji="0" lang="en-MY" altLang="en-US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printf</a:t>
            </a: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("How are you? %d \n", pid1);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if (pid1 == 0)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  </a:t>
            </a:r>
            <a:r>
              <a:rPr kumimoji="0" lang="en-MY" altLang="en-US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printf</a:t>
            </a: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("I'm fine. Thanks. \n");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  pid2 = fork();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  </a:t>
            </a:r>
            <a:r>
              <a:rPr kumimoji="0" lang="en-MY" altLang="en-US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printf</a:t>
            </a: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("How about you? %d \n", pid2);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else if (pid1 &gt; 0)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en-MY" altLang="en-US" sz="1500" b="1" dirty="0">
                <a:latin typeface="Courier New" panose="02070309020205020404" pitchFamily="49" charset="0"/>
              </a:rPr>
              <a:t>  </a:t>
            </a: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  </a:t>
            </a:r>
            <a:r>
              <a:rPr kumimoji="0" lang="en-MY" altLang="en-US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printf</a:t>
            </a: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(“Great!  And you? %d \n”, pid1);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  pid3 = fork();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  if (pid3 &gt; 0) </a:t>
            </a:r>
            <a:r>
              <a:rPr kumimoji="0" lang="en-MY" altLang="en-US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printf</a:t>
            </a: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("I'm good… %d \n", pid3);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  else </a:t>
            </a:r>
            <a:r>
              <a:rPr kumimoji="0" lang="en-MY" altLang="en-US" sz="15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printf</a:t>
            </a: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(“Not bad at all. %d \n”, pid3);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en-MY" altLang="en-US" sz="1500" b="1" dirty="0">
                <a:latin typeface="Courier New" panose="02070309020205020404" pitchFamily="49" charset="0"/>
              </a:rPr>
              <a:t>  </a:t>
            </a: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}</a:t>
            </a:r>
            <a:endParaRPr kumimoji="0" lang="en-US" altLang="en-US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44739" y="261898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959871"/>
              </p:ext>
            </p:extLst>
          </p:nvPr>
        </p:nvGraphicFramePr>
        <p:xfrm>
          <a:off x="432149" y="1509514"/>
          <a:ext cx="2544897" cy="21480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44897">
                  <a:extLst>
                    <a:ext uri="{9D8B030D-6E8A-4147-A177-3AD203B41FA5}">
                      <a16:colId xmlns:a16="http://schemas.microsoft.com/office/drawing/2014/main" val="15995467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Process ID = 5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22454961"/>
                  </a:ext>
                </a:extLst>
              </a:tr>
              <a:tr h="90614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pid1 = 1</a:t>
                      </a:r>
                      <a:endParaRPr lang="en-MY" sz="16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pid2 = 2</a:t>
                      </a:r>
                      <a:endParaRPr lang="en-MY" sz="16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pid3 = 3</a:t>
                      </a:r>
                      <a:endParaRPr lang="en-MY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41607421"/>
                  </a:ext>
                </a:extLst>
              </a:tr>
              <a:tr h="7899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Output: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71195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6508"/>
              </p:ext>
            </p:extLst>
          </p:nvPr>
        </p:nvGraphicFramePr>
        <p:xfrm>
          <a:off x="432148" y="4004484"/>
          <a:ext cx="2544897" cy="23427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44897">
                  <a:extLst>
                    <a:ext uri="{9D8B030D-6E8A-4147-A177-3AD203B41FA5}">
                      <a16:colId xmlns:a16="http://schemas.microsoft.com/office/drawing/2014/main" val="685085162"/>
                    </a:ext>
                  </a:extLst>
                </a:gridCol>
              </a:tblGrid>
              <a:tr h="2878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Process ID = ?</a:t>
                      </a:r>
                      <a:endParaRPr lang="en-MY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8478436"/>
                  </a:ext>
                </a:extLst>
              </a:tr>
              <a:tr h="115544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pid1 = ?</a:t>
                      </a:r>
                      <a:endParaRPr lang="en-MY" sz="16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pid2 = ?</a:t>
                      </a:r>
                      <a:endParaRPr lang="en-MY" sz="16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pid3 = ?</a:t>
                      </a:r>
                      <a:endParaRPr lang="en-MY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02934039"/>
                  </a:ext>
                </a:extLst>
              </a:tr>
              <a:tr h="899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Output: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4411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289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6FF5245-7668-EA9A-FA86-C03651AAEB1A}"/>
              </a:ext>
            </a:extLst>
          </p:cNvPr>
          <p:cNvCxnSpPr>
            <a:cxnSpLocks/>
          </p:cNvCxnSpPr>
          <p:nvPr/>
        </p:nvCxnSpPr>
        <p:spPr>
          <a:xfrm>
            <a:off x="6098771" y="2682986"/>
            <a:ext cx="0" cy="100615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BC93E99-16B1-8029-6F8C-8A70D4B3B1EA}"/>
              </a:ext>
            </a:extLst>
          </p:cNvPr>
          <p:cNvCxnSpPr>
            <a:cxnSpLocks/>
          </p:cNvCxnSpPr>
          <p:nvPr/>
        </p:nvCxnSpPr>
        <p:spPr>
          <a:xfrm>
            <a:off x="2393461" y="3736126"/>
            <a:ext cx="0" cy="7647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E1A4359-7381-0CE8-A29E-A20B408C43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547841"/>
              </p:ext>
            </p:extLst>
          </p:nvPr>
        </p:nvGraphicFramePr>
        <p:xfrm>
          <a:off x="4825091" y="8163"/>
          <a:ext cx="2764428" cy="30426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4428">
                  <a:extLst>
                    <a:ext uri="{9D8B030D-6E8A-4147-A177-3AD203B41FA5}">
                      <a16:colId xmlns:a16="http://schemas.microsoft.com/office/drawing/2014/main" val="1599546778"/>
                    </a:ext>
                  </a:extLst>
                </a:gridCol>
              </a:tblGrid>
              <a:tr h="2686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</a:rPr>
                        <a:t>Process ID = 5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22454961"/>
                  </a:ext>
                </a:extLst>
              </a:tr>
              <a:tr h="10783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pid1 =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1 -&gt; 6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pid2 = 2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pid3 =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3 -&gt; 8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41607421"/>
                  </a:ext>
                </a:extLst>
              </a:tr>
              <a:tr h="1695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Output: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</a:rPr>
                        <a:t>Hello UTM!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</a:rPr>
                        <a:t>How are you? 6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</a:rPr>
                        <a:t>Great! And you? 6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</a:rPr>
                        <a:t>I’m good… 8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71195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18DF50D-924E-6733-E7E5-EFE10DB3CD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8503231"/>
              </p:ext>
            </p:extLst>
          </p:nvPr>
        </p:nvGraphicFramePr>
        <p:xfrm>
          <a:off x="1313411" y="1362619"/>
          <a:ext cx="2366101" cy="27089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66101">
                  <a:extLst>
                    <a:ext uri="{9D8B030D-6E8A-4147-A177-3AD203B41FA5}">
                      <a16:colId xmlns:a16="http://schemas.microsoft.com/office/drawing/2014/main" val="1599546778"/>
                    </a:ext>
                  </a:extLst>
                </a:gridCol>
              </a:tblGrid>
              <a:tr h="2624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</a:rPr>
                        <a:t>Process ID = 6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22454961"/>
                  </a:ext>
                </a:extLst>
              </a:tr>
              <a:tr h="10536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pid1 = 0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pid2 =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2 -&gt; 7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pid3 = 3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41607421"/>
                  </a:ext>
                </a:extLst>
              </a:tr>
              <a:tr h="13779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Output: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1600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</a:rPr>
                        <a:t>How are you? 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1600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</a:rPr>
                        <a:t>I’m fine. Thanks.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How about you? 7 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  <a:highlight>
                          <a:srgbClr val="00FF00"/>
                        </a:highlight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711956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8138AE1-04D4-DCE4-3E46-3F487DB335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669475"/>
              </p:ext>
            </p:extLst>
          </p:nvPr>
        </p:nvGraphicFramePr>
        <p:xfrm>
          <a:off x="1313411" y="4500897"/>
          <a:ext cx="2366101" cy="23571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66101">
                  <a:extLst>
                    <a:ext uri="{9D8B030D-6E8A-4147-A177-3AD203B41FA5}">
                      <a16:colId xmlns:a16="http://schemas.microsoft.com/office/drawing/2014/main" val="1599546778"/>
                    </a:ext>
                  </a:extLst>
                </a:gridCol>
              </a:tblGrid>
              <a:tr h="1968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Process ID = 7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22454961"/>
                  </a:ext>
                </a:extLst>
              </a:tr>
              <a:tr h="79043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pid1 = 0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pid2 = 0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pid3 = 3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41607421"/>
                  </a:ext>
                </a:extLst>
              </a:tr>
              <a:tr h="10337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Output: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How about you? 0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  <a:highlight>
                          <a:srgbClr val="00FF00"/>
                        </a:highlight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71195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2533069-5446-7B1A-BC65-2560412664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977379"/>
              </p:ext>
            </p:extLst>
          </p:nvPr>
        </p:nvGraphicFramePr>
        <p:xfrm>
          <a:off x="4819833" y="3689143"/>
          <a:ext cx="2764428" cy="22261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4428">
                  <a:extLst>
                    <a:ext uri="{9D8B030D-6E8A-4147-A177-3AD203B41FA5}">
                      <a16:colId xmlns:a16="http://schemas.microsoft.com/office/drawing/2014/main" val="1599546778"/>
                    </a:ext>
                  </a:extLst>
                </a:gridCol>
              </a:tblGrid>
              <a:tr h="2155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Process ID = 8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  <a:highlight>
                          <a:srgbClr val="C0C0C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22454961"/>
                  </a:ext>
                </a:extLst>
              </a:tr>
              <a:tr h="86548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pid1 = 6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pid2 = 2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pid3 = 0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41607421"/>
                  </a:ext>
                </a:extLst>
              </a:tr>
              <a:tr h="9028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Output: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</a:rPr>
                        <a:t> Not bad at all. 0</a:t>
                      </a:r>
                      <a:endParaRPr lang="en-MY" sz="1600" dirty="0">
                        <a:solidFill>
                          <a:schemeClr val="tx1"/>
                        </a:solidFill>
                        <a:effectLst/>
                        <a:highlight>
                          <a:srgbClr val="C0C0C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711956"/>
                  </a:ext>
                </a:extLst>
              </a:tr>
            </a:tbl>
          </a:graphicData>
        </a:graphic>
      </p:graphicFrame>
      <p:sp>
        <p:nvSpPr>
          <p:cNvPr id="10" name="Text Box 3">
            <a:extLst>
              <a:ext uri="{FF2B5EF4-FFF2-40B4-BE49-F238E27FC236}">
                <a16:creationId xmlns:a16="http://schemas.microsoft.com/office/drawing/2014/main" id="{6E0288F7-AD9F-EAF5-5B8D-3CC24A598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6963" y="319722"/>
            <a:ext cx="4356971" cy="493392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#include &lt;</a:t>
            </a:r>
            <a:r>
              <a:rPr kumimoji="0" lang="en-MY" altLang="en-US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stdio.h</a:t>
            </a: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#include &lt;</a:t>
            </a:r>
            <a:r>
              <a:rPr kumimoji="0" lang="en-MY" altLang="en-US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stdlib.h</a:t>
            </a: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#include &lt;</a:t>
            </a:r>
            <a:r>
              <a:rPr kumimoji="0" lang="en-MY" altLang="en-US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unistd.h</a:t>
            </a: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endParaRPr kumimoji="0" lang="en-MY" altLang="en-US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main()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</a:t>
            </a:r>
            <a:r>
              <a:rPr kumimoji="0" lang="en-MY" altLang="en-US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pid1=1, pid2=2, pid3=3;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endParaRPr kumimoji="0" lang="en-MY" altLang="en-US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</a:t>
            </a:r>
            <a:r>
              <a:rPr kumimoji="0" lang="en-MY" altLang="en-US" sz="1100" b="1" i="0" u="none" strike="noStrike" cap="none" normalizeH="0" baseline="0" dirty="0" err="1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</a:rPr>
              <a:t>printf</a:t>
            </a:r>
            <a:r>
              <a:rPr kumimoji="0" lang="en-MY" altLang="en-US" sz="11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</a:rPr>
              <a:t>("Hello UTM! \n");</a:t>
            </a:r>
          </a:p>
          <a:p>
            <a:pPr eaLnBrk="0" fontAlgn="base" hangingPunct="0">
              <a:spcBef>
                <a:spcPct val="0"/>
              </a:spcBef>
            </a:pP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pid1 = fork(); </a:t>
            </a: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</a:rPr>
              <a:t>//</a:t>
            </a:r>
            <a:r>
              <a:rPr lang="en-US" sz="1100" dirty="0">
                <a:solidFill>
                  <a:schemeClr val="tx1"/>
                </a:solidFill>
                <a:effectLst/>
                <a:highlight>
                  <a:srgbClr val="FFFF00"/>
                </a:highlight>
              </a:rPr>
              <a:t>pid1 = 1 -&gt; 6</a:t>
            </a:r>
            <a:endParaRPr kumimoji="0" lang="en-MY" altLang="en-US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latin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</a:t>
            </a:r>
            <a:r>
              <a:rPr kumimoji="0" lang="en-MY" altLang="en-US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00FF"/>
                </a:highlight>
                <a:latin typeface="Courier New" panose="02070309020205020404" pitchFamily="49" charset="0"/>
              </a:rPr>
              <a:t>printf</a:t>
            </a: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00FF"/>
                </a:highlight>
                <a:latin typeface="Courier New" panose="02070309020205020404" pitchFamily="49" charset="0"/>
              </a:rPr>
              <a:t>("How are you? %d \n", pid1);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if (pid1 == 0) //CHILD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  </a:t>
            </a:r>
            <a:r>
              <a:rPr kumimoji="0" lang="en-MY" altLang="en-US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00FF"/>
                </a:highlight>
                <a:latin typeface="Courier New" panose="02070309020205020404" pitchFamily="49" charset="0"/>
              </a:rPr>
              <a:t>printf</a:t>
            </a: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00FF"/>
                </a:highlight>
                <a:latin typeface="Courier New" panose="02070309020205020404" pitchFamily="49" charset="0"/>
              </a:rPr>
              <a:t>("I'm fine. Thanks. \n");</a:t>
            </a:r>
          </a:p>
          <a:p>
            <a:pPr eaLnBrk="0" fontAlgn="base" hangingPunct="0">
              <a:spcBef>
                <a:spcPct val="0"/>
              </a:spcBef>
            </a:pP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  pid2 = fork(); </a:t>
            </a: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</a:rPr>
              <a:t>//</a:t>
            </a:r>
            <a:r>
              <a:rPr lang="en-US" sz="1100" dirty="0">
                <a:solidFill>
                  <a:schemeClr val="tx1"/>
                </a:solidFill>
                <a:effectLst/>
                <a:highlight>
                  <a:srgbClr val="FFFF00"/>
                </a:highlight>
              </a:rPr>
              <a:t>pid2 = 2 -&gt; 7</a:t>
            </a:r>
            <a:endParaRPr lang="en-MY" sz="1100" dirty="0"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endParaRPr kumimoji="0" lang="en-MY" altLang="en-US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  </a:t>
            </a:r>
            <a:r>
              <a:rPr kumimoji="0" lang="en-MY" altLang="en-US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00"/>
                </a:highlight>
                <a:latin typeface="Courier New" panose="02070309020205020404" pitchFamily="49" charset="0"/>
              </a:rPr>
              <a:t>printf</a:t>
            </a: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00"/>
                </a:highlight>
                <a:latin typeface="Courier New" panose="02070309020205020404" pitchFamily="49" charset="0"/>
              </a:rPr>
              <a:t>("How about you? %d \n", pid2);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else if (pid1 &gt; 0) //PARENT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en-MY" altLang="en-US" sz="1100" b="1" dirty="0">
                <a:latin typeface="Courier New" panose="02070309020205020404" pitchFamily="49" charset="0"/>
              </a:rPr>
              <a:t>  </a:t>
            </a: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  </a:t>
            </a:r>
            <a:r>
              <a:rPr kumimoji="0" lang="en-MY" altLang="en-US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FF"/>
                </a:highlight>
                <a:latin typeface="Courier New" panose="02070309020205020404" pitchFamily="49" charset="0"/>
              </a:rPr>
              <a:t>printf</a:t>
            </a: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FF"/>
                </a:highlight>
                <a:latin typeface="Courier New" panose="02070309020205020404" pitchFamily="49" charset="0"/>
              </a:rPr>
              <a:t>(“Great!  And you? %d \n”, pid1);</a:t>
            </a:r>
          </a:p>
          <a:p>
            <a:pPr eaLnBrk="0" fontAlgn="base" hangingPunct="0">
              <a:spcBef>
                <a:spcPct val="0"/>
              </a:spcBef>
            </a:pP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  pid3 = fork();</a:t>
            </a:r>
            <a:r>
              <a:rPr lang="en-US" sz="1100" dirty="0">
                <a:solidFill>
                  <a:schemeClr val="tx1"/>
                </a:solidFill>
                <a:effectLst/>
              </a:rPr>
              <a:t> </a:t>
            </a:r>
            <a:r>
              <a:rPr lang="en-US" sz="1100" dirty="0">
                <a:solidFill>
                  <a:schemeClr val="tx1"/>
                </a:solidFill>
                <a:effectLst/>
                <a:highlight>
                  <a:srgbClr val="FFFF00"/>
                </a:highlight>
              </a:rPr>
              <a:t>//pid3 = 3 -&gt; 8</a:t>
            </a:r>
            <a:endParaRPr kumimoji="0" lang="en-MY" altLang="en-US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latin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  </a:t>
            </a: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FF"/>
                </a:highlight>
                <a:latin typeface="Courier New" panose="02070309020205020404" pitchFamily="49" charset="0"/>
              </a:rPr>
              <a:t>if (pid3 &gt; 0) </a:t>
            </a:r>
            <a:r>
              <a:rPr kumimoji="0" lang="en-MY" altLang="en-US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FF"/>
                </a:highlight>
                <a:latin typeface="Courier New" panose="02070309020205020404" pitchFamily="49" charset="0"/>
              </a:rPr>
              <a:t>printf</a:t>
            </a: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FF"/>
                </a:highlight>
                <a:latin typeface="Courier New" panose="02070309020205020404" pitchFamily="49" charset="0"/>
              </a:rPr>
              <a:t>("I'm good… %d \n", pid3);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    </a:t>
            </a: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C0C0C0"/>
                </a:highlight>
                <a:latin typeface="Courier New" panose="02070309020205020404" pitchFamily="49" charset="0"/>
              </a:rPr>
              <a:t>else </a:t>
            </a:r>
            <a:r>
              <a:rPr kumimoji="0" lang="en-MY" altLang="en-US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C0C0C0"/>
                </a:highlight>
                <a:latin typeface="Courier New" panose="02070309020205020404" pitchFamily="49" charset="0"/>
              </a:rPr>
              <a:t>printf</a:t>
            </a: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C0C0C0"/>
                </a:highlight>
                <a:latin typeface="Courier New" panose="02070309020205020404" pitchFamily="49" charset="0"/>
              </a:rPr>
              <a:t>(“Not bad at all. %d \n”, pid3);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en-MY" altLang="en-US" sz="1100" b="1" dirty="0">
                <a:latin typeface="Courier New" panose="02070309020205020404" pitchFamily="49" charset="0"/>
              </a:rPr>
              <a:t>  </a:t>
            </a: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MY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</a:rPr>
              <a:t>}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F7F3D6A-4CA0-6082-6DC0-B491DF82FE98}"/>
              </a:ext>
            </a:extLst>
          </p:cNvPr>
          <p:cNvCxnSpPr>
            <a:cxnSpLocks/>
          </p:cNvCxnSpPr>
          <p:nvPr/>
        </p:nvCxnSpPr>
        <p:spPr>
          <a:xfrm flipH="1">
            <a:off x="3734737" y="1639525"/>
            <a:ext cx="839586" cy="390699"/>
          </a:xfrm>
          <a:prstGeom prst="straightConnector1">
            <a:avLst/>
          </a:prstGeom>
          <a:ln>
            <a:solidFill>
              <a:srgbClr val="F50BEA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0" name="Title 1">
            <a:extLst>
              <a:ext uri="{FF2B5EF4-FFF2-40B4-BE49-F238E27FC236}">
                <a16:creationId xmlns:a16="http://schemas.microsoft.com/office/drawing/2014/main" id="{4DE178C7-BFC3-B665-24AD-8D11AFC797B8}"/>
              </a:ext>
            </a:extLst>
          </p:cNvPr>
          <p:cNvSpPr txBox="1">
            <a:spLocks/>
          </p:cNvSpPr>
          <p:nvPr/>
        </p:nvSpPr>
        <p:spPr>
          <a:xfrm>
            <a:off x="1152075" y="273684"/>
            <a:ext cx="2688771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Exercise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005980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509</Words>
  <Application>Microsoft Office PowerPoint</Application>
  <PresentationFormat>Widescreen</PresentationFormat>
  <Paragraphs>98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Office Theme</vt:lpstr>
      <vt:lpstr>Exercise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</dc:title>
  <dc:creator>DELL</dc:creator>
  <cp:lastModifiedBy>MADINA SURAYA ZHARIN</cp:lastModifiedBy>
  <cp:revision>6</cp:revision>
  <dcterms:created xsi:type="dcterms:W3CDTF">2022-04-19T14:20:30Z</dcterms:created>
  <dcterms:modified xsi:type="dcterms:W3CDTF">2022-04-20T07:12:19Z</dcterms:modified>
</cp:coreProperties>
</file>