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3"/>
  </p:notesMasterIdLst>
  <p:sldIdLst>
    <p:sldId id="336" r:id="rId2"/>
    <p:sldId id="350" r:id="rId3"/>
    <p:sldId id="256" r:id="rId4"/>
    <p:sldId id="850" r:id="rId5"/>
    <p:sldId id="268" r:id="rId6"/>
    <p:sldId id="851" r:id="rId7"/>
    <p:sldId id="598" r:id="rId8"/>
    <p:sldId id="357" r:id="rId9"/>
    <p:sldId id="369" r:id="rId10"/>
    <p:sldId id="358" r:id="rId11"/>
    <p:sldId id="395" r:id="rId12"/>
    <p:sldId id="399" r:id="rId13"/>
    <p:sldId id="852" r:id="rId14"/>
    <p:sldId id="365" r:id="rId15"/>
    <p:sldId id="380" r:id="rId16"/>
    <p:sldId id="374" r:id="rId17"/>
    <p:sldId id="375" r:id="rId18"/>
    <p:sldId id="376" r:id="rId19"/>
    <p:sldId id="379" r:id="rId20"/>
    <p:sldId id="381" r:id="rId21"/>
    <p:sldId id="397" r:id="rId22"/>
    <p:sldId id="391" r:id="rId23"/>
    <p:sldId id="392" r:id="rId24"/>
    <p:sldId id="393" r:id="rId25"/>
    <p:sldId id="394" r:id="rId26"/>
    <p:sldId id="382" r:id="rId27"/>
    <p:sldId id="388" r:id="rId28"/>
    <p:sldId id="389" r:id="rId29"/>
    <p:sldId id="383" r:id="rId30"/>
    <p:sldId id="384" r:id="rId31"/>
    <p:sldId id="385" r:id="rId32"/>
    <p:sldId id="398" r:id="rId33"/>
    <p:sldId id="386" r:id="rId34"/>
    <p:sldId id="387" r:id="rId35"/>
    <p:sldId id="400" r:id="rId36"/>
    <p:sldId id="378" r:id="rId37"/>
    <p:sldId id="854" r:id="rId38"/>
    <p:sldId id="855" r:id="rId39"/>
    <p:sldId id="856" r:id="rId40"/>
    <p:sldId id="853" r:id="rId41"/>
    <p:sldId id="37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rk0209" initials="s" lastIdx="3" clrIdx="0">
    <p:extLst>
      <p:ext uri="{19B8F6BF-5375-455C-9EA6-DF929625EA0E}">
        <p15:presenceInfo xmlns:p15="http://schemas.microsoft.com/office/powerpoint/2012/main" userId="syark020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800000"/>
    <a:srgbClr val="140000"/>
    <a:srgbClr val="003300"/>
    <a:srgbClr val="000066"/>
    <a:srgbClr val="7BC01E"/>
    <a:srgbClr val="FFFF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56"/>
    <p:restoredTop sz="94630"/>
  </p:normalViewPr>
  <p:slideViewPr>
    <p:cSldViewPr snapToGrid="0" snapToObjects="1">
      <p:cViewPr varScale="1">
        <p:scale>
          <a:sx n="67" d="100"/>
          <a:sy n="67" d="100"/>
        </p:scale>
        <p:origin x="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rgbClr val="7BC01E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>
              <a:effectLst/>
            </a:rPr>
            <a:t>BAB 1: MANUSIA &amp; PEMIKIRAN</a:t>
          </a: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>
              <a:effectLst/>
            </a:rPr>
            <a:t>BAB 3: AGAMA, PEMIKIRAN SAINS DAN TEKNOLOGI</a:t>
          </a: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>
              <a:effectLst/>
            </a:rPr>
            <a:t>BAB 4: PEMIKIRAN SAINS &amp; TEKNOLOGI MERENTAS SEMPADAN</a:t>
          </a: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>
              <a:effectLst/>
            </a:rPr>
            <a:t>BAB 5: EKOSISTEM KEILMUAN ISLAM</a:t>
          </a: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>
              <a:effectLst/>
            </a:rPr>
            <a:t>BAB 6: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>
              <a:effectLst/>
            </a:rPr>
            <a:t>BAB 7: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>
              <a:effectLst/>
            </a:rPr>
            <a:t>BAB 8: 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/>
            <a:t>BAB 9: REVOLUSI INDUSTRI &amp; KESANNYA TERHADAP KEMANUSIAAN</a:t>
          </a:r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/>
            <a:t>BAB 10: ETIKA &amp; NILAI DALAM PEMIKIRAN SAINS &amp; TEKNOLOGI</a:t>
          </a:r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/>
            <a:t>BAB 11: MENGINSANKAN SAINS &amp; TEKNOLOGI</a:t>
          </a:r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>
              <a:effectLst/>
            </a:rPr>
            <a:t>BAB 2: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</dgm:pt>
    <dgm:pt modelId="{1AE1882D-CD59-47CB-93C2-B90024E146FC}" type="pres">
      <dgm:prSet presAssocID="{47ADFAE8-1B2F-4DB6-B778-C1F4847FA09B}" presName="composite" presStyleCnt="0"/>
      <dgm:spPr/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</dgm:pt>
    <dgm:pt modelId="{C8A3E03E-9484-49D4-890C-B1A15D216552}" type="pres">
      <dgm:prSet presAssocID="{70952CD7-20A9-426D-A63D-B83D1EAE4EE7}" presName="spacing" presStyleCnt="0"/>
      <dgm:spPr/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</dgm:pt>
    <dgm:pt modelId="{98FBB1E4-7299-4F9F-9C80-62C43557D030}" type="pres">
      <dgm:prSet presAssocID="{E47A71CF-CF43-4BDE-A94E-D40BC665E623}" presName="spacing" presStyleCnt="0"/>
      <dgm:spPr/>
    </dgm:pt>
    <dgm:pt modelId="{C38F179B-56BF-491F-AA28-02751628F957}" type="pres">
      <dgm:prSet presAssocID="{17F512B4-0EF3-4B9D-B586-92CAF90032FF}" presName="composite" presStyleCnt="0"/>
      <dgm:spPr/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</dgm:pt>
    <dgm:pt modelId="{5154EF1E-1FFD-421F-9506-17C0F05B498B}" type="pres">
      <dgm:prSet presAssocID="{C0C7B500-1319-4722-867E-E619A532BD4F}" presName="spacing" presStyleCnt="0"/>
      <dgm:spPr/>
    </dgm:pt>
    <dgm:pt modelId="{5624271C-EFE2-402C-A777-68E3039C4171}" type="pres">
      <dgm:prSet presAssocID="{0EA9BBCA-EB81-4D2E-9786-7A836D28ED13}" presName="composite" presStyleCnt="0"/>
      <dgm:spPr/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</dgm:pt>
    <dgm:pt modelId="{329D9734-3EBC-4E7A-8CAF-9F2946D99FF9}" type="pres">
      <dgm:prSet presAssocID="{928AE3FA-319E-4139-B46B-6492332CDAB3}" presName="spacing" presStyleCnt="0"/>
      <dgm:spPr/>
    </dgm:pt>
    <dgm:pt modelId="{69B025BB-4BA1-43D7-BC71-37D86001FECF}" type="pres">
      <dgm:prSet presAssocID="{CDD2A652-C340-4892-B0D2-DC6E75984C49}" presName="composite" presStyleCnt="0"/>
      <dgm:spPr/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</dgm:pt>
    <dgm:pt modelId="{AD20F19F-27FA-49E8-8CA4-2FF274536EA6}" type="pres">
      <dgm:prSet presAssocID="{77801F65-8053-4F8C-8C32-1B742DB22A99}" presName="spacing" presStyleCnt="0"/>
      <dgm:spPr/>
    </dgm:pt>
    <dgm:pt modelId="{5245A61D-54C8-4D49-B3CB-158BACAF5BB0}" type="pres">
      <dgm:prSet presAssocID="{CDB1ACCF-F6BE-4C05-9110-A72207F7E70E}" presName="composite" presStyleCnt="0"/>
      <dgm:spPr/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</dgm:pt>
    <dgm:pt modelId="{11108E23-CF6F-4B06-96E8-0E4E737C79C8}" type="pres">
      <dgm:prSet presAssocID="{041C24FB-17B8-4976-B486-AC190830A1EC}" presName="spacing" presStyleCnt="0"/>
      <dgm:spPr/>
    </dgm:pt>
    <dgm:pt modelId="{F65988D8-C2EF-47A1-8DE8-0D8BDB6897F2}" type="pres">
      <dgm:prSet presAssocID="{7CA58972-CB76-4BCA-B08F-CDBC5B822A9D}" presName="composite" presStyleCnt="0"/>
      <dgm:spPr/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</dgm:pt>
    <dgm:pt modelId="{2641C871-F6C6-4971-B3CF-BC2F4210F013}" type="pres">
      <dgm:prSet presAssocID="{32AC0448-8AD3-4E04-B9C1-C24EC93F0E23}" presName="spacing" presStyleCnt="0"/>
      <dgm:spPr/>
    </dgm:pt>
    <dgm:pt modelId="{9E9ABA44-ED7D-48FA-8ABE-9AD72AB2C6F5}" type="pres">
      <dgm:prSet presAssocID="{35DED561-DCF6-4A7A-A132-1933FF1650F5}" presName="composite" presStyleCnt="0"/>
      <dgm:spPr/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</dgm:pt>
    <dgm:pt modelId="{DE7264D4-AC12-4870-9583-A82F0E247A2A}" type="pres">
      <dgm:prSet presAssocID="{D033B360-523E-4A99-A414-9BF53900BFB1}" presName="spacing" presStyleCnt="0"/>
      <dgm:spPr/>
    </dgm:pt>
    <dgm:pt modelId="{F35FC72A-CFA4-4B40-AEB5-0E5074E3B0F8}" type="pres">
      <dgm:prSet presAssocID="{C8A50876-40EE-46B5-A799-BD2AFAEE1CE1}" presName="composite" presStyleCnt="0"/>
      <dgm:spPr/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</dgm:pt>
    <dgm:pt modelId="{3D92204E-6877-4F6C-950B-2B14A1576885}" type="pres">
      <dgm:prSet presAssocID="{756562EA-DB8E-420B-8CA2-7379661495B3}" presName="spacing" presStyleCnt="0"/>
      <dgm:spPr/>
    </dgm:pt>
    <dgm:pt modelId="{F363BED7-B791-4000-AEC4-6F104B6FF1E1}" type="pres">
      <dgm:prSet presAssocID="{F8430487-3DE1-47B7-957A-C09883421080}" presName="composite" presStyleCnt="0"/>
      <dgm:spPr/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</dgm:pt>
  </dgm:ptLst>
  <dgm:cxnLst>
    <dgm:cxn modelId="{BDD98106-92A7-4B26-9F6B-A105BB71E38B}" type="presOf" srcId="{47ADFAE8-1B2F-4DB6-B778-C1F4847FA09B}" destId="{F5008C10-FBE9-4A54-BE12-B7B415C3D705}" srcOrd="0" destOrd="0" presId="urn:microsoft.com/office/officeart/2005/8/layout/vList3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08FBA92D-7943-469E-B79D-9ABD67B9CAEF}" type="presOf" srcId="{DE20F341-8B93-45D2-A570-692BA529975A}" destId="{C6AAB039-9CE5-4484-9416-F58ED6F425A6}" srcOrd="0" destOrd="0" presId="urn:microsoft.com/office/officeart/2005/8/layout/vList3"/>
    <dgm:cxn modelId="{167A2834-1CAE-4E9D-8D5F-A7C7272BF4F4}" type="presOf" srcId="{0EA9BBCA-EB81-4D2E-9786-7A836D28ED13}" destId="{62F9B839-90C4-41EA-A5CA-AF16B9E7C8BC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6DE74940-9932-4A5D-9A4D-2301A5509096}" type="presOf" srcId="{CDB1ACCF-F6BE-4C05-9110-A72207F7E70E}" destId="{CB05E971-FA2C-4454-A8EB-90CB79F9A029}" srcOrd="0" destOrd="0" presId="urn:microsoft.com/office/officeart/2005/8/layout/vList3"/>
    <dgm:cxn modelId="{C9605C62-F2BD-4D3F-A636-835410294EEE}" type="presOf" srcId="{DC1541FD-A1BF-428C-A031-1B8C966AFA01}" destId="{E3F3C465-E0C2-4FBD-99AC-0A56E76357E6}" srcOrd="0" destOrd="0" presId="urn:microsoft.com/office/officeart/2005/8/layout/vList3"/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EB43A949-0204-4F2D-9781-CFE397082707}" type="presOf" srcId="{7CA58972-CB76-4BCA-B08F-CDBC5B822A9D}" destId="{2D711DC3-F42B-4B8B-B78E-D9195146C499}" srcOrd="0" destOrd="0" presId="urn:microsoft.com/office/officeart/2005/8/layout/vList3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D6D87054-192C-482B-8EFB-FA3FD31BF54F}" type="presOf" srcId="{F8430487-3DE1-47B7-957A-C09883421080}" destId="{CE191A45-E451-4D51-B11E-E453D2C75895}" srcOrd="0" destOrd="0" presId="urn:microsoft.com/office/officeart/2005/8/layout/vList3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67072695-44AD-4AE0-BE65-AC2DD533678E}" type="presOf" srcId="{17F512B4-0EF3-4B9D-B586-92CAF90032FF}" destId="{7D8C9BD6-7CF4-4ABE-8C26-0420793C0AC6}" srcOrd="0" destOrd="0" presId="urn:microsoft.com/office/officeart/2005/8/layout/vList3"/>
    <dgm:cxn modelId="{3AB5D7A5-BC2C-4950-AA9E-DB63BAC848DC}" type="presOf" srcId="{FFF88E33-8692-427C-A0EA-76572F34E9AF}" destId="{5E1029C2-750A-4BDA-BD36-8879DA0A0572}" srcOrd="0" destOrd="0" presId="urn:microsoft.com/office/officeart/2005/8/layout/vList3"/>
    <dgm:cxn modelId="{66C698B0-3D20-4786-90AF-DF7E372F9A0E}" type="presOf" srcId="{C8A50876-40EE-46B5-A799-BD2AFAEE1CE1}" destId="{9BFC6490-B43C-4D5D-AEF2-BB40067B8719}" srcOrd="0" destOrd="0" presId="urn:microsoft.com/office/officeart/2005/8/layout/vList3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7A7673E8-18F8-4F82-99EB-7A039838B7F1}" type="presOf" srcId="{CDD2A652-C340-4892-B0D2-DC6E75984C49}" destId="{A78F82CA-2E89-475C-97AD-2CF4D1877239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153D8CF7-8942-4198-A044-5EFBF83929B8}" type="presOf" srcId="{35DED561-DCF6-4A7A-A132-1933FF1650F5}" destId="{7E391BBF-002F-45A5-B205-92F09BE2E0E4}" srcOrd="0" destOrd="0" presId="urn:microsoft.com/office/officeart/2005/8/layout/vList3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A9FDE0AE-C429-497B-B666-F7E94EA11FE0}" type="presParOf" srcId="{C6AAB039-9CE5-4484-9416-F58ED6F425A6}" destId="{1AE1882D-CD59-47CB-93C2-B90024E146FC}" srcOrd="0" destOrd="0" presId="urn:microsoft.com/office/officeart/2005/8/layout/vList3"/>
    <dgm:cxn modelId="{A45E2C8D-0637-435E-8DA1-AC3FF74B951E}" type="presParOf" srcId="{1AE1882D-CD59-47CB-93C2-B90024E146FC}" destId="{B04A8F5D-24F2-4A48-B9D4-E6EEE20451F4}" srcOrd="0" destOrd="0" presId="urn:microsoft.com/office/officeart/2005/8/layout/vList3"/>
    <dgm:cxn modelId="{A42C0219-0212-4F2F-A4C5-0EAC89EE07DD}" type="presParOf" srcId="{1AE1882D-CD59-47CB-93C2-B90024E146FC}" destId="{F5008C10-FBE9-4A54-BE12-B7B415C3D705}" srcOrd="1" destOrd="0" presId="urn:microsoft.com/office/officeart/2005/8/layout/vList3"/>
    <dgm:cxn modelId="{7AA5BDED-F695-4821-A27B-F00065B02B09}" type="presParOf" srcId="{C6AAB039-9CE5-4484-9416-F58ED6F425A6}" destId="{C8A3E03E-9484-49D4-890C-B1A15D216552}" srcOrd="1" destOrd="0" presId="urn:microsoft.com/office/officeart/2005/8/layout/vList3"/>
    <dgm:cxn modelId="{2500042A-9302-4074-9450-38666B64BBB1}" type="presParOf" srcId="{C6AAB039-9CE5-4484-9416-F58ED6F425A6}" destId="{02C7405A-B4A0-40C2-BBBA-690E54A03E14}" srcOrd="2" destOrd="0" presId="urn:microsoft.com/office/officeart/2005/8/layout/vList3"/>
    <dgm:cxn modelId="{7C42E8B0-E42C-4107-85CD-B805D8DF32BA}" type="presParOf" srcId="{02C7405A-B4A0-40C2-BBBA-690E54A03E14}" destId="{FF7AAE50-4C8D-4A61-8405-07E6A6F5CEC2}" srcOrd="0" destOrd="0" presId="urn:microsoft.com/office/officeart/2005/8/layout/vList3"/>
    <dgm:cxn modelId="{5F7461EA-AC4B-453F-BB77-8CE42787A5CD}" type="presParOf" srcId="{02C7405A-B4A0-40C2-BBBA-690E54A03E14}" destId="{E3F3C465-E0C2-4FBD-99AC-0A56E76357E6}" srcOrd="1" destOrd="0" presId="urn:microsoft.com/office/officeart/2005/8/layout/vList3"/>
    <dgm:cxn modelId="{26EE21F6-6F55-45E1-8829-8EA0E7719318}" type="presParOf" srcId="{C6AAB039-9CE5-4484-9416-F58ED6F425A6}" destId="{5D335787-8048-482C-A57C-284DDC74C3A3}" srcOrd="3" destOrd="0" presId="urn:microsoft.com/office/officeart/2005/8/layout/vList3"/>
    <dgm:cxn modelId="{E6D3765C-70D4-4819-AEF0-A71F71C690CB}" type="presParOf" srcId="{C6AAB039-9CE5-4484-9416-F58ED6F425A6}" destId="{C4AFADD6-283A-4698-B3B9-5AFE15F72C80}" srcOrd="4" destOrd="0" presId="urn:microsoft.com/office/officeart/2005/8/layout/vList3"/>
    <dgm:cxn modelId="{2A0DC44D-04FB-4981-A448-FE1FCE806AC2}" type="presParOf" srcId="{C4AFADD6-283A-4698-B3B9-5AFE15F72C80}" destId="{3A016C8D-37A5-423D-84F6-24B5450D0119}" srcOrd="0" destOrd="0" presId="urn:microsoft.com/office/officeart/2005/8/layout/vList3"/>
    <dgm:cxn modelId="{2983CAD2-FBDF-4CB9-BB32-3F68059B53A0}" type="presParOf" srcId="{C4AFADD6-283A-4698-B3B9-5AFE15F72C80}" destId="{5E1029C2-750A-4BDA-BD36-8879DA0A0572}" srcOrd="1" destOrd="0" presId="urn:microsoft.com/office/officeart/2005/8/layout/vList3"/>
    <dgm:cxn modelId="{08272309-7100-4A9D-847C-709D85AE35A8}" type="presParOf" srcId="{C6AAB039-9CE5-4484-9416-F58ED6F425A6}" destId="{98FBB1E4-7299-4F9F-9C80-62C43557D030}" srcOrd="5" destOrd="0" presId="urn:microsoft.com/office/officeart/2005/8/layout/vList3"/>
    <dgm:cxn modelId="{B706959B-0E3D-443D-9E57-51FC04FE8E0A}" type="presParOf" srcId="{C6AAB039-9CE5-4484-9416-F58ED6F425A6}" destId="{C38F179B-56BF-491F-AA28-02751628F957}" srcOrd="6" destOrd="0" presId="urn:microsoft.com/office/officeart/2005/8/layout/vList3"/>
    <dgm:cxn modelId="{A3D2FBC1-33B7-460F-8B95-349C42710C72}" type="presParOf" srcId="{C38F179B-56BF-491F-AA28-02751628F957}" destId="{E072B02F-FF00-4788-9FEA-02FDE8662C6D}" srcOrd="0" destOrd="0" presId="urn:microsoft.com/office/officeart/2005/8/layout/vList3"/>
    <dgm:cxn modelId="{05D6D9CA-38F1-4EE1-AD93-3201CEBF449C}" type="presParOf" srcId="{C38F179B-56BF-491F-AA28-02751628F957}" destId="{7D8C9BD6-7CF4-4ABE-8C26-0420793C0AC6}" srcOrd="1" destOrd="0" presId="urn:microsoft.com/office/officeart/2005/8/layout/vList3"/>
    <dgm:cxn modelId="{232BB6D1-8CA4-4701-B99D-B828BE012775}" type="presParOf" srcId="{C6AAB039-9CE5-4484-9416-F58ED6F425A6}" destId="{5154EF1E-1FFD-421F-9506-17C0F05B498B}" srcOrd="7" destOrd="0" presId="urn:microsoft.com/office/officeart/2005/8/layout/vList3"/>
    <dgm:cxn modelId="{5568F9FA-BF0E-4A2C-9DDA-8E78AD4C3397}" type="presParOf" srcId="{C6AAB039-9CE5-4484-9416-F58ED6F425A6}" destId="{5624271C-EFE2-402C-A777-68E3039C4171}" srcOrd="8" destOrd="0" presId="urn:microsoft.com/office/officeart/2005/8/layout/vList3"/>
    <dgm:cxn modelId="{7E231A4C-4BC1-44C3-BD15-0E3B48DA8E80}" type="presParOf" srcId="{5624271C-EFE2-402C-A777-68E3039C4171}" destId="{605E6AA0-B05E-458C-904C-9DF31F422FDC}" srcOrd="0" destOrd="0" presId="urn:microsoft.com/office/officeart/2005/8/layout/vList3"/>
    <dgm:cxn modelId="{088709CF-731C-49DD-AEB9-36B5BDFF2724}" type="presParOf" srcId="{5624271C-EFE2-402C-A777-68E3039C4171}" destId="{62F9B839-90C4-41EA-A5CA-AF16B9E7C8BC}" srcOrd="1" destOrd="0" presId="urn:microsoft.com/office/officeart/2005/8/layout/vList3"/>
    <dgm:cxn modelId="{EC2762D3-B541-4F94-93EA-D1B9CA9BB4C3}" type="presParOf" srcId="{C6AAB039-9CE5-4484-9416-F58ED6F425A6}" destId="{329D9734-3EBC-4E7A-8CAF-9F2946D99FF9}" srcOrd="9" destOrd="0" presId="urn:microsoft.com/office/officeart/2005/8/layout/vList3"/>
    <dgm:cxn modelId="{B50DD0B8-E498-4B9B-AEA9-C29048877791}" type="presParOf" srcId="{C6AAB039-9CE5-4484-9416-F58ED6F425A6}" destId="{69B025BB-4BA1-43D7-BC71-37D86001FECF}" srcOrd="10" destOrd="0" presId="urn:microsoft.com/office/officeart/2005/8/layout/vList3"/>
    <dgm:cxn modelId="{53F6DAC0-DCC7-4232-A2AE-31B172FD1F86}" type="presParOf" srcId="{69B025BB-4BA1-43D7-BC71-37D86001FECF}" destId="{DA5BADE1-D175-4AD4-9D87-F53F883529A6}" srcOrd="0" destOrd="0" presId="urn:microsoft.com/office/officeart/2005/8/layout/vList3"/>
    <dgm:cxn modelId="{8811A67B-E31A-46FF-99DF-904B64E0607E}" type="presParOf" srcId="{69B025BB-4BA1-43D7-BC71-37D86001FECF}" destId="{A78F82CA-2E89-475C-97AD-2CF4D1877239}" srcOrd="1" destOrd="0" presId="urn:microsoft.com/office/officeart/2005/8/layout/vList3"/>
    <dgm:cxn modelId="{E61B4A86-5AE8-4F28-A669-75913220AFD3}" type="presParOf" srcId="{C6AAB039-9CE5-4484-9416-F58ED6F425A6}" destId="{AD20F19F-27FA-49E8-8CA4-2FF274536EA6}" srcOrd="11" destOrd="0" presId="urn:microsoft.com/office/officeart/2005/8/layout/vList3"/>
    <dgm:cxn modelId="{0F68B80E-B88B-48CB-B88B-367C1B0E2CCF}" type="presParOf" srcId="{C6AAB039-9CE5-4484-9416-F58ED6F425A6}" destId="{5245A61D-54C8-4D49-B3CB-158BACAF5BB0}" srcOrd="12" destOrd="0" presId="urn:microsoft.com/office/officeart/2005/8/layout/vList3"/>
    <dgm:cxn modelId="{5A92DAB1-68F7-444B-913D-3A4CAF6E852F}" type="presParOf" srcId="{5245A61D-54C8-4D49-B3CB-158BACAF5BB0}" destId="{B676AEA2-0C84-41F6-B730-813D528C294E}" srcOrd="0" destOrd="0" presId="urn:microsoft.com/office/officeart/2005/8/layout/vList3"/>
    <dgm:cxn modelId="{288BF7DB-0CA2-49D1-877A-B39F3B95DC78}" type="presParOf" srcId="{5245A61D-54C8-4D49-B3CB-158BACAF5BB0}" destId="{CB05E971-FA2C-4454-A8EB-90CB79F9A029}" srcOrd="1" destOrd="0" presId="urn:microsoft.com/office/officeart/2005/8/layout/vList3"/>
    <dgm:cxn modelId="{7D7A95F8-592D-4BF6-9624-52EE59226922}" type="presParOf" srcId="{C6AAB039-9CE5-4484-9416-F58ED6F425A6}" destId="{11108E23-CF6F-4B06-96E8-0E4E737C79C8}" srcOrd="13" destOrd="0" presId="urn:microsoft.com/office/officeart/2005/8/layout/vList3"/>
    <dgm:cxn modelId="{844D2CD4-FF08-479A-B727-9BB31754A185}" type="presParOf" srcId="{C6AAB039-9CE5-4484-9416-F58ED6F425A6}" destId="{F65988D8-C2EF-47A1-8DE8-0D8BDB6897F2}" srcOrd="14" destOrd="0" presId="urn:microsoft.com/office/officeart/2005/8/layout/vList3"/>
    <dgm:cxn modelId="{B9C03CB6-3502-40DD-B180-A92774168A8E}" type="presParOf" srcId="{F65988D8-C2EF-47A1-8DE8-0D8BDB6897F2}" destId="{3C1ADFF2-9D36-4B8B-8E4F-8807B4631CC1}" srcOrd="0" destOrd="0" presId="urn:microsoft.com/office/officeart/2005/8/layout/vList3"/>
    <dgm:cxn modelId="{7C8B3311-9F5B-4C51-A909-1265A02E3A99}" type="presParOf" srcId="{F65988D8-C2EF-47A1-8DE8-0D8BDB6897F2}" destId="{2D711DC3-F42B-4B8B-B78E-D9195146C499}" srcOrd="1" destOrd="0" presId="urn:microsoft.com/office/officeart/2005/8/layout/vList3"/>
    <dgm:cxn modelId="{9AE73448-AB0F-4EDE-8EEE-87953654ED1D}" type="presParOf" srcId="{C6AAB039-9CE5-4484-9416-F58ED6F425A6}" destId="{2641C871-F6C6-4971-B3CF-BC2F4210F013}" srcOrd="15" destOrd="0" presId="urn:microsoft.com/office/officeart/2005/8/layout/vList3"/>
    <dgm:cxn modelId="{C7A46930-5C23-4C5B-9236-64A8B9A878A7}" type="presParOf" srcId="{C6AAB039-9CE5-4484-9416-F58ED6F425A6}" destId="{9E9ABA44-ED7D-48FA-8ABE-9AD72AB2C6F5}" srcOrd="16" destOrd="0" presId="urn:microsoft.com/office/officeart/2005/8/layout/vList3"/>
    <dgm:cxn modelId="{D23FE2C6-BE84-4E5A-9951-FC6BA96F7B8A}" type="presParOf" srcId="{9E9ABA44-ED7D-48FA-8ABE-9AD72AB2C6F5}" destId="{A729C592-13A4-42E3-9CBB-EBAD46CEE75D}" srcOrd="0" destOrd="0" presId="urn:microsoft.com/office/officeart/2005/8/layout/vList3"/>
    <dgm:cxn modelId="{427280FE-A933-4246-ABAC-CEF2D801B7B5}" type="presParOf" srcId="{9E9ABA44-ED7D-48FA-8ABE-9AD72AB2C6F5}" destId="{7E391BBF-002F-45A5-B205-92F09BE2E0E4}" srcOrd="1" destOrd="0" presId="urn:microsoft.com/office/officeart/2005/8/layout/vList3"/>
    <dgm:cxn modelId="{934EB662-8F3F-4A70-A461-B570C3F45984}" type="presParOf" srcId="{C6AAB039-9CE5-4484-9416-F58ED6F425A6}" destId="{DE7264D4-AC12-4870-9583-A82F0E247A2A}" srcOrd="17" destOrd="0" presId="urn:microsoft.com/office/officeart/2005/8/layout/vList3"/>
    <dgm:cxn modelId="{2B34270A-145A-4AA6-9EA6-E7F95D6E97BF}" type="presParOf" srcId="{C6AAB039-9CE5-4484-9416-F58ED6F425A6}" destId="{F35FC72A-CFA4-4B40-AEB5-0E5074E3B0F8}" srcOrd="18" destOrd="0" presId="urn:microsoft.com/office/officeart/2005/8/layout/vList3"/>
    <dgm:cxn modelId="{0E604712-E600-4765-9BB6-14792C96174E}" type="presParOf" srcId="{F35FC72A-CFA4-4B40-AEB5-0E5074E3B0F8}" destId="{902B784A-A02A-4ECE-B896-4FD63C9B0569}" srcOrd="0" destOrd="0" presId="urn:microsoft.com/office/officeart/2005/8/layout/vList3"/>
    <dgm:cxn modelId="{8A7C2C02-D1B6-4812-9A42-04474B867204}" type="presParOf" srcId="{F35FC72A-CFA4-4B40-AEB5-0E5074E3B0F8}" destId="{9BFC6490-B43C-4D5D-AEF2-BB40067B8719}" srcOrd="1" destOrd="0" presId="urn:microsoft.com/office/officeart/2005/8/layout/vList3"/>
    <dgm:cxn modelId="{13A88CD2-15F8-496E-884F-DF8340B13C93}" type="presParOf" srcId="{C6AAB039-9CE5-4484-9416-F58ED6F425A6}" destId="{3D92204E-6877-4F6C-950B-2B14A1576885}" srcOrd="19" destOrd="0" presId="urn:microsoft.com/office/officeart/2005/8/layout/vList3"/>
    <dgm:cxn modelId="{680776C2-7997-45F6-9A29-322514D34622}" type="presParOf" srcId="{C6AAB039-9CE5-4484-9416-F58ED6F425A6}" destId="{F363BED7-B791-4000-AEC4-6F104B6FF1E1}" srcOrd="20" destOrd="0" presId="urn:microsoft.com/office/officeart/2005/8/layout/vList3"/>
    <dgm:cxn modelId="{F696923B-EC8F-4334-A298-A25A68746446}" type="presParOf" srcId="{F363BED7-B791-4000-AEC4-6F104B6FF1E1}" destId="{5B852D7F-1F20-47A1-88C3-4A9A23213B5C}" srcOrd="0" destOrd="0" presId="urn:microsoft.com/office/officeart/2005/8/layout/vList3"/>
    <dgm:cxn modelId="{1E360CB1-AB2E-40C8-A293-AA9A7B7AD497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EC44F-917B-45FC-8843-0550642093B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B0A909F-1CEB-4748-B1F8-C9EC3306AA70}">
      <dgm:prSet phldrT="[Text]"/>
      <dgm:spPr>
        <a:solidFill>
          <a:srgbClr val="800000"/>
        </a:solidFill>
      </dgm:spPr>
      <dgm:t>
        <a:bodyPr/>
        <a:lstStyle/>
        <a:p>
          <a:r>
            <a:rPr lang="en-US" b="1" dirty="0"/>
            <a:t>HELLEN </a:t>
          </a:r>
        </a:p>
        <a:p>
          <a:r>
            <a:rPr lang="en-US" b="1" dirty="0"/>
            <a:t>(YUNANI ASLI)</a:t>
          </a:r>
        </a:p>
        <a:p>
          <a:r>
            <a:rPr lang="en-US" b="1" dirty="0"/>
            <a:t>Thales, </a:t>
          </a:r>
          <a:r>
            <a:rPr lang="en-MY" b="1" dirty="0"/>
            <a:t>Aristotle, Plato &amp; Pythagoras</a:t>
          </a:r>
          <a:endParaRPr lang="en-US" dirty="0"/>
        </a:p>
      </dgm:t>
    </dgm:pt>
    <dgm:pt modelId="{F8BEB3FD-289E-4875-A43C-65C559E3F4FF}" type="parTrans" cxnId="{D2FC7E4B-9218-4434-85BB-D0C1B627F45E}">
      <dgm:prSet/>
      <dgm:spPr/>
      <dgm:t>
        <a:bodyPr/>
        <a:lstStyle/>
        <a:p>
          <a:endParaRPr lang="en-US"/>
        </a:p>
      </dgm:t>
    </dgm:pt>
    <dgm:pt modelId="{55347728-7725-4974-AE59-227FA208A948}" type="sibTrans" cxnId="{D2FC7E4B-9218-4434-85BB-D0C1B627F45E}">
      <dgm:prSet/>
      <dgm:spPr/>
      <dgm:t>
        <a:bodyPr/>
        <a:lstStyle/>
        <a:p>
          <a:endParaRPr lang="en-US"/>
        </a:p>
      </dgm:t>
    </dgm:pt>
    <dgm:pt modelId="{9CAFE1DC-177E-41C0-B343-F0C18F1E70D9}">
      <dgm:prSet phldrT="[Text]"/>
      <dgm:spPr>
        <a:solidFill>
          <a:srgbClr val="CC3300"/>
        </a:solidFill>
      </dgm:spPr>
      <dgm:t>
        <a:bodyPr/>
        <a:lstStyle/>
        <a:p>
          <a:r>
            <a:rPr lang="en-US" b="1" dirty="0"/>
            <a:t>GREEK HELLENISTIK</a:t>
          </a:r>
        </a:p>
        <a:p>
          <a:r>
            <a:rPr lang="en-US" b="1" dirty="0"/>
            <a:t>(YUNANI CAMPURAN)</a:t>
          </a:r>
        </a:p>
        <a:p>
          <a:r>
            <a:rPr lang="en-MY" b="1" dirty="0"/>
            <a:t>Archimedes, Ptolemy &amp; Galen</a:t>
          </a:r>
          <a:endParaRPr lang="en-US" b="1" dirty="0"/>
        </a:p>
      </dgm:t>
    </dgm:pt>
    <dgm:pt modelId="{CA12DC40-F428-43B0-B7DB-D0DD4A7B0B4F}" type="parTrans" cxnId="{9520512E-02BE-478E-9B64-6A20207457E5}">
      <dgm:prSet/>
      <dgm:spPr/>
      <dgm:t>
        <a:bodyPr/>
        <a:lstStyle/>
        <a:p>
          <a:endParaRPr lang="en-US"/>
        </a:p>
      </dgm:t>
    </dgm:pt>
    <dgm:pt modelId="{2CD8B7AD-F822-4CAA-ACE8-2A336AFFC148}" type="sibTrans" cxnId="{9520512E-02BE-478E-9B64-6A20207457E5}">
      <dgm:prSet/>
      <dgm:spPr/>
      <dgm:t>
        <a:bodyPr/>
        <a:lstStyle/>
        <a:p>
          <a:endParaRPr lang="en-US"/>
        </a:p>
      </dgm:t>
    </dgm:pt>
    <dgm:pt modelId="{291799D2-0057-44C6-9380-4C0104586A52}" type="pres">
      <dgm:prSet presAssocID="{A41EC44F-917B-45FC-8843-0550642093B3}" presName="CompostProcess" presStyleCnt="0">
        <dgm:presLayoutVars>
          <dgm:dir/>
          <dgm:resizeHandles val="exact"/>
        </dgm:presLayoutVars>
      </dgm:prSet>
      <dgm:spPr/>
    </dgm:pt>
    <dgm:pt modelId="{3B2F5CCE-E241-479C-871F-1F9C35D0B423}" type="pres">
      <dgm:prSet presAssocID="{A41EC44F-917B-45FC-8843-0550642093B3}" presName="arrow" presStyleLbl="bgShp" presStyleIdx="0" presStyleCnt="1"/>
      <dgm:spPr/>
    </dgm:pt>
    <dgm:pt modelId="{05EDF406-4B76-465B-B338-2122FD16D775}" type="pres">
      <dgm:prSet presAssocID="{A41EC44F-917B-45FC-8843-0550642093B3}" presName="linearProcess" presStyleCnt="0"/>
      <dgm:spPr/>
    </dgm:pt>
    <dgm:pt modelId="{019FEB9A-BD08-46EB-8B90-6FA7B79085BD}" type="pres">
      <dgm:prSet presAssocID="{FB0A909F-1CEB-4748-B1F8-C9EC3306AA70}" presName="textNode" presStyleLbl="node1" presStyleIdx="0" presStyleCnt="2">
        <dgm:presLayoutVars>
          <dgm:bulletEnabled val="1"/>
        </dgm:presLayoutVars>
      </dgm:prSet>
      <dgm:spPr/>
    </dgm:pt>
    <dgm:pt modelId="{077DD9E6-2B95-49EF-96FB-5C2E20B3F7DD}" type="pres">
      <dgm:prSet presAssocID="{55347728-7725-4974-AE59-227FA208A948}" presName="sibTrans" presStyleCnt="0"/>
      <dgm:spPr/>
    </dgm:pt>
    <dgm:pt modelId="{E676CA54-A389-4648-A07C-B4B82C956891}" type="pres">
      <dgm:prSet presAssocID="{9CAFE1DC-177E-41C0-B343-F0C18F1E70D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9520512E-02BE-478E-9B64-6A20207457E5}" srcId="{A41EC44F-917B-45FC-8843-0550642093B3}" destId="{9CAFE1DC-177E-41C0-B343-F0C18F1E70D9}" srcOrd="1" destOrd="0" parTransId="{CA12DC40-F428-43B0-B7DB-D0DD4A7B0B4F}" sibTransId="{2CD8B7AD-F822-4CAA-ACE8-2A336AFFC148}"/>
    <dgm:cxn modelId="{D2FC7E4B-9218-4434-85BB-D0C1B627F45E}" srcId="{A41EC44F-917B-45FC-8843-0550642093B3}" destId="{FB0A909F-1CEB-4748-B1F8-C9EC3306AA70}" srcOrd="0" destOrd="0" parTransId="{F8BEB3FD-289E-4875-A43C-65C559E3F4FF}" sibTransId="{55347728-7725-4974-AE59-227FA208A948}"/>
    <dgm:cxn modelId="{2F103D76-B024-47DC-A389-70D2C308539B}" type="presOf" srcId="{FB0A909F-1CEB-4748-B1F8-C9EC3306AA70}" destId="{019FEB9A-BD08-46EB-8B90-6FA7B79085BD}" srcOrd="0" destOrd="0" presId="urn:microsoft.com/office/officeart/2005/8/layout/hProcess9"/>
    <dgm:cxn modelId="{1CD5EFB1-FDC6-470A-8C4D-378803CDE2C6}" type="presOf" srcId="{9CAFE1DC-177E-41C0-B343-F0C18F1E70D9}" destId="{E676CA54-A389-4648-A07C-B4B82C956891}" srcOrd="0" destOrd="0" presId="urn:microsoft.com/office/officeart/2005/8/layout/hProcess9"/>
    <dgm:cxn modelId="{78E86EFA-36C3-464E-9B25-728749BD77AB}" type="presOf" srcId="{A41EC44F-917B-45FC-8843-0550642093B3}" destId="{291799D2-0057-44C6-9380-4C0104586A52}" srcOrd="0" destOrd="0" presId="urn:microsoft.com/office/officeart/2005/8/layout/hProcess9"/>
    <dgm:cxn modelId="{A3179D85-62D2-4398-99A4-149038AFC95C}" type="presParOf" srcId="{291799D2-0057-44C6-9380-4C0104586A52}" destId="{3B2F5CCE-E241-479C-871F-1F9C35D0B423}" srcOrd="0" destOrd="0" presId="urn:microsoft.com/office/officeart/2005/8/layout/hProcess9"/>
    <dgm:cxn modelId="{D9673D88-890B-418D-ABD6-9B423864B069}" type="presParOf" srcId="{291799D2-0057-44C6-9380-4C0104586A52}" destId="{05EDF406-4B76-465B-B338-2122FD16D775}" srcOrd="1" destOrd="0" presId="urn:microsoft.com/office/officeart/2005/8/layout/hProcess9"/>
    <dgm:cxn modelId="{6EB03121-4B1B-47C6-877E-E1705CE78CA5}" type="presParOf" srcId="{05EDF406-4B76-465B-B338-2122FD16D775}" destId="{019FEB9A-BD08-46EB-8B90-6FA7B79085BD}" srcOrd="0" destOrd="0" presId="urn:microsoft.com/office/officeart/2005/8/layout/hProcess9"/>
    <dgm:cxn modelId="{2716BF16-CD57-4DE5-B9D2-A62AA792BDEF}" type="presParOf" srcId="{05EDF406-4B76-465B-B338-2122FD16D775}" destId="{077DD9E6-2B95-49EF-96FB-5C2E20B3F7DD}" srcOrd="1" destOrd="0" presId="urn:microsoft.com/office/officeart/2005/8/layout/hProcess9"/>
    <dgm:cxn modelId="{06CFED92-B121-4A4E-8ED7-55306DD6AED3}" type="presParOf" srcId="{05EDF406-4B76-465B-B338-2122FD16D775}" destId="{E676CA54-A389-4648-A07C-B4B82C95689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443016-06D8-4558-BF5E-D493AD1C548F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808E44-4318-479A-8BFD-31C099DE3ADF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ARYAN (TIMUR LAUT)</a:t>
          </a:r>
        </a:p>
      </dgm:t>
    </dgm:pt>
    <dgm:pt modelId="{6257703A-5670-4F84-9B13-8E133FB38397}" type="parTrans" cxnId="{4E683FA1-46C0-455F-A394-8AB11DFA1643}">
      <dgm:prSet/>
      <dgm:spPr/>
      <dgm:t>
        <a:bodyPr/>
        <a:lstStyle/>
        <a:p>
          <a:endParaRPr lang="en-US"/>
        </a:p>
      </dgm:t>
    </dgm:pt>
    <dgm:pt modelId="{F192B64A-E4C6-40D4-92B9-654647784DF5}" type="sibTrans" cxnId="{4E683FA1-46C0-455F-A394-8AB11DFA1643}">
      <dgm:prSet/>
      <dgm:spPr/>
      <dgm:t>
        <a:bodyPr/>
        <a:lstStyle/>
        <a:p>
          <a:endParaRPr lang="en-US"/>
        </a:p>
      </dgm:t>
    </dgm:pt>
    <dgm:pt modelId="{9A4B3526-75FB-4033-A594-1FCAF952F995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NON-ARYAN (SELATAN</a:t>
          </a:r>
          <a:r>
            <a:rPr lang="en-US" dirty="0"/>
            <a:t>)</a:t>
          </a:r>
        </a:p>
      </dgm:t>
    </dgm:pt>
    <dgm:pt modelId="{D6563CDD-3B4C-43A8-9DBD-F0170BA06C87}" type="parTrans" cxnId="{E610DBDC-1BC9-4A95-A1DF-0CB159A81322}">
      <dgm:prSet/>
      <dgm:spPr/>
      <dgm:t>
        <a:bodyPr/>
        <a:lstStyle/>
        <a:p>
          <a:endParaRPr lang="en-US"/>
        </a:p>
      </dgm:t>
    </dgm:pt>
    <dgm:pt modelId="{527231D0-9620-4D91-9994-92FA2E98CC45}" type="sibTrans" cxnId="{E610DBDC-1BC9-4A95-A1DF-0CB159A81322}">
      <dgm:prSet/>
      <dgm:spPr/>
      <dgm:t>
        <a:bodyPr/>
        <a:lstStyle/>
        <a:p>
          <a:endParaRPr lang="en-US"/>
        </a:p>
      </dgm:t>
    </dgm:pt>
    <dgm:pt modelId="{89321CF9-EA5F-4BD1-BE30-A4921E12DE06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MAGNA GRESIA (BARAT, SELATAN ITALY &amp; PULAU SICILY)</a:t>
          </a:r>
        </a:p>
      </dgm:t>
    </dgm:pt>
    <dgm:pt modelId="{AD6F4AA7-81B5-4A56-894A-B35EA9A8FB26}" type="parTrans" cxnId="{52837B85-7F89-4894-9C1B-11FEFBB65E11}">
      <dgm:prSet/>
      <dgm:spPr/>
      <dgm:t>
        <a:bodyPr/>
        <a:lstStyle/>
        <a:p>
          <a:endParaRPr lang="en-US"/>
        </a:p>
      </dgm:t>
    </dgm:pt>
    <dgm:pt modelId="{7779DA6D-4CA4-4EE4-9078-220CC2110081}" type="sibTrans" cxnId="{52837B85-7F89-4894-9C1B-11FEFBB65E11}">
      <dgm:prSet/>
      <dgm:spPr/>
      <dgm:t>
        <a:bodyPr/>
        <a:lstStyle/>
        <a:p>
          <a:endParaRPr lang="en-US"/>
        </a:p>
      </dgm:t>
    </dgm:pt>
    <dgm:pt modelId="{C784A14A-AD61-4E0A-BD80-4E4A45A4B83B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YUNANI/GREEK</a:t>
          </a:r>
        </a:p>
      </dgm:t>
    </dgm:pt>
    <dgm:pt modelId="{24250088-72B7-4F29-805F-CD6B94BD3725}" type="parTrans" cxnId="{A0399957-DCA6-4699-9E60-C9C2E26DACBC}">
      <dgm:prSet/>
      <dgm:spPr/>
      <dgm:t>
        <a:bodyPr/>
        <a:lstStyle/>
        <a:p>
          <a:endParaRPr lang="en-US"/>
        </a:p>
      </dgm:t>
    </dgm:pt>
    <dgm:pt modelId="{8B33E422-F94A-42ED-9E54-2FA7BEEE5046}" type="sibTrans" cxnId="{A0399957-DCA6-4699-9E60-C9C2E26DACBC}">
      <dgm:prSet/>
      <dgm:spPr/>
      <dgm:t>
        <a:bodyPr/>
        <a:lstStyle/>
        <a:p>
          <a:endParaRPr lang="en-US"/>
        </a:p>
      </dgm:t>
    </dgm:pt>
    <dgm:pt modelId="{A567189B-F258-40B9-B65F-307B545A65BD}" type="pres">
      <dgm:prSet presAssocID="{AD443016-06D8-4558-BF5E-D493AD1C548F}" presName="Name0" presStyleCnt="0">
        <dgm:presLayoutVars>
          <dgm:chMax val="4"/>
          <dgm:resizeHandles val="exact"/>
        </dgm:presLayoutVars>
      </dgm:prSet>
      <dgm:spPr/>
    </dgm:pt>
    <dgm:pt modelId="{82BB978E-9117-45F4-9571-D5CBF36FC6E5}" type="pres">
      <dgm:prSet presAssocID="{AD443016-06D8-4558-BF5E-D493AD1C548F}" presName="ellipse" presStyleLbl="trBgShp" presStyleIdx="0" presStyleCnt="1"/>
      <dgm:spPr/>
    </dgm:pt>
    <dgm:pt modelId="{33974B78-BC26-4B4F-9363-DE1D7684DBCD}" type="pres">
      <dgm:prSet presAssocID="{AD443016-06D8-4558-BF5E-D493AD1C548F}" presName="arrow1" presStyleLbl="fgShp" presStyleIdx="0" presStyleCnt="1"/>
      <dgm:spPr/>
    </dgm:pt>
    <dgm:pt modelId="{C3675221-0F90-4762-96F4-AA6CB86C5061}" type="pres">
      <dgm:prSet presAssocID="{AD443016-06D8-4558-BF5E-D493AD1C548F}" presName="rectangle" presStyleLbl="revTx" presStyleIdx="0" presStyleCnt="1">
        <dgm:presLayoutVars>
          <dgm:bulletEnabled val="1"/>
        </dgm:presLayoutVars>
      </dgm:prSet>
      <dgm:spPr/>
    </dgm:pt>
    <dgm:pt modelId="{49A41E28-AA5A-420D-A275-EE6DFC65E7C7}" type="pres">
      <dgm:prSet presAssocID="{9A4B3526-75FB-4033-A594-1FCAF952F995}" presName="item1" presStyleLbl="node1" presStyleIdx="0" presStyleCnt="3">
        <dgm:presLayoutVars>
          <dgm:bulletEnabled val="1"/>
        </dgm:presLayoutVars>
      </dgm:prSet>
      <dgm:spPr/>
    </dgm:pt>
    <dgm:pt modelId="{F0EB30E7-85DE-4885-9EF9-90928FF3EAB0}" type="pres">
      <dgm:prSet presAssocID="{89321CF9-EA5F-4BD1-BE30-A4921E12DE06}" presName="item2" presStyleLbl="node1" presStyleIdx="1" presStyleCnt="3">
        <dgm:presLayoutVars>
          <dgm:bulletEnabled val="1"/>
        </dgm:presLayoutVars>
      </dgm:prSet>
      <dgm:spPr/>
    </dgm:pt>
    <dgm:pt modelId="{AEA709F9-C276-4595-A84B-5CB94F881BA8}" type="pres">
      <dgm:prSet presAssocID="{C784A14A-AD61-4E0A-BD80-4E4A45A4B83B}" presName="item3" presStyleLbl="node1" presStyleIdx="2" presStyleCnt="3">
        <dgm:presLayoutVars>
          <dgm:bulletEnabled val="1"/>
        </dgm:presLayoutVars>
      </dgm:prSet>
      <dgm:spPr/>
    </dgm:pt>
    <dgm:pt modelId="{C7F33681-A72A-4533-83BC-4D2E031FCF9D}" type="pres">
      <dgm:prSet presAssocID="{AD443016-06D8-4558-BF5E-D493AD1C548F}" presName="funnel" presStyleLbl="trAlignAcc1" presStyleIdx="0" presStyleCnt="1" custLinFactNeighborX="437" custLinFactNeighborY="-893"/>
      <dgm:spPr/>
    </dgm:pt>
  </dgm:ptLst>
  <dgm:cxnLst>
    <dgm:cxn modelId="{8C413503-792B-4EDF-902F-23ECE67B6523}" type="presOf" srcId="{C784A14A-AD61-4E0A-BD80-4E4A45A4B83B}" destId="{C3675221-0F90-4762-96F4-AA6CB86C5061}" srcOrd="0" destOrd="0" presId="urn:microsoft.com/office/officeart/2005/8/layout/funnel1"/>
    <dgm:cxn modelId="{69742513-CCA7-437A-96FB-23B5FBDEEC41}" type="presOf" srcId="{B1808E44-4318-479A-8BFD-31C099DE3ADF}" destId="{AEA709F9-C276-4595-A84B-5CB94F881BA8}" srcOrd="0" destOrd="0" presId="urn:microsoft.com/office/officeart/2005/8/layout/funnel1"/>
    <dgm:cxn modelId="{210A8C1E-E52A-4372-AB24-2AF08CAAAD00}" type="presOf" srcId="{AD443016-06D8-4558-BF5E-D493AD1C548F}" destId="{A567189B-F258-40B9-B65F-307B545A65BD}" srcOrd="0" destOrd="0" presId="urn:microsoft.com/office/officeart/2005/8/layout/funnel1"/>
    <dgm:cxn modelId="{A0399957-DCA6-4699-9E60-C9C2E26DACBC}" srcId="{AD443016-06D8-4558-BF5E-D493AD1C548F}" destId="{C784A14A-AD61-4E0A-BD80-4E4A45A4B83B}" srcOrd="3" destOrd="0" parTransId="{24250088-72B7-4F29-805F-CD6B94BD3725}" sibTransId="{8B33E422-F94A-42ED-9E54-2FA7BEEE5046}"/>
    <dgm:cxn modelId="{52837B85-7F89-4894-9C1B-11FEFBB65E11}" srcId="{AD443016-06D8-4558-BF5E-D493AD1C548F}" destId="{89321CF9-EA5F-4BD1-BE30-A4921E12DE06}" srcOrd="2" destOrd="0" parTransId="{AD6F4AA7-81B5-4A56-894A-B35EA9A8FB26}" sibTransId="{7779DA6D-4CA4-4EE4-9078-220CC2110081}"/>
    <dgm:cxn modelId="{4E683FA1-46C0-455F-A394-8AB11DFA1643}" srcId="{AD443016-06D8-4558-BF5E-D493AD1C548F}" destId="{B1808E44-4318-479A-8BFD-31C099DE3ADF}" srcOrd="0" destOrd="0" parTransId="{6257703A-5670-4F84-9B13-8E133FB38397}" sibTransId="{F192B64A-E4C6-40D4-92B9-654647784DF5}"/>
    <dgm:cxn modelId="{21B0EAD3-AB55-4988-AAB1-D360E7FCAA56}" type="presOf" srcId="{89321CF9-EA5F-4BD1-BE30-A4921E12DE06}" destId="{49A41E28-AA5A-420D-A275-EE6DFC65E7C7}" srcOrd="0" destOrd="0" presId="urn:microsoft.com/office/officeart/2005/8/layout/funnel1"/>
    <dgm:cxn modelId="{E610DBDC-1BC9-4A95-A1DF-0CB159A81322}" srcId="{AD443016-06D8-4558-BF5E-D493AD1C548F}" destId="{9A4B3526-75FB-4033-A594-1FCAF952F995}" srcOrd="1" destOrd="0" parTransId="{D6563CDD-3B4C-43A8-9DBD-F0170BA06C87}" sibTransId="{527231D0-9620-4D91-9994-92FA2E98CC45}"/>
    <dgm:cxn modelId="{DB0DEDE0-D5C8-46F1-A0DF-93BF407484FA}" type="presOf" srcId="{9A4B3526-75FB-4033-A594-1FCAF952F995}" destId="{F0EB30E7-85DE-4885-9EF9-90928FF3EAB0}" srcOrd="0" destOrd="0" presId="urn:microsoft.com/office/officeart/2005/8/layout/funnel1"/>
    <dgm:cxn modelId="{A491077E-9A49-4D5B-8051-7F793FF68523}" type="presParOf" srcId="{A567189B-F258-40B9-B65F-307B545A65BD}" destId="{82BB978E-9117-45F4-9571-D5CBF36FC6E5}" srcOrd="0" destOrd="0" presId="urn:microsoft.com/office/officeart/2005/8/layout/funnel1"/>
    <dgm:cxn modelId="{D093D9CD-BF25-4DD6-AB91-A0C19ED3F396}" type="presParOf" srcId="{A567189B-F258-40B9-B65F-307B545A65BD}" destId="{33974B78-BC26-4B4F-9363-DE1D7684DBCD}" srcOrd="1" destOrd="0" presId="urn:microsoft.com/office/officeart/2005/8/layout/funnel1"/>
    <dgm:cxn modelId="{DCD3F204-C453-4002-9FF0-5866BEF0D537}" type="presParOf" srcId="{A567189B-F258-40B9-B65F-307B545A65BD}" destId="{C3675221-0F90-4762-96F4-AA6CB86C5061}" srcOrd="2" destOrd="0" presId="urn:microsoft.com/office/officeart/2005/8/layout/funnel1"/>
    <dgm:cxn modelId="{46E18AB2-F568-4C01-9D28-AA7ADAADFE6D}" type="presParOf" srcId="{A567189B-F258-40B9-B65F-307B545A65BD}" destId="{49A41E28-AA5A-420D-A275-EE6DFC65E7C7}" srcOrd="3" destOrd="0" presId="urn:microsoft.com/office/officeart/2005/8/layout/funnel1"/>
    <dgm:cxn modelId="{593FAD1C-BAB4-4824-AF5F-7E96D8D35198}" type="presParOf" srcId="{A567189B-F258-40B9-B65F-307B545A65BD}" destId="{F0EB30E7-85DE-4885-9EF9-90928FF3EAB0}" srcOrd="4" destOrd="0" presId="urn:microsoft.com/office/officeart/2005/8/layout/funnel1"/>
    <dgm:cxn modelId="{30AB4E6A-D7BB-424F-9C11-005E2ACFDD9B}" type="presParOf" srcId="{A567189B-F258-40B9-B65F-307B545A65BD}" destId="{AEA709F9-C276-4595-A84B-5CB94F881BA8}" srcOrd="5" destOrd="0" presId="urn:microsoft.com/office/officeart/2005/8/layout/funnel1"/>
    <dgm:cxn modelId="{B82EA80E-A184-4A5A-A561-906779B761D5}" type="presParOf" srcId="{A567189B-F258-40B9-B65F-307B545A65BD}" destId="{C7F33681-A72A-4533-83BC-4D2E031FCF9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solidFill>
          <a:srgbClr val="7BC01E"/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</a:rPr>
            <a:t>BAB 1: MANUSIA &amp; PEMIKIRAN</a:t>
          </a: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4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</a:rPr>
            <a:t>BAB 2: 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8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</a:rPr>
            <a:t>BAB 3: AGAMA, PEMIKIRAN SAINS DAN TEKNOLOGI</a:t>
          </a: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solidFill>
          <a:srgbClr val="FF0000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</a:rPr>
            <a:t>BAB 4: PEMIKIRAN SAINS &amp; TEKNOLOGI MERENTAS SEMPADAN</a:t>
          </a: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16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</a:rPr>
            <a:t>BAB 5: EKOSISTEM KEILMUAN ISLAM</a:t>
          </a: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0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effectLst/>
            </a:rPr>
            <a:t>BAB 6: 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4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effectLst/>
            </a:rPr>
            <a:t>BAB 7: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8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effectLst/>
            </a:rPr>
            <a:t>BAB 8: PEMODENAN SAINS &amp; TEKNOLOGI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32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BAB 9: REVOLUSI INDUSTRI &amp; KESANNYA TERHADAP KEMANUSIAAN</a:t>
          </a:r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36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BAB 10: ETIKA &amp; NILAI DALAM PEMIKIRAN SAINS &amp; TEKNOLOGI</a:t>
          </a:r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4000"/>
                <a:satMod val="10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40000"/>
                <a:shade val="86000"/>
                <a:satMod val="130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BAB 11: MENGINSANKAN SAINS &amp; TEKNOLOGI</a:t>
          </a:r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F5CCE-E241-479C-871F-1F9C35D0B423}">
      <dsp:nvSpPr>
        <dsp:cNvPr id="0" name=""/>
        <dsp:cNvSpPr/>
      </dsp:nvSpPr>
      <dsp:spPr>
        <a:xfrm>
          <a:off x="776525" y="0"/>
          <a:ext cx="8800623" cy="36957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FEB9A-BD08-46EB-8B90-6FA7B79085BD}">
      <dsp:nvSpPr>
        <dsp:cNvPr id="0" name=""/>
        <dsp:cNvSpPr/>
      </dsp:nvSpPr>
      <dsp:spPr>
        <a:xfrm>
          <a:off x="132580" y="1108710"/>
          <a:ext cx="4917995" cy="1478280"/>
        </a:xfrm>
        <a:prstGeom prst="roundRect">
          <a:avLst/>
        </a:prstGeom>
        <a:solidFill>
          <a:srgbClr val="8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HELLEN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(YUNANI ASLI)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Thales, </a:t>
          </a:r>
          <a:r>
            <a:rPr lang="en-MY" sz="2000" b="1" kern="1200" dirty="0"/>
            <a:t>Aristotle, Plato &amp; Pythagoras</a:t>
          </a:r>
          <a:endParaRPr lang="en-US" sz="2000" kern="1200" dirty="0"/>
        </a:p>
      </dsp:txBody>
      <dsp:txXfrm>
        <a:off x="204744" y="1180874"/>
        <a:ext cx="4773667" cy="1333952"/>
      </dsp:txXfrm>
    </dsp:sp>
    <dsp:sp modelId="{E676CA54-A389-4648-A07C-B4B82C956891}">
      <dsp:nvSpPr>
        <dsp:cNvPr id="0" name=""/>
        <dsp:cNvSpPr/>
      </dsp:nvSpPr>
      <dsp:spPr>
        <a:xfrm>
          <a:off x="5303098" y="1108710"/>
          <a:ext cx="4917995" cy="1478280"/>
        </a:xfrm>
        <a:prstGeom prst="roundRect">
          <a:avLst/>
        </a:prstGeom>
        <a:solidFill>
          <a:srgbClr val="CC33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GREEK HELLENISTIK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(YUNANI CAMPURAN)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Archimedes, Ptolemy &amp; Galen</a:t>
          </a:r>
          <a:endParaRPr lang="en-US" sz="2000" b="1" kern="1200" dirty="0"/>
        </a:p>
      </dsp:txBody>
      <dsp:txXfrm>
        <a:off x="5375262" y="1180874"/>
        <a:ext cx="4773667" cy="1333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B978E-9117-45F4-9571-D5CBF36FC6E5}">
      <dsp:nvSpPr>
        <dsp:cNvPr id="0" name=""/>
        <dsp:cNvSpPr/>
      </dsp:nvSpPr>
      <dsp:spPr>
        <a:xfrm>
          <a:off x="2660081" y="252842"/>
          <a:ext cx="5017953" cy="174266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74B78-BC26-4B4F-9363-DE1D7684DBCD}">
      <dsp:nvSpPr>
        <dsp:cNvPr id="0" name=""/>
        <dsp:cNvSpPr/>
      </dsp:nvSpPr>
      <dsp:spPr>
        <a:xfrm>
          <a:off x="4690601" y="4520047"/>
          <a:ext cx="972471" cy="622381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75221-0F90-4762-96F4-AA6CB86C5061}">
      <dsp:nvSpPr>
        <dsp:cNvPr id="0" name=""/>
        <dsp:cNvSpPr/>
      </dsp:nvSpPr>
      <dsp:spPr>
        <a:xfrm>
          <a:off x="2842905" y="5017953"/>
          <a:ext cx="4667863" cy="116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rgbClr val="FFC000"/>
              </a:solidFill>
            </a:rPr>
            <a:t>YUNANI/GREEK</a:t>
          </a:r>
        </a:p>
      </dsp:txBody>
      <dsp:txXfrm>
        <a:off x="2842905" y="5017953"/>
        <a:ext cx="4667863" cy="1166965"/>
      </dsp:txXfrm>
    </dsp:sp>
    <dsp:sp modelId="{49A41E28-AA5A-420D-A275-EE6DFC65E7C7}">
      <dsp:nvSpPr>
        <dsp:cNvPr id="0" name=""/>
        <dsp:cNvSpPr/>
      </dsp:nvSpPr>
      <dsp:spPr>
        <a:xfrm>
          <a:off x="4484437" y="2130101"/>
          <a:ext cx="1750448" cy="17504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66"/>
              </a:solidFill>
            </a:rPr>
            <a:t>MAGNA GRESIA (BARAT, SELATAN ITALY &amp; PULAU SICILY)</a:t>
          </a:r>
        </a:p>
      </dsp:txBody>
      <dsp:txXfrm>
        <a:off x="4740784" y="2386448"/>
        <a:ext cx="1237754" cy="1237754"/>
      </dsp:txXfrm>
    </dsp:sp>
    <dsp:sp modelId="{F0EB30E7-85DE-4885-9EF9-90928FF3EAB0}">
      <dsp:nvSpPr>
        <dsp:cNvPr id="0" name=""/>
        <dsp:cNvSpPr/>
      </dsp:nvSpPr>
      <dsp:spPr>
        <a:xfrm>
          <a:off x="3231894" y="816876"/>
          <a:ext cx="1750448" cy="1750448"/>
        </a:xfrm>
        <a:prstGeom prst="ellipse">
          <a:avLst/>
        </a:prstGeom>
        <a:solidFill>
          <a:schemeClr val="accent4">
            <a:hueOff val="1001124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66"/>
              </a:solidFill>
            </a:rPr>
            <a:t>NON-ARYAN (SELATAN</a:t>
          </a:r>
          <a:r>
            <a:rPr lang="en-US" sz="1400" kern="1200" dirty="0"/>
            <a:t>)</a:t>
          </a:r>
        </a:p>
      </dsp:txBody>
      <dsp:txXfrm>
        <a:off x="3488241" y="1073223"/>
        <a:ext cx="1237754" cy="1237754"/>
      </dsp:txXfrm>
    </dsp:sp>
    <dsp:sp modelId="{AEA709F9-C276-4595-A84B-5CB94F881BA8}">
      <dsp:nvSpPr>
        <dsp:cNvPr id="0" name=""/>
        <dsp:cNvSpPr/>
      </dsp:nvSpPr>
      <dsp:spPr>
        <a:xfrm>
          <a:off x="5021242" y="393656"/>
          <a:ext cx="1750448" cy="1750448"/>
        </a:xfrm>
        <a:prstGeom prst="ellipse">
          <a:avLst/>
        </a:prstGeom>
        <a:solidFill>
          <a:schemeClr val="accent4">
            <a:hueOff val="2002248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66"/>
              </a:solidFill>
            </a:rPr>
            <a:t>ARYAN (TIMUR LAUT)</a:t>
          </a:r>
        </a:p>
      </dsp:txBody>
      <dsp:txXfrm>
        <a:off x="5277589" y="650003"/>
        <a:ext cx="1237754" cy="1237754"/>
      </dsp:txXfrm>
    </dsp:sp>
    <dsp:sp modelId="{C7F33681-A72A-4533-83BC-4D2E031FCF9D}">
      <dsp:nvSpPr>
        <dsp:cNvPr id="0" name=""/>
        <dsp:cNvSpPr/>
      </dsp:nvSpPr>
      <dsp:spPr>
        <a:xfrm>
          <a:off x="2477715" y="0"/>
          <a:ext cx="5445840" cy="43566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87F6-6566-4B28-8F00-B33EE9E65183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5BCC-4E7B-4153-8A8F-6D8803E7A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6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3702BB7-E90A-4F14-849C-02A1E92EA0FC}" type="slidenum">
              <a:rPr lang="ar-SA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5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8F1E-52CE-4C2E-A9BC-918F868C360A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361B-73F1-4620-9D96-3246E3BADDF3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0981-5B87-459C-AC07-A9C09FF135A4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498-86C6-452C-A6F9-39ABB5F3E9BD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43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F92-5C3D-4299-9BF7-603CE04810F2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6C1D-2652-42FE-8B16-D4A6937F3170}" type="datetime1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7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1163-14DF-404B-BF1A-654A200528B1}" type="datetime1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311-5316-4D49-8036-43CAD1E89725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2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9829-9337-4FAE-8836-65198AD11047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CE40-C1D0-41FD-A94C-578468D4C5BC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6BF8-CF24-4829-A0CD-2AF28E88DEAE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0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995-C1A3-4146-9CD7-B0368EEF15C0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F299-CE87-4554-A21B-EF18798BC19D}" type="datetime1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8A4A-2959-43D9-8653-A7521A6ECAF4}" type="datetime1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69EC-62E4-4869-964E-AF80AD2FD6A3}" type="datetime1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566E-C58D-4C33-AB3A-B032A7D44221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B1F7-CB01-4BCC-BF9C-55E419ABE824}" type="datetime1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9CBC-6298-4B98-B9C1-F47817F7D9E7}" type="datetime1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01AE-1429-5D46-AEB6-A5721F20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5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lam_and_science" TargetMode="External"/><Relationship Id="rId7" Type="http://schemas.openxmlformats.org/officeDocument/2006/relationships/hyperlink" Target="http://himetop.wikidot.com/hippocrates-and-galen-s-fresco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hyperlink" Target="http://en.m.wikipedia.org/wiki/List_of_Christian_thinkers_in_science" TargetMode="External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conversation.com/thinking-critically-on-critical-thinking-why-scientists-skills-need-to-spread-1500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rewminate.com/basic-ideas-in-ancient-greek-mathematics/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Hippocrates,_The_aphorismes_of_Hippocrates_p_Wellcome_L0027953.jpg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wikivisually.com/wiki/Oribasi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ancient_greek_philosopher_scientists_0809_librivox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91771" y="1524000"/>
            <a:ext cx="9622972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UHIT 2302/UICL 2302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9144000" cy="914400"/>
          </a:xfrm>
        </p:spPr>
        <p:txBody>
          <a:bodyPr rtlCol="0">
            <a:normAutofit fontScale="77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5EFD-F0B7-4FE9-9E7E-BF8A0AA6F017}" type="slidenum">
              <a:rPr lang="ar-SA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90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11277"/>
          </a:xfrm>
        </p:spPr>
        <p:txBody>
          <a:bodyPr>
            <a:normAutofit/>
          </a:bodyPr>
          <a:lstStyle/>
          <a:p>
            <a:pPr algn="r"/>
            <a:r>
              <a:rPr lang="en-GB" sz="2400" b="1" cap="none" dirty="0" err="1"/>
              <a:t>Sambungan</a:t>
            </a:r>
            <a:r>
              <a:rPr lang="en-GB" sz="2400" b="1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33832"/>
            <a:ext cx="10353762" cy="4257368"/>
          </a:xfrm>
        </p:spPr>
        <p:txBody>
          <a:bodyPr>
            <a:normAutofit/>
          </a:bodyPr>
          <a:lstStyle/>
          <a:p>
            <a:r>
              <a:rPr lang="en-GB" sz="2800" dirty="0" err="1"/>
              <a:t>Pada</a:t>
            </a:r>
            <a:r>
              <a:rPr lang="en-GB" sz="2800" dirty="0"/>
              <a:t> </a:t>
            </a:r>
            <a:r>
              <a:rPr lang="en-GB" sz="2800" dirty="0" err="1"/>
              <a:t>tamadun</a:t>
            </a:r>
            <a:r>
              <a:rPr lang="en-GB" sz="2800" dirty="0"/>
              <a:t> yang </a:t>
            </a:r>
            <a:r>
              <a:rPr lang="en-GB" sz="2800" dirty="0" err="1"/>
              <a:t>muncul</a:t>
            </a:r>
            <a:r>
              <a:rPr lang="en-GB" sz="2800" dirty="0"/>
              <a:t> </a:t>
            </a:r>
            <a:r>
              <a:rPr lang="en-GB" sz="2800" dirty="0" err="1"/>
              <a:t>sebelum</a:t>
            </a:r>
            <a:r>
              <a:rPr lang="en-GB" sz="2800" dirty="0"/>
              <a:t> </a:t>
            </a:r>
            <a:r>
              <a:rPr lang="en-GB" sz="2800" dirty="0" err="1"/>
              <a:t>tamadun</a:t>
            </a:r>
            <a:r>
              <a:rPr lang="en-GB" sz="2800" dirty="0"/>
              <a:t> </a:t>
            </a:r>
            <a:r>
              <a:rPr lang="en-GB" sz="2800" dirty="0" err="1"/>
              <a:t>Yunani</a:t>
            </a:r>
            <a:r>
              <a:rPr lang="en-GB" sz="2800" dirty="0"/>
              <a:t> (</a:t>
            </a:r>
            <a:r>
              <a:rPr lang="en-GB" sz="2800" dirty="0" err="1"/>
              <a:t>seperti</a:t>
            </a:r>
            <a:r>
              <a:rPr lang="en-GB" sz="2800" dirty="0"/>
              <a:t> </a:t>
            </a:r>
            <a:r>
              <a:rPr lang="en-GB" sz="2800" dirty="0" err="1"/>
              <a:t>tamadun</a:t>
            </a:r>
            <a:r>
              <a:rPr lang="en-GB" sz="2800" dirty="0"/>
              <a:t> Mesopotamia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Mesir</a:t>
            </a:r>
            <a:r>
              <a:rPr lang="en-GB" sz="2800" dirty="0"/>
              <a:t> </a:t>
            </a:r>
            <a:r>
              <a:rPr lang="en-GB" sz="2800" dirty="0" err="1"/>
              <a:t>Kuno</a:t>
            </a:r>
            <a:r>
              <a:rPr lang="en-GB" sz="2800" dirty="0"/>
              <a:t>), </a:t>
            </a:r>
            <a:r>
              <a:rPr lang="en-GB" sz="2800" dirty="0" err="1"/>
              <a:t>walaupun</a:t>
            </a:r>
            <a:r>
              <a:rPr lang="en-GB" sz="2800" dirty="0"/>
              <a:t> </a:t>
            </a:r>
            <a:r>
              <a:rPr lang="en-GB" sz="2800" dirty="0" err="1"/>
              <a:t>terdapat</a:t>
            </a:r>
            <a:r>
              <a:rPr lang="en-GB" sz="2800" dirty="0"/>
              <a:t> </a:t>
            </a:r>
            <a:r>
              <a:rPr lang="en-GB" sz="2800" dirty="0" err="1"/>
              <a:t>tulisan</a:t>
            </a:r>
            <a:r>
              <a:rPr lang="en-GB" sz="2800" dirty="0"/>
              <a:t> </a:t>
            </a:r>
            <a:r>
              <a:rPr lang="en-GB" sz="2800" dirty="0" err="1"/>
              <a:t>seperti</a:t>
            </a:r>
            <a:r>
              <a:rPr lang="en-GB" sz="2800" dirty="0"/>
              <a:t> </a:t>
            </a:r>
            <a:r>
              <a:rPr lang="en-GB" sz="2800" dirty="0" err="1"/>
              <a:t>pada</a:t>
            </a:r>
            <a:r>
              <a:rPr lang="en-GB" sz="2800" dirty="0"/>
              <a:t> </a:t>
            </a:r>
            <a:r>
              <a:rPr lang="en-GB" sz="2800" dirty="0" err="1"/>
              <a:t>daun</a:t>
            </a:r>
            <a:r>
              <a:rPr lang="en-GB" sz="2800" dirty="0"/>
              <a:t> </a:t>
            </a:r>
            <a:r>
              <a:rPr lang="en-GB" sz="2800" dirty="0" err="1"/>
              <a:t>lontar</a:t>
            </a:r>
            <a:r>
              <a:rPr lang="en-GB" sz="2800" dirty="0"/>
              <a:t> papyrus, </a:t>
            </a:r>
            <a:r>
              <a:rPr lang="en-GB" sz="2800" dirty="0" err="1"/>
              <a:t>kepingan</a:t>
            </a:r>
            <a:r>
              <a:rPr lang="en-GB" sz="2800" dirty="0"/>
              <a:t> </a:t>
            </a:r>
            <a:r>
              <a:rPr lang="en-GB" sz="2800" dirty="0" err="1"/>
              <a:t>tanah</a:t>
            </a:r>
            <a:r>
              <a:rPr lang="en-GB" sz="2800" dirty="0"/>
              <a:t> </a:t>
            </a:r>
            <a:r>
              <a:rPr lang="en-GB" sz="2800" dirty="0" err="1"/>
              <a:t>liat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tulang</a:t>
            </a:r>
            <a:r>
              <a:rPr lang="en-GB" sz="2800" dirty="0"/>
              <a:t>, </a:t>
            </a:r>
            <a:r>
              <a:rPr lang="en-GB" sz="2800" dirty="0" err="1"/>
              <a:t>namun</a:t>
            </a:r>
            <a:r>
              <a:rPr lang="en-GB" sz="2800" dirty="0"/>
              <a:t> </a:t>
            </a:r>
            <a:r>
              <a:rPr lang="en-GB" sz="2800" dirty="0" err="1"/>
              <a:t>catatan</a:t>
            </a:r>
            <a:r>
              <a:rPr lang="en-GB" sz="2800" dirty="0"/>
              <a:t> </a:t>
            </a:r>
            <a:r>
              <a:rPr lang="en-GB" sz="2800" dirty="0" err="1"/>
              <a:t>tersebut</a:t>
            </a:r>
            <a:r>
              <a:rPr lang="en-GB" sz="2800" dirty="0"/>
              <a:t> </a:t>
            </a:r>
            <a:r>
              <a:rPr lang="en-GB" sz="2800" dirty="0" err="1"/>
              <a:t>tidaklah</a:t>
            </a:r>
            <a:r>
              <a:rPr lang="en-GB" sz="2800" dirty="0"/>
              <a:t> </a:t>
            </a:r>
            <a:r>
              <a:rPr lang="en-GB" sz="2800" dirty="0" err="1"/>
              <a:t>lengkap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Oleh</a:t>
            </a:r>
            <a:r>
              <a:rPr lang="en-GB" sz="2800" dirty="0"/>
              <a:t> </a:t>
            </a:r>
            <a:r>
              <a:rPr lang="en-GB" sz="2800" dirty="0" err="1"/>
              <a:t>itu</a:t>
            </a:r>
            <a:r>
              <a:rPr lang="en-GB" sz="2800" dirty="0"/>
              <a:t>, </a:t>
            </a:r>
            <a:r>
              <a:rPr lang="en-GB" sz="2800" dirty="0" err="1"/>
              <a:t>pada</a:t>
            </a:r>
            <a:r>
              <a:rPr lang="en-GB" sz="2800" dirty="0"/>
              <a:t> zaman </a:t>
            </a:r>
            <a:r>
              <a:rPr lang="en-GB" sz="2800" dirty="0" err="1"/>
              <a:t>sebelum</a:t>
            </a:r>
            <a:r>
              <a:rPr lang="en-GB" sz="2800" dirty="0"/>
              <a:t> </a:t>
            </a:r>
            <a:r>
              <a:rPr lang="en-GB" sz="2800" dirty="0" err="1"/>
              <a:t>tamadun</a:t>
            </a:r>
            <a:r>
              <a:rPr lang="en-GB" sz="2800" dirty="0"/>
              <a:t> </a:t>
            </a:r>
            <a:r>
              <a:rPr lang="en-GB" sz="2800" dirty="0" err="1"/>
              <a:t>Yunani</a:t>
            </a:r>
            <a:r>
              <a:rPr lang="en-GB" sz="2800" dirty="0"/>
              <a:t> (Greek), </a:t>
            </a:r>
            <a:r>
              <a:rPr lang="en-GB" sz="2800" dirty="0" err="1"/>
              <a:t>dunia</a:t>
            </a:r>
            <a:r>
              <a:rPr lang="en-GB" sz="2800" dirty="0"/>
              <a:t> </a:t>
            </a:r>
            <a:r>
              <a:rPr lang="en-GB" sz="2800" dirty="0" err="1"/>
              <a:t>kelihatan</a:t>
            </a:r>
            <a:r>
              <a:rPr lang="en-GB" sz="2800" dirty="0"/>
              <a:t> </a:t>
            </a:r>
            <a:r>
              <a:rPr lang="en-GB" sz="2800" dirty="0" err="1"/>
              <a:t>seakan-akan</a:t>
            </a:r>
            <a:r>
              <a:rPr lang="en-GB" sz="2800" dirty="0"/>
              <a:t> </a:t>
            </a:r>
            <a:r>
              <a:rPr lang="en-GB" sz="2800" dirty="0" err="1"/>
              <a:t>tiada</a:t>
            </a:r>
            <a:r>
              <a:rPr lang="en-GB" sz="2800" dirty="0"/>
              <a:t> </a:t>
            </a:r>
            <a:r>
              <a:rPr lang="en-GB" sz="2800" dirty="0" err="1"/>
              <a:t>tokoh</a:t>
            </a:r>
            <a:r>
              <a:rPr lang="en-GB" sz="2800" dirty="0"/>
              <a:t> </a:t>
            </a:r>
            <a:r>
              <a:rPr lang="en-GB" sz="2800" dirty="0" err="1"/>
              <a:t>sains</a:t>
            </a:r>
            <a:r>
              <a:rPr lang="en-GB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52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1730"/>
            <a:ext cx="10353761" cy="825910"/>
          </a:xfrm>
        </p:spPr>
        <p:txBody>
          <a:bodyPr>
            <a:normAutofit/>
          </a:bodyPr>
          <a:lstStyle/>
          <a:p>
            <a:pPr algn="r"/>
            <a:r>
              <a:rPr lang="en-MY" sz="2800" cap="none" dirty="0" err="1"/>
              <a:t>Sambungan</a:t>
            </a:r>
            <a:r>
              <a:rPr lang="en-MY" sz="2800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884903"/>
            <a:ext cx="11503742" cy="5648631"/>
          </a:xfrm>
        </p:spPr>
        <p:txBody>
          <a:bodyPr>
            <a:noAutofit/>
          </a:bodyPr>
          <a:lstStyle/>
          <a:p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/Greek </a:t>
            </a:r>
            <a:r>
              <a:rPr lang="en-MY" sz="2400" b="1" dirty="0" err="1"/>
              <a:t>Ioniodaris</a:t>
            </a:r>
            <a:r>
              <a:rPr lang="en-MY" sz="2400" b="1" dirty="0"/>
              <a:t> </a:t>
            </a:r>
            <a:r>
              <a:rPr lang="en-MY" sz="2400" dirty="0" err="1"/>
              <a:t>berbeza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 </a:t>
            </a:r>
            <a:r>
              <a:rPr lang="en-MY" sz="2400" b="1" dirty="0" err="1"/>
              <a:t>Semenanjung</a:t>
            </a:r>
            <a:r>
              <a:rPr lang="en-MY" sz="2400" b="1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 Magna </a:t>
            </a:r>
            <a:r>
              <a:rPr lang="en-MY" sz="2400" b="1" dirty="0" err="1"/>
              <a:t>Gresia</a:t>
            </a:r>
            <a:r>
              <a:rPr lang="en-MY" sz="2400" dirty="0"/>
              <a:t>.</a:t>
            </a:r>
          </a:p>
          <a:p>
            <a:r>
              <a:rPr lang="en-MY" sz="2400" dirty="0"/>
              <a:t>Zaman </a:t>
            </a:r>
            <a:r>
              <a:rPr lang="en-MY" sz="2400" dirty="0" err="1"/>
              <a:t>tokoh-tokoh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Ioniodaris</a:t>
            </a:r>
            <a:r>
              <a:rPr lang="en-MY" sz="2400" dirty="0"/>
              <a:t>,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Semenanjung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Magna </a:t>
            </a:r>
            <a:r>
              <a:rPr lang="en-MY" sz="2400" dirty="0" err="1"/>
              <a:t>Gresia</a:t>
            </a:r>
            <a:r>
              <a:rPr lang="en-MY" sz="2400" dirty="0"/>
              <a:t>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b="1" dirty="0"/>
              <a:t>zaman Helen</a:t>
            </a:r>
            <a:r>
              <a:rPr lang="en-MY" sz="2400" dirty="0"/>
              <a:t>.  </a:t>
            </a:r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itu</a:t>
            </a:r>
            <a:r>
              <a:rPr lang="en-MY" sz="2400" dirty="0"/>
              <a:t>, </a:t>
            </a:r>
            <a:r>
              <a:rPr lang="en-MY" sz="2400" dirty="0" err="1"/>
              <a:t>terdapat</a:t>
            </a:r>
            <a:r>
              <a:rPr lang="en-MY" sz="2400" dirty="0"/>
              <a:t> </a:t>
            </a:r>
            <a:r>
              <a:rPr lang="en-MY" sz="2400" dirty="0" err="1"/>
              <a:t>banyak</a:t>
            </a:r>
            <a:r>
              <a:rPr lang="en-MY" sz="2400" dirty="0"/>
              <a:t> </a:t>
            </a:r>
            <a:r>
              <a:rPr lang="en-MY" sz="2400" dirty="0" err="1"/>
              <a:t>tokoh</a:t>
            </a:r>
            <a:r>
              <a:rPr lang="en-MY" sz="2400" dirty="0"/>
              <a:t> </a:t>
            </a:r>
            <a:r>
              <a:rPr lang="en-MY" sz="2400" dirty="0" err="1"/>
              <a:t>agung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b="1" dirty="0"/>
              <a:t>Thales, Aristotle, Plato, </a:t>
            </a:r>
            <a:r>
              <a:rPr lang="en-MY" sz="2400" b="1" dirty="0" err="1"/>
              <a:t>dan</a:t>
            </a:r>
            <a:r>
              <a:rPr lang="en-MY" sz="2400" b="1" dirty="0"/>
              <a:t> Pythagoras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selepas</a:t>
            </a:r>
            <a:r>
              <a:rPr lang="en-MY" sz="2400" dirty="0"/>
              <a:t> </a:t>
            </a:r>
            <a:r>
              <a:rPr lang="en-MY" sz="2400" dirty="0" err="1"/>
              <a:t>itu</a:t>
            </a:r>
            <a:r>
              <a:rPr lang="en-MY" sz="2400" dirty="0"/>
              <a:t> yang </a:t>
            </a:r>
            <a:r>
              <a:rPr lang="en-MY" sz="2400" dirty="0" err="1"/>
              <a:t>muncul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tamadun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di </a:t>
            </a:r>
            <a:r>
              <a:rPr lang="en-MY" sz="2400" dirty="0" err="1"/>
              <a:t>Iskandariah</a:t>
            </a:r>
            <a:r>
              <a:rPr lang="en-MY" sz="2400" dirty="0"/>
              <a:t> (</a:t>
            </a:r>
            <a:r>
              <a:rPr lang="en-MY" sz="2400" dirty="0" err="1"/>
              <a:t>Mesir</a:t>
            </a:r>
            <a:r>
              <a:rPr lang="en-MY" sz="2400" dirty="0"/>
              <a:t>)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/Greek </a:t>
            </a:r>
            <a:r>
              <a:rPr lang="en-MY" sz="2400" b="1" dirty="0" err="1"/>
              <a:t>Hellenistik</a:t>
            </a:r>
            <a:r>
              <a:rPr lang="en-MY" sz="2400" dirty="0"/>
              <a:t>.  </a:t>
            </a:r>
            <a:r>
              <a:rPr lang="en-MY" sz="2400" dirty="0" err="1"/>
              <a:t>Tamadun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/Greek </a:t>
            </a:r>
            <a:r>
              <a:rPr lang="en-MY" sz="2400" dirty="0" err="1"/>
              <a:t>Hellenistik</a:t>
            </a:r>
            <a:r>
              <a:rPr lang="en-MY" sz="2400" dirty="0"/>
              <a:t>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mengemukakan</a:t>
            </a:r>
            <a:r>
              <a:rPr lang="en-MY" sz="2400" dirty="0"/>
              <a:t> </a:t>
            </a:r>
            <a:r>
              <a:rPr lang="en-MY" sz="2400" dirty="0" err="1"/>
              <a:t>tokoh</a:t>
            </a:r>
            <a:r>
              <a:rPr lang="en-MY" sz="2400" dirty="0"/>
              <a:t> yang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kurang</a:t>
            </a:r>
            <a:r>
              <a:rPr lang="en-MY" sz="2400" dirty="0"/>
              <a:t> </a:t>
            </a:r>
            <a:r>
              <a:rPr lang="en-MY" sz="2400" dirty="0" err="1"/>
              <a:t>hebatnya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b="1" dirty="0"/>
              <a:t>Archimedes, Ptolemy, </a:t>
            </a:r>
            <a:r>
              <a:rPr lang="en-MY" sz="2400" b="1" dirty="0" err="1"/>
              <a:t>dan</a:t>
            </a:r>
            <a:r>
              <a:rPr lang="en-MY" sz="2400" b="1" dirty="0"/>
              <a:t> Galen</a:t>
            </a:r>
            <a:r>
              <a:rPr lang="en-MY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05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solidFill>
                  <a:srgbClr val="FFC000"/>
                </a:solidFill>
              </a:rPr>
              <a:t>TAMADUN YUNANI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175322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9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1E80-04F4-4920-BEBF-CEC5C433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07830"/>
            <a:ext cx="10353761" cy="653935"/>
          </a:xfrm>
        </p:spPr>
        <p:txBody>
          <a:bodyPr>
            <a:normAutofit/>
          </a:bodyPr>
          <a:lstStyle/>
          <a:p>
            <a:r>
              <a:rPr lang="en-MY" sz="2800" dirty="0">
                <a:solidFill>
                  <a:srgbClr val="FFC000"/>
                </a:solidFill>
              </a:rPr>
              <a:t>PANDANGAN ALAM GREEK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07F043-6444-4C86-BA80-52662B0E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80903"/>
            <a:ext cx="10353762" cy="5436522"/>
          </a:xfrm>
        </p:spPr>
        <p:txBody>
          <a:bodyPr>
            <a:noAutofit/>
          </a:bodyPr>
          <a:lstStyle/>
          <a:p>
            <a:r>
              <a:rPr lang="en-US" i="0" dirty="0" err="1">
                <a:effectLst/>
              </a:rPr>
              <a:t>Didasari</a:t>
            </a:r>
            <a:r>
              <a:rPr lang="en-US" i="0" dirty="0">
                <a:effectLst/>
              </a:rPr>
              <a:t> oleh </a:t>
            </a:r>
            <a:r>
              <a:rPr lang="en-US" i="0" dirty="0" err="1">
                <a:effectLst/>
              </a:rPr>
              <a:t>pandangan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ahli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falsafah</a:t>
            </a:r>
            <a:r>
              <a:rPr lang="en-US" i="0" dirty="0">
                <a:effectLst/>
              </a:rPr>
              <a:t> Greek, </a:t>
            </a:r>
            <a:r>
              <a:rPr lang="en-US" i="0" dirty="0" err="1">
                <a:effectLst/>
              </a:rPr>
              <a:t>antaranya</a:t>
            </a:r>
            <a:r>
              <a:rPr lang="en-US" i="0" dirty="0">
                <a:effectLst/>
              </a:rPr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err="1">
                <a:effectLst/>
              </a:rPr>
              <a:t>Anaxogoras</a:t>
            </a:r>
            <a:r>
              <a:rPr lang="en-US" dirty="0">
                <a:effectLst/>
              </a:rPr>
              <a:t>  (5 S.M.)– </a:t>
            </a:r>
            <a:r>
              <a:rPr lang="en-US" dirty="0" err="1">
                <a:effectLst/>
              </a:rPr>
              <a:t>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semesta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campuran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pelbagai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ramuan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unsur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terbatas</a:t>
            </a:r>
            <a:r>
              <a:rPr lang="en-US" dirty="0">
                <a:effectLst/>
              </a:rPr>
              <a:t> (infinite) yang </a:t>
            </a:r>
            <a:r>
              <a:rPr lang="en-US" dirty="0" err="1">
                <a:effectLst/>
              </a:rPr>
              <a:t>tersangat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kecil</a:t>
            </a:r>
            <a:r>
              <a:rPr lang="en-US" dirty="0">
                <a:effectLst/>
              </a:rPr>
              <a:t> dan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seragam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i="0" dirty="0">
                <a:effectLst/>
              </a:rPr>
              <a:t>Leucippus</a:t>
            </a:r>
            <a:r>
              <a:rPr lang="en-US" i="0" dirty="0">
                <a:effectLst/>
              </a:rPr>
              <a:t> (</a:t>
            </a:r>
            <a:r>
              <a:rPr lang="en-US" i="0" dirty="0" err="1">
                <a:effectLst/>
              </a:rPr>
              <a:t>akhir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abad</a:t>
            </a:r>
            <a:r>
              <a:rPr lang="en-US" i="0" dirty="0">
                <a:effectLst/>
              </a:rPr>
              <a:t> 5 S.M.)- </a:t>
            </a:r>
            <a:r>
              <a:rPr lang="en-US" i="0" dirty="0" err="1">
                <a:effectLst/>
              </a:rPr>
              <a:t>alam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semesta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berpunca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daripada</a:t>
            </a:r>
            <a:r>
              <a:rPr lang="en-US" i="0" dirty="0">
                <a:effectLst/>
              </a:rPr>
              <a:t> </a:t>
            </a:r>
            <a:r>
              <a:rPr lang="en-US" dirty="0" err="1">
                <a:effectLst/>
              </a:rPr>
              <a:t>unsur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terkecil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iaitu</a:t>
            </a:r>
            <a:r>
              <a:rPr lang="en-US" dirty="0">
                <a:effectLst/>
              </a:rPr>
              <a:t> atom dan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musnah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>
                <a:effectLst/>
              </a:rPr>
              <a:t>Aristotle</a:t>
            </a:r>
            <a:r>
              <a:rPr lang="en-US" dirty="0">
                <a:effectLst/>
              </a:rPr>
              <a:t> (4 S.M.) – </a:t>
            </a:r>
            <a:r>
              <a:rPr lang="en-US" dirty="0" err="1">
                <a:effectLst/>
              </a:rPr>
              <a:t>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semesta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berpusat</a:t>
            </a:r>
            <a:r>
              <a:rPr lang="en-US" dirty="0">
                <a:effectLst/>
              </a:rPr>
              <a:t> pada </a:t>
            </a:r>
            <a:r>
              <a:rPr lang="en-US" dirty="0" err="1">
                <a:effectLst/>
              </a:rPr>
              <a:t>bumi</a:t>
            </a:r>
            <a:r>
              <a:rPr lang="en-US" dirty="0">
                <a:effectLst/>
              </a:rPr>
              <a:t> dan </a:t>
            </a:r>
            <a:r>
              <a:rPr lang="en-US" dirty="0" err="1">
                <a:effectLst/>
              </a:rPr>
              <a:t>dikelilingi</a:t>
            </a:r>
            <a:r>
              <a:rPr lang="en-US" dirty="0">
                <a:effectLst/>
              </a:rPr>
              <a:t> oleh planet </a:t>
            </a:r>
            <a:r>
              <a:rPr lang="en-US" dirty="0" err="1">
                <a:effectLst/>
              </a:rPr>
              <a:t>bintang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Saiz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semesta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terbatas</a:t>
            </a:r>
            <a:r>
              <a:rPr lang="en-US" dirty="0">
                <a:effectLst/>
              </a:rPr>
              <a:t> (finite) </a:t>
            </a:r>
            <a:r>
              <a:rPr lang="en-US" dirty="0" err="1">
                <a:effectLst/>
              </a:rPr>
              <a:t>tetapi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kekal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abadi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Mengandungi</a:t>
            </a:r>
            <a:r>
              <a:rPr lang="en-US" dirty="0">
                <a:effectLst/>
              </a:rPr>
              <a:t> 5 </a:t>
            </a:r>
            <a:r>
              <a:rPr lang="en-US" dirty="0" err="1">
                <a:effectLst/>
              </a:rPr>
              <a:t>unsur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api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udara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tanah</a:t>
            </a:r>
            <a:r>
              <a:rPr lang="en-US" dirty="0">
                <a:effectLst/>
              </a:rPr>
              <a:t>, air, dan </a:t>
            </a:r>
            <a:r>
              <a:rPr lang="en-US" dirty="0" err="1">
                <a:effectLst/>
              </a:rPr>
              <a:t>ruang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>
                <a:effectLst/>
              </a:rPr>
              <a:t>Stoic</a:t>
            </a:r>
            <a:r>
              <a:rPr lang="en-US" dirty="0">
                <a:effectLst/>
              </a:rPr>
              <a:t> (3 S.M.) – </a:t>
            </a:r>
            <a:r>
              <a:rPr lang="en-US" dirty="0" err="1">
                <a:effectLst/>
              </a:rPr>
              <a:t>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semesta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terbatas</a:t>
            </a:r>
            <a:r>
              <a:rPr lang="en-US" dirty="0">
                <a:effectLst/>
              </a:rPr>
              <a:t> (finite) dan </a:t>
            </a:r>
            <a:r>
              <a:rPr lang="en-US" dirty="0" err="1">
                <a:effectLst/>
              </a:rPr>
              <a:t>dikelilingi</a:t>
            </a:r>
            <a:r>
              <a:rPr lang="en-US" dirty="0">
                <a:effectLst/>
              </a:rPr>
              <a:t> oleh </a:t>
            </a:r>
            <a:r>
              <a:rPr lang="en-US" dirty="0" err="1">
                <a:effectLst/>
              </a:rPr>
              <a:t>ruang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kosong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terbatas</a:t>
            </a:r>
            <a:r>
              <a:rPr lang="en-US" dirty="0">
                <a:effectLst/>
              </a:rPr>
              <a:t> (infinite). </a:t>
            </a:r>
            <a:r>
              <a:rPr lang="en-US" dirty="0" err="1">
                <a:effectLst/>
              </a:rPr>
              <a:t>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semesta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berubah-ubah</a:t>
            </a:r>
            <a:r>
              <a:rPr lang="en-US" dirty="0">
                <a:effectLst/>
              </a:rPr>
              <a:t> dan </a:t>
            </a:r>
            <a:r>
              <a:rPr lang="en-US" dirty="0" err="1">
                <a:effectLst/>
              </a:rPr>
              <a:t>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berputar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seperti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roda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>
                <a:effectLst/>
              </a:rPr>
              <a:t>Copernicus</a:t>
            </a:r>
            <a:r>
              <a:rPr lang="en-US" dirty="0">
                <a:effectLst/>
              </a:rPr>
              <a:t> (3 S.M.) – </a:t>
            </a:r>
            <a:r>
              <a:rPr lang="en-US" dirty="0" err="1">
                <a:effectLst/>
              </a:rPr>
              <a:t>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semesta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berpusat</a:t>
            </a:r>
            <a:r>
              <a:rPr lang="en-US" dirty="0">
                <a:effectLst/>
              </a:rPr>
              <a:t> pada </a:t>
            </a:r>
            <a:r>
              <a:rPr lang="en-US" dirty="0" err="1">
                <a:effectLst/>
              </a:rPr>
              <a:t>matahari</a:t>
            </a:r>
            <a:r>
              <a:rPr lang="en-US" dirty="0">
                <a:effectLst/>
              </a:rPr>
              <a:t> (heliocentric)</a:t>
            </a:r>
            <a:r>
              <a:rPr lang="en-US" dirty="0">
                <a:effectLst/>
                <a:latin typeface="Georgia, Times New Roman, Times, serif"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A947-C3C8-4CB2-A2FB-9243A885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BED01AE-1429-5D46-AEB6-A5721F20D5F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2181474"/>
            <a:ext cx="4388295" cy="360972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39" y="2181474"/>
            <a:ext cx="5544219" cy="3609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84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teras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pemikiran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sains</a:t>
            </a:r>
            <a:r>
              <a:rPr lang="en-US" dirty="0">
                <a:solidFill>
                  <a:srgbClr val="FFC000"/>
                </a:solidFill>
              </a:rPr>
              <a:t> Greek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 err="1">
                <a:solidFill>
                  <a:srgbClr val="FFC000"/>
                </a:solidFill>
              </a:rPr>
              <a:t>epistemologI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en-MY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effectLst/>
              </a:rPr>
              <a:t>Epistemologi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sebahagian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perbahasan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utama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falsafah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suatu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kajian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mengenai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asal-usul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sifat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tabii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metode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batasan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sesuatu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ilmu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sebagaimana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ditakrifkan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The Lexicon Webster Dictionary </a:t>
            </a:r>
            <a:r>
              <a:rPr lang="en-US" dirty="0">
                <a:effectLst/>
              </a:rPr>
              <a:t>(1985: 331) “</a:t>
            </a:r>
            <a:r>
              <a:rPr lang="en-US" i="1" dirty="0">
                <a:effectLst/>
              </a:rPr>
              <a:t>The theory or study of the origin, nature, methods, and limits of knowledge.”</a:t>
            </a: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Justeru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epistemologi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difahami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sains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kajian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secara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falsafah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berkaitan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tentang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ilmu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ringkas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disebut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ilmu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theory of knowledge</a:t>
            </a:r>
            <a:r>
              <a:rPr lang="en-US" dirty="0">
                <a:effectLst/>
              </a:rPr>
              <a:t>).</a:t>
            </a:r>
            <a:endParaRPr lang="en-MY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Skop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perbincangan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epistemologi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amat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merangkumi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aspek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berkaitan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sifat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ilmu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bagaimana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menjustifikasi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ilmu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diperolehi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mentafsir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ilmu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syarat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memperolehi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ilmu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batasan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ilmu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batasan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justifikasi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dibuat</a:t>
            </a:r>
            <a:r>
              <a:rPr lang="en-US" dirty="0">
                <a:effectLst/>
              </a:rPr>
              <a:t> </a:t>
            </a:r>
            <a:r>
              <a:rPr lang="fi-FI" dirty="0">
                <a:effectLst/>
              </a:rPr>
              <a:t>(Ahmad Sunawari Long, 2008: 127)</a:t>
            </a:r>
            <a:r>
              <a:rPr lang="en-US" dirty="0">
                <a:effectLst/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6982"/>
            <a:ext cx="10353761" cy="9438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SUMBER ILMU YUNANI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83111"/>
            <a:ext cx="10353762" cy="5176684"/>
          </a:xfrm>
        </p:spPr>
        <p:txBody>
          <a:bodyPr>
            <a:normAutofit/>
          </a:bodyPr>
          <a:lstStyle/>
          <a:p>
            <a:r>
              <a:rPr lang="en-GB" sz="2400" dirty="0" err="1"/>
              <a:t>Walaupun</a:t>
            </a:r>
            <a:r>
              <a:rPr lang="en-GB" sz="2400" dirty="0"/>
              <a:t> </a:t>
            </a:r>
            <a:r>
              <a:rPr lang="en-GB" sz="2400" dirty="0" err="1"/>
              <a:t>tamadun</a:t>
            </a:r>
            <a:r>
              <a:rPr lang="en-GB" sz="2400" dirty="0"/>
              <a:t> </a:t>
            </a:r>
            <a:r>
              <a:rPr lang="en-GB" sz="2400" dirty="0" err="1"/>
              <a:t>Yunani</a:t>
            </a:r>
            <a:r>
              <a:rPr lang="en-GB" sz="2400" dirty="0"/>
              <a:t> </a:t>
            </a:r>
            <a:r>
              <a:rPr lang="en-GB" sz="2400" dirty="0" err="1"/>
              <a:t>menunjukkan</a:t>
            </a:r>
            <a:r>
              <a:rPr lang="en-GB" sz="2400" dirty="0"/>
              <a:t> </a:t>
            </a:r>
            <a:r>
              <a:rPr lang="en-GB" sz="2400" dirty="0" err="1"/>
              <a:t>daya</a:t>
            </a:r>
            <a:r>
              <a:rPr lang="en-GB" sz="2400" dirty="0"/>
              <a:t> </a:t>
            </a:r>
            <a:r>
              <a:rPr lang="en-GB" sz="2400" dirty="0" err="1"/>
              <a:t>intelek</a:t>
            </a:r>
            <a:r>
              <a:rPr lang="en-GB" sz="2400" dirty="0"/>
              <a:t> yang </a:t>
            </a:r>
            <a:r>
              <a:rPr lang="en-GB" sz="2400" dirty="0" err="1"/>
              <a:t>tinggi</a:t>
            </a:r>
            <a:r>
              <a:rPr lang="en-GB" sz="2400" dirty="0"/>
              <a:t> </a:t>
            </a:r>
            <a:r>
              <a:rPr lang="en-GB" sz="2400" dirty="0" err="1"/>
              <a:t>hingga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melahirkan</a:t>
            </a:r>
            <a:r>
              <a:rPr lang="en-GB" sz="2400" dirty="0"/>
              <a:t> </a:t>
            </a:r>
            <a:r>
              <a:rPr lang="en-GB" sz="2400" dirty="0" err="1"/>
              <a:t>ramai</a:t>
            </a:r>
            <a:r>
              <a:rPr lang="en-GB" sz="2400" dirty="0"/>
              <a:t> </a:t>
            </a:r>
            <a:r>
              <a:rPr lang="en-GB" sz="2400" dirty="0" err="1"/>
              <a:t>filosof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saintis</a:t>
            </a:r>
            <a:r>
              <a:rPr lang="en-GB" sz="2400" dirty="0"/>
              <a:t>, </a:t>
            </a:r>
            <a:r>
              <a:rPr lang="en-GB" sz="2400" dirty="0" err="1"/>
              <a:t>namun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dinafikan</a:t>
            </a:r>
            <a:r>
              <a:rPr lang="en-GB" sz="2400" dirty="0"/>
              <a:t> </a:t>
            </a:r>
            <a:r>
              <a:rPr lang="en-GB" sz="2400" dirty="0" err="1"/>
              <a:t>bahawa</a:t>
            </a:r>
            <a:r>
              <a:rPr lang="en-GB" sz="2400" dirty="0"/>
              <a:t> </a:t>
            </a:r>
            <a:r>
              <a:rPr lang="en-GB" sz="2400" dirty="0" err="1"/>
              <a:t>mereka</a:t>
            </a:r>
            <a:r>
              <a:rPr lang="en-GB" sz="2400" dirty="0"/>
              <a:t> </a:t>
            </a:r>
            <a:r>
              <a:rPr lang="en-GB" sz="2400" dirty="0" err="1"/>
              <a:t>juga</a:t>
            </a:r>
            <a:r>
              <a:rPr lang="en-GB" sz="2400" dirty="0"/>
              <a:t> </a:t>
            </a:r>
            <a:r>
              <a:rPr lang="en-GB" sz="2400" dirty="0" err="1"/>
              <a:t>pernah</a:t>
            </a:r>
            <a:r>
              <a:rPr lang="en-GB" sz="2400" dirty="0"/>
              <a:t> </a:t>
            </a:r>
            <a:r>
              <a:rPr lang="en-GB" sz="2400" dirty="0" err="1"/>
              <a:t>menerima</a:t>
            </a:r>
            <a:r>
              <a:rPr lang="en-GB" sz="2400" dirty="0"/>
              <a:t> </a:t>
            </a:r>
            <a:r>
              <a:rPr lang="en-GB" sz="2400" dirty="0" err="1"/>
              <a:t>sumbangan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</a:t>
            </a:r>
            <a:r>
              <a:rPr lang="en-GB" sz="2400" dirty="0" err="1"/>
              <a:t>tamadun</a:t>
            </a:r>
            <a:r>
              <a:rPr lang="en-GB" sz="2400" dirty="0"/>
              <a:t> lain </a:t>
            </a:r>
            <a:r>
              <a:rPr lang="en-GB" sz="2400" dirty="0" err="1"/>
              <a:t>sebelumnya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Contohnya</a:t>
            </a:r>
            <a:r>
              <a:rPr lang="en-GB" sz="2400" dirty="0"/>
              <a:t>, </a:t>
            </a:r>
            <a:r>
              <a:rPr lang="en-GB" sz="2400" b="1" dirty="0"/>
              <a:t>Thales </a:t>
            </a:r>
            <a:r>
              <a:rPr lang="en-GB" sz="2400" b="1" dirty="0" err="1"/>
              <a:t>dari</a:t>
            </a:r>
            <a:r>
              <a:rPr lang="en-GB" sz="2400" b="1" dirty="0"/>
              <a:t> Miletus </a:t>
            </a:r>
            <a:r>
              <a:rPr lang="en-GB" sz="2400" b="1" dirty="0" err="1"/>
              <a:t>ketika</a:t>
            </a:r>
            <a:r>
              <a:rPr lang="en-GB" sz="2400" b="1" dirty="0"/>
              <a:t> </a:t>
            </a:r>
            <a:r>
              <a:rPr lang="en-GB" sz="2400" b="1" dirty="0" err="1"/>
              <a:t>usia</a:t>
            </a:r>
            <a:r>
              <a:rPr lang="en-GB" sz="2400" b="1" dirty="0"/>
              <a:t> </a:t>
            </a:r>
            <a:r>
              <a:rPr lang="en-GB" sz="2400" b="1" dirty="0" err="1"/>
              <a:t>mudanya</a:t>
            </a:r>
            <a:r>
              <a:rPr lang="en-GB" sz="2400" b="1" dirty="0"/>
              <a:t> </a:t>
            </a:r>
            <a:r>
              <a:rPr lang="en-GB" sz="2400" b="1" dirty="0" err="1"/>
              <a:t>pernah</a:t>
            </a:r>
            <a:r>
              <a:rPr lang="en-GB" sz="2400" b="1" dirty="0"/>
              <a:t> </a:t>
            </a:r>
            <a:r>
              <a:rPr lang="en-GB" sz="2400" b="1" dirty="0" err="1"/>
              <a:t>merantau</a:t>
            </a:r>
            <a:r>
              <a:rPr lang="en-GB" sz="2400" b="1" dirty="0"/>
              <a:t> </a:t>
            </a:r>
            <a:r>
              <a:rPr lang="en-GB" sz="2400" b="1" dirty="0" err="1"/>
              <a:t>sambil</a:t>
            </a:r>
            <a:r>
              <a:rPr lang="en-GB" sz="2400" b="1" dirty="0"/>
              <a:t> </a:t>
            </a:r>
            <a:r>
              <a:rPr lang="en-GB" sz="2400" b="1" dirty="0" err="1"/>
              <a:t>belajar</a:t>
            </a:r>
            <a:r>
              <a:rPr lang="en-GB" sz="2400" b="1" dirty="0"/>
              <a:t> </a:t>
            </a:r>
            <a:r>
              <a:rPr lang="en-GB" sz="2400" b="1" dirty="0" err="1"/>
              <a:t>ke</a:t>
            </a:r>
            <a:r>
              <a:rPr lang="en-GB" sz="2400" b="1" dirty="0"/>
              <a:t> </a:t>
            </a:r>
            <a:r>
              <a:rPr lang="en-GB" sz="2400" b="1" dirty="0" err="1"/>
              <a:t>Mesir</a:t>
            </a:r>
            <a:r>
              <a:rPr lang="en-GB" sz="2400" b="1" dirty="0"/>
              <a:t>. </a:t>
            </a:r>
            <a:r>
              <a:rPr lang="en-GB" sz="2400" dirty="0" err="1"/>
              <a:t>Peranan</a:t>
            </a:r>
            <a:r>
              <a:rPr lang="en-GB" sz="2400" dirty="0"/>
              <a:t> Sungai Nil yang </a:t>
            </a:r>
            <a:r>
              <a:rPr lang="en-GB" sz="2400" dirty="0" err="1"/>
              <a:t>begitu</a:t>
            </a:r>
            <a:r>
              <a:rPr lang="en-GB" sz="2400" dirty="0"/>
              <a:t> </a:t>
            </a:r>
            <a:r>
              <a:rPr lang="en-GB" sz="2400" dirty="0" err="1"/>
              <a:t>besar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kehidupan</a:t>
            </a:r>
            <a:r>
              <a:rPr lang="en-GB" sz="2400" dirty="0"/>
              <a:t> orang </a:t>
            </a:r>
            <a:r>
              <a:rPr lang="en-GB" sz="2400" dirty="0" err="1"/>
              <a:t>Mesir</a:t>
            </a:r>
            <a:r>
              <a:rPr lang="en-GB" sz="2400" dirty="0"/>
              <a:t> </a:t>
            </a:r>
            <a:r>
              <a:rPr lang="en-GB" sz="2400" dirty="0" err="1"/>
              <a:t>turut</a:t>
            </a:r>
            <a:r>
              <a:rPr lang="en-GB" sz="2400" dirty="0"/>
              <a:t> </a:t>
            </a:r>
            <a:r>
              <a:rPr lang="en-GB" sz="2400" dirty="0" err="1"/>
              <a:t>mempengaruhi</a:t>
            </a:r>
            <a:r>
              <a:rPr lang="en-GB" sz="2400" dirty="0"/>
              <a:t> </a:t>
            </a:r>
            <a:r>
              <a:rPr lang="en-GB" sz="2400" dirty="0" err="1"/>
              <a:t>pemikiran</a:t>
            </a:r>
            <a:r>
              <a:rPr lang="en-GB" sz="2400" dirty="0"/>
              <a:t> Thales </a:t>
            </a:r>
            <a:r>
              <a:rPr lang="en-GB" sz="2400" dirty="0" err="1"/>
              <a:t>hingga</a:t>
            </a:r>
            <a:r>
              <a:rPr lang="en-GB" sz="2400" dirty="0"/>
              <a:t> </a:t>
            </a:r>
            <a:r>
              <a:rPr lang="en-GB" sz="2400" dirty="0" err="1"/>
              <a:t>beliau</a:t>
            </a:r>
            <a:r>
              <a:rPr lang="en-GB" sz="2400" dirty="0"/>
              <a:t> </a:t>
            </a:r>
            <a:r>
              <a:rPr lang="en-GB" sz="2400" dirty="0" err="1"/>
              <a:t>berfalsafah</a:t>
            </a:r>
            <a:r>
              <a:rPr lang="en-GB" sz="2400" dirty="0"/>
              <a:t> </a:t>
            </a:r>
            <a:r>
              <a:rPr lang="en-GB" sz="2400" dirty="0" err="1"/>
              <a:t>bahawa</a:t>
            </a:r>
            <a:r>
              <a:rPr lang="en-GB" sz="2400" dirty="0"/>
              <a:t> </a:t>
            </a:r>
            <a:r>
              <a:rPr lang="en-GB" sz="2400" dirty="0" err="1"/>
              <a:t>kesemuanya</a:t>
            </a:r>
            <a:r>
              <a:rPr lang="en-GB" sz="2400" dirty="0"/>
              <a:t> </a:t>
            </a:r>
            <a:r>
              <a:rPr lang="en-GB" sz="2400" dirty="0" err="1"/>
              <a:t>bermula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air.  Thales </a:t>
            </a:r>
            <a:r>
              <a:rPr lang="en-GB" sz="2400" dirty="0" err="1"/>
              <a:t>juga</a:t>
            </a:r>
            <a:r>
              <a:rPr lang="en-GB" sz="2400" dirty="0"/>
              <a:t> </a:t>
            </a:r>
            <a:r>
              <a:rPr lang="en-GB" sz="2400" dirty="0" err="1"/>
              <a:t>memulakan</a:t>
            </a:r>
            <a:r>
              <a:rPr lang="en-GB" sz="2400" dirty="0"/>
              <a:t> </a:t>
            </a:r>
            <a:r>
              <a:rPr lang="en-GB" sz="2400" dirty="0" err="1"/>
              <a:t>matematik</a:t>
            </a:r>
            <a:r>
              <a:rPr lang="en-GB" sz="2400" dirty="0"/>
              <a:t> </a:t>
            </a:r>
            <a:r>
              <a:rPr lang="en-GB" sz="2400" dirty="0" err="1"/>
              <a:t>Yunani</a:t>
            </a:r>
            <a:r>
              <a:rPr lang="en-GB" sz="2400" dirty="0"/>
              <a:t> </a:t>
            </a:r>
            <a:r>
              <a:rPr lang="en-GB" sz="2400" dirty="0" err="1"/>
              <a:t>hasil</a:t>
            </a:r>
            <a:r>
              <a:rPr lang="en-GB" sz="2400" dirty="0"/>
              <a:t> </a:t>
            </a:r>
            <a:r>
              <a:rPr lang="en-GB" sz="2400" dirty="0" err="1"/>
              <a:t>ilham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</a:t>
            </a:r>
            <a:r>
              <a:rPr lang="en-GB" sz="2400" dirty="0" err="1"/>
              <a:t>tamadun</a:t>
            </a:r>
            <a:r>
              <a:rPr lang="en-GB" sz="2400" dirty="0"/>
              <a:t> </a:t>
            </a:r>
            <a:r>
              <a:rPr lang="en-GB" sz="2400" dirty="0" err="1"/>
              <a:t>Mesir</a:t>
            </a:r>
            <a:r>
              <a:rPr lang="en-GB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70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2736"/>
            <a:ext cx="10353761" cy="973394"/>
          </a:xfrm>
        </p:spPr>
        <p:txBody>
          <a:bodyPr>
            <a:normAutofit/>
          </a:bodyPr>
          <a:lstStyle/>
          <a:p>
            <a:pPr algn="r"/>
            <a:r>
              <a:rPr lang="en-GB" sz="2800" cap="none" dirty="0" err="1"/>
              <a:t>Sambungan</a:t>
            </a:r>
            <a:r>
              <a:rPr lang="en-GB" sz="2800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7" y="1295400"/>
            <a:ext cx="10810567" cy="4953000"/>
          </a:xfrm>
        </p:spPr>
        <p:txBody>
          <a:bodyPr>
            <a:normAutofit/>
          </a:bodyPr>
          <a:lstStyle/>
          <a:p>
            <a:r>
              <a:rPr lang="en-GB" sz="2400" dirty="0" err="1"/>
              <a:t>Begitu</a:t>
            </a:r>
            <a:r>
              <a:rPr lang="en-GB" sz="2400" dirty="0"/>
              <a:t> </a:t>
            </a:r>
            <a:r>
              <a:rPr lang="en-GB" sz="2400" dirty="0" err="1"/>
              <a:t>juga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b="1" dirty="0"/>
              <a:t>Pythagoras (murid Thales)</a:t>
            </a:r>
            <a:r>
              <a:rPr lang="en-GB" sz="2400" dirty="0"/>
              <a:t> yang </a:t>
            </a:r>
            <a:r>
              <a:rPr lang="en-GB" sz="2400" dirty="0" err="1"/>
              <a:t>pernah</a:t>
            </a:r>
            <a:r>
              <a:rPr lang="en-GB" sz="2400" dirty="0"/>
              <a:t> </a:t>
            </a:r>
            <a:r>
              <a:rPr lang="en-GB" sz="2400" dirty="0" err="1"/>
              <a:t>menuntut</a:t>
            </a:r>
            <a:r>
              <a:rPr lang="en-GB" sz="2400" dirty="0"/>
              <a:t> </a:t>
            </a:r>
            <a:r>
              <a:rPr lang="en-GB" sz="2400" dirty="0" err="1"/>
              <a:t>ilmu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</a:t>
            </a:r>
            <a:r>
              <a:rPr lang="en-GB" sz="2400" dirty="0" err="1"/>
              <a:t>pendeta</a:t>
            </a:r>
            <a:r>
              <a:rPr lang="en-GB" sz="2400" dirty="0"/>
              <a:t> </a:t>
            </a:r>
            <a:r>
              <a:rPr lang="en-GB" sz="2400" dirty="0" err="1"/>
              <a:t>Mesir</a:t>
            </a:r>
            <a:r>
              <a:rPr lang="en-GB" sz="2400" dirty="0"/>
              <a:t> yang </a:t>
            </a:r>
            <a:r>
              <a:rPr lang="en-GB" sz="2400" dirty="0" err="1"/>
              <a:t>membolehkan</a:t>
            </a:r>
            <a:r>
              <a:rPr lang="en-GB" sz="2400" dirty="0"/>
              <a:t> </a:t>
            </a:r>
            <a:r>
              <a:rPr lang="en-GB" sz="2400" dirty="0" err="1"/>
              <a:t>beliau</a:t>
            </a:r>
            <a:r>
              <a:rPr lang="en-GB" sz="2400" dirty="0"/>
              <a:t> </a:t>
            </a:r>
            <a:r>
              <a:rPr lang="en-GB" sz="2400" dirty="0" err="1"/>
              <a:t>mengetahui</a:t>
            </a:r>
            <a:r>
              <a:rPr lang="en-GB" sz="2400" dirty="0"/>
              <a:t> </a:t>
            </a:r>
            <a:r>
              <a:rPr lang="en-GB" sz="2400" dirty="0" err="1"/>
              <a:t>tentang</a:t>
            </a:r>
            <a:r>
              <a:rPr lang="en-GB" sz="2400" dirty="0"/>
              <a:t> </a:t>
            </a:r>
            <a:r>
              <a:rPr lang="en-GB" sz="2400" dirty="0" err="1"/>
              <a:t>sudut</a:t>
            </a:r>
            <a:r>
              <a:rPr lang="en-GB" sz="2400" dirty="0"/>
              <a:t> </a:t>
            </a:r>
            <a:r>
              <a:rPr lang="en-GB" sz="2400" dirty="0" err="1"/>
              <a:t>tepat</a:t>
            </a:r>
            <a:r>
              <a:rPr lang="en-GB" sz="2400" dirty="0"/>
              <a:t> </a:t>
            </a:r>
            <a:r>
              <a:rPr lang="en-GB" sz="2400" dirty="0" err="1"/>
              <a:t>berdasarkan</a:t>
            </a:r>
            <a:r>
              <a:rPr lang="en-GB" sz="2400" dirty="0"/>
              <a:t> </a:t>
            </a:r>
            <a:r>
              <a:rPr lang="en-GB" sz="2400" dirty="0" err="1"/>
              <a:t>nombor</a:t>
            </a:r>
            <a:r>
              <a:rPr lang="en-GB" sz="2400" dirty="0"/>
              <a:t> 3,4,5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seterusnya</a:t>
            </a:r>
            <a:r>
              <a:rPr lang="en-GB" sz="2400" dirty="0"/>
              <a:t> </a:t>
            </a:r>
            <a:r>
              <a:rPr lang="en-GB" sz="2400" dirty="0" err="1"/>
              <a:t>membentuk</a:t>
            </a:r>
            <a:r>
              <a:rPr lang="en-GB" sz="2400" dirty="0"/>
              <a:t> </a:t>
            </a:r>
            <a:r>
              <a:rPr lang="en-GB" sz="2400" b="1" dirty="0" err="1"/>
              <a:t>Teorem</a:t>
            </a:r>
            <a:r>
              <a:rPr lang="en-GB" sz="2400" b="1" dirty="0"/>
              <a:t> Pythagoras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Tentang</a:t>
            </a:r>
            <a:r>
              <a:rPr lang="en-GB" sz="2400" dirty="0"/>
              <a:t> </a:t>
            </a:r>
            <a:r>
              <a:rPr lang="en-GB" sz="2400" dirty="0" err="1"/>
              <a:t>ajaran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makan</a:t>
            </a:r>
            <a:r>
              <a:rPr lang="en-GB" sz="2400" dirty="0"/>
              <a:t> </a:t>
            </a:r>
            <a:r>
              <a:rPr lang="en-GB" sz="2400" dirty="0" err="1"/>
              <a:t>daging</a:t>
            </a:r>
            <a:r>
              <a:rPr lang="en-GB" sz="2400" dirty="0"/>
              <a:t>, </a:t>
            </a:r>
            <a:r>
              <a:rPr lang="en-GB" sz="2400" dirty="0" err="1"/>
              <a:t>ada</a:t>
            </a:r>
            <a:r>
              <a:rPr lang="en-GB" sz="2400" dirty="0"/>
              <a:t> </a:t>
            </a:r>
            <a:r>
              <a:rPr lang="en-GB" sz="2400" dirty="0" err="1"/>
              <a:t>kemungkinan</a:t>
            </a:r>
            <a:r>
              <a:rPr lang="en-GB" sz="2400" dirty="0"/>
              <a:t> </a:t>
            </a:r>
            <a:r>
              <a:rPr lang="en-GB" sz="2400" dirty="0" err="1"/>
              <a:t>ia</a:t>
            </a:r>
            <a:r>
              <a:rPr lang="en-GB" sz="2400" dirty="0"/>
              <a:t> </a:t>
            </a:r>
            <a:r>
              <a:rPr lang="en-GB" sz="2400" dirty="0" err="1"/>
              <a:t>juga</a:t>
            </a:r>
            <a:r>
              <a:rPr lang="en-GB" sz="2400" dirty="0"/>
              <a:t> </a:t>
            </a:r>
            <a:r>
              <a:rPr lang="en-GB" sz="2400" dirty="0" err="1"/>
              <a:t>berpunca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</a:t>
            </a:r>
            <a:r>
              <a:rPr lang="en-GB" sz="2400" dirty="0" err="1"/>
              <a:t>pengaruh</a:t>
            </a:r>
            <a:r>
              <a:rPr lang="en-GB" sz="2400" dirty="0"/>
              <a:t> </a:t>
            </a:r>
            <a:r>
              <a:rPr lang="en-GB" sz="2400" dirty="0" err="1"/>
              <a:t>Mesir</a:t>
            </a:r>
            <a:r>
              <a:rPr lang="en-GB" sz="2400" dirty="0"/>
              <a:t>.  Hal </a:t>
            </a:r>
            <a:r>
              <a:rPr lang="en-GB" sz="2400" dirty="0" err="1"/>
              <a:t>ini</a:t>
            </a:r>
            <a:r>
              <a:rPr lang="en-GB" sz="2400" dirty="0"/>
              <a:t> </a:t>
            </a:r>
            <a:r>
              <a:rPr lang="en-GB" sz="2400" dirty="0" err="1"/>
              <a:t>demikian</a:t>
            </a:r>
            <a:r>
              <a:rPr lang="en-GB" sz="2400" dirty="0"/>
              <a:t> </a:t>
            </a:r>
            <a:r>
              <a:rPr lang="en-GB" sz="2400" dirty="0" err="1"/>
              <a:t>kerana</a:t>
            </a:r>
            <a:r>
              <a:rPr lang="en-GB" sz="2400" dirty="0"/>
              <a:t> Pythagoras </a:t>
            </a:r>
            <a:r>
              <a:rPr lang="en-GB" sz="2400" dirty="0" err="1"/>
              <a:t>mengamalkan</a:t>
            </a:r>
            <a:r>
              <a:rPr lang="en-GB" sz="2400" dirty="0"/>
              <a:t> </a:t>
            </a:r>
            <a:r>
              <a:rPr lang="en-GB" sz="2400" dirty="0" err="1"/>
              <a:t>cara</a:t>
            </a:r>
            <a:r>
              <a:rPr lang="en-GB" sz="2400" dirty="0"/>
              <a:t> </a:t>
            </a:r>
            <a:r>
              <a:rPr lang="en-GB" sz="2400" dirty="0" err="1"/>
              <a:t>ini</a:t>
            </a:r>
            <a:r>
              <a:rPr lang="en-GB" sz="2400" dirty="0"/>
              <a:t> di </a:t>
            </a:r>
            <a:r>
              <a:rPr lang="en-GB" sz="2400" dirty="0" err="1"/>
              <a:t>Kroton</a:t>
            </a:r>
            <a:r>
              <a:rPr lang="en-GB" sz="2400" dirty="0"/>
              <a:t>, </a:t>
            </a:r>
            <a:r>
              <a:rPr lang="en-GB" sz="2400" dirty="0" err="1"/>
              <a:t>iaitu</a:t>
            </a:r>
            <a:r>
              <a:rPr lang="en-GB" sz="2400" dirty="0"/>
              <a:t> </a:t>
            </a:r>
            <a:r>
              <a:rPr lang="en-GB" sz="2400" dirty="0" err="1"/>
              <a:t>selepas</a:t>
            </a:r>
            <a:r>
              <a:rPr lang="en-GB" sz="2400" dirty="0"/>
              <a:t> </a:t>
            </a:r>
            <a:r>
              <a:rPr lang="en-GB" sz="2400" dirty="0" err="1"/>
              <a:t>kembali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Mesir</a:t>
            </a:r>
            <a:r>
              <a:rPr lang="en-GB" sz="2400" dirty="0"/>
              <a:t>.</a:t>
            </a:r>
          </a:p>
          <a:p>
            <a:r>
              <a:rPr lang="en-GB" sz="2400" dirty="0"/>
              <a:t>Pythagoras </a:t>
            </a:r>
            <a:r>
              <a:rPr lang="en-GB" sz="2400" dirty="0" err="1"/>
              <a:t>juga</a:t>
            </a:r>
            <a:r>
              <a:rPr lang="en-GB" sz="2400" dirty="0"/>
              <a:t> </a:t>
            </a:r>
            <a:r>
              <a:rPr lang="en-GB" sz="2400" dirty="0" err="1"/>
              <a:t>memuliakan</a:t>
            </a:r>
            <a:r>
              <a:rPr lang="en-GB" sz="2400" dirty="0"/>
              <a:t> </a:t>
            </a:r>
            <a:r>
              <a:rPr lang="en-GB" sz="2400" dirty="0" err="1"/>
              <a:t>angka</a:t>
            </a:r>
            <a:r>
              <a:rPr lang="en-GB" sz="2400" dirty="0"/>
              <a:t> 10,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ia</a:t>
            </a:r>
            <a:r>
              <a:rPr lang="en-GB" sz="2400" dirty="0"/>
              <a:t> </a:t>
            </a:r>
            <a:r>
              <a:rPr lang="en-GB" sz="2400" dirty="0" err="1"/>
              <a:t>juga</a:t>
            </a:r>
            <a:r>
              <a:rPr lang="en-GB" sz="2400" dirty="0"/>
              <a:t> </a:t>
            </a:r>
            <a:r>
              <a:rPr lang="en-GB" sz="2400" dirty="0" err="1"/>
              <a:t>mungkin</a:t>
            </a:r>
            <a:r>
              <a:rPr lang="en-GB" sz="2400" dirty="0"/>
              <a:t> </a:t>
            </a:r>
            <a:r>
              <a:rPr lang="en-GB" sz="2400" dirty="0" err="1"/>
              <a:t>berakar</a:t>
            </a:r>
            <a:r>
              <a:rPr lang="en-GB" sz="2400" dirty="0"/>
              <a:t> </a:t>
            </a:r>
            <a:r>
              <a:rPr lang="en-GB" sz="2400" dirty="0" err="1"/>
              <a:t>umbi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</a:t>
            </a:r>
            <a:r>
              <a:rPr lang="en-GB" sz="2400" dirty="0" err="1"/>
              <a:t>falsafah</a:t>
            </a:r>
            <a:r>
              <a:rPr lang="en-GB" sz="2400" dirty="0"/>
              <a:t> </a:t>
            </a:r>
            <a:r>
              <a:rPr lang="en-GB" sz="2400" dirty="0" err="1"/>
              <a:t>Mesir</a:t>
            </a:r>
            <a:r>
              <a:rPr lang="en-GB" sz="2400" dirty="0"/>
              <a:t>, </a:t>
            </a:r>
            <a:r>
              <a:rPr lang="en-GB" sz="2400" dirty="0" err="1"/>
              <a:t>kerana</a:t>
            </a:r>
            <a:r>
              <a:rPr lang="en-GB" sz="2400" dirty="0"/>
              <a:t> </a:t>
            </a:r>
            <a:r>
              <a:rPr lang="en-GB" sz="2400" dirty="0" err="1"/>
              <a:t>angka</a:t>
            </a:r>
            <a:r>
              <a:rPr lang="en-GB" sz="2400" dirty="0"/>
              <a:t> 10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/>
              <a:t>penggenap</a:t>
            </a:r>
            <a:r>
              <a:rPr lang="en-GB" sz="2400" dirty="0"/>
              <a:t> </a:t>
            </a:r>
            <a:r>
              <a:rPr lang="en-GB" sz="2400" dirty="0" err="1"/>
              <a:t>susunan</a:t>
            </a:r>
            <a:r>
              <a:rPr lang="en-GB" sz="2400" dirty="0"/>
              <a:t> </a:t>
            </a:r>
            <a:r>
              <a:rPr lang="en-GB" sz="2400" dirty="0" err="1"/>
              <a:t>angka</a:t>
            </a:r>
            <a:r>
              <a:rPr lang="en-GB" sz="2400" dirty="0"/>
              <a:t> </a:t>
            </a:r>
            <a:r>
              <a:rPr lang="en-GB" sz="2400" dirty="0" err="1"/>
              <a:t>tiga</a:t>
            </a:r>
            <a:r>
              <a:rPr lang="en-GB" sz="2400" dirty="0"/>
              <a:t> </a:t>
            </a:r>
            <a:r>
              <a:rPr lang="en-GB" sz="2400" dirty="0" err="1"/>
              <a:t>segi</a:t>
            </a:r>
            <a:r>
              <a:rPr lang="en-GB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6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2232"/>
            <a:ext cx="10353761" cy="914401"/>
          </a:xfrm>
        </p:spPr>
        <p:txBody>
          <a:bodyPr>
            <a:normAutofit/>
          </a:bodyPr>
          <a:lstStyle/>
          <a:p>
            <a:pPr algn="r"/>
            <a:r>
              <a:rPr lang="en-MY" sz="2800" cap="none" dirty="0" err="1"/>
              <a:t>Sambungan</a:t>
            </a:r>
            <a:r>
              <a:rPr lang="en-MY" sz="2800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71" y="1295400"/>
            <a:ext cx="10707329" cy="4953000"/>
          </a:xfrm>
        </p:spPr>
        <p:txBody>
          <a:bodyPr>
            <a:normAutofit/>
          </a:bodyPr>
          <a:lstStyle/>
          <a:p>
            <a:r>
              <a:rPr lang="en-MY" sz="2400" dirty="0"/>
              <a:t>Orang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begitu</a:t>
            </a:r>
            <a:r>
              <a:rPr lang="en-MY" sz="2400" dirty="0"/>
              <a:t> </a:t>
            </a:r>
            <a:r>
              <a:rPr lang="en-MY" sz="2400" dirty="0" err="1"/>
              <a:t>maju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bidang</a:t>
            </a:r>
            <a:r>
              <a:rPr lang="en-MY" sz="2400" dirty="0"/>
              <a:t> </a:t>
            </a:r>
            <a:r>
              <a:rPr lang="en-MY" sz="2400" dirty="0" err="1"/>
              <a:t>matematik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mencapai</a:t>
            </a:r>
            <a:r>
              <a:rPr lang="en-MY" sz="2400" dirty="0"/>
              <a:t> </a:t>
            </a:r>
            <a:r>
              <a:rPr lang="en-MY" sz="2400" dirty="0" err="1"/>
              <a:t>kemuncak</a:t>
            </a:r>
            <a:r>
              <a:rPr lang="en-MY" sz="2400" dirty="0"/>
              <a:t> </a:t>
            </a:r>
            <a:r>
              <a:rPr lang="en-MY" sz="2400" dirty="0" err="1"/>
              <a:t>kegemilangan</a:t>
            </a:r>
            <a:r>
              <a:rPr lang="en-MY" sz="2400" dirty="0"/>
              <a:t> </a:t>
            </a:r>
            <a:r>
              <a:rPr lang="en-MY" sz="2400" dirty="0" err="1"/>
              <a:t>perkembangannya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bidang</a:t>
            </a:r>
            <a:r>
              <a:rPr lang="en-MY" sz="2400" dirty="0"/>
              <a:t> </a:t>
            </a:r>
            <a:r>
              <a:rPr lang="en-MY" sz="2400" dirty="0" err="1"/>
              <a:t>geometri</a:t>
            </a:r>
            <a:r>
              <a:rPr lang="en-MY" sz="2400" dirty="0"/>
              <a:t> (</a:t>
            </a:r>
            <a:r>
              <a:rPr lang="en-MY" sz="2400" dirty="0" err="1"/>
              <a:t>ukur</a:t>
            </a:r>
            <a:r>
              <a:rPr lang="en-MY" sz="2400" dirty="0"/>
              <a:t> </a:t>
            </a:r>
            <a:r>
              <a:rPr lang="en-MY" sz="2400" dirty="0" err="1"/>
              <a:t>tanah</a:t>
            </a:r>
            <a:r>
              <a:rPr lang="en-MY" sz="2400" dirty="0"/>
              <a:t>) yang </a:t>
            </a:r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ambil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Mesir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Bidang</a:t>
            </a:r>
            <a:r>
              <a:rPr lang="en-MY" sz="2400" dirty="0"/>
              <a:t> </a:t>
            </a:r>
            <a:r>
              <a:rPr lang="en-MY" sz="2400" dirty="0" err="1"/>
              <a:t>geometri</a:t>
            </a:r>
            <a:r>
              <a:rPr lang="en-MY" sz="2400" dirty="0"/>
              <a:t> </a:t>
            </a:r>
            <a:r>
              <a:rPr lang="en-MY" sz="2400" dirty="0" err="1"/>
              <a:t>digunakan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mengukur</a:t>
            </a:r>
            <a:r>
              <a:rPr lang="en-MY" sz="2400" dirty="0"/>
              <a:t> </a:t>
            </a:r>
            <a:r>
              <a:rPr lang="en-MY" sz="2400" dirty="0" err="1"/>
              <a:t>tanah</a:t>
            </a:r>
            <a:r>
              <a:rPr lang="en-MY" sz="2400" dirty="0"/>
              <a:t> </a:t>
            </a:r>
            <a:r>
              <a:rPr lang="en-MY" sz="2400" dirty="0" err="1"/>
              <a:t>sawah</a:t>
            </a:r>
            <a:r>
              <a:rPr lang="en-MY" sz="2400" dirty="0"/>
              <a:t> </a:t>
            </a:r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setiap</a:t>
            </a:r>
            <a:r>
              <a:rPr lang="en-MY" sz="2400" dirty="0"/>
              <a:t> </a:t>
            </a:r>
            <a:r>
              <a:rPr lang="en-MY" sz="2400" dirty="0" err="1"/>
              <a:t>tahun</a:t>
            </a:r>
            <a:r>
              <a:rPr lang="en-MY" sz="2400" dirty="0"/>
              <a:t> </a:t>
            </a:r>
            <a:r>
              <a:rPr lang="en-MY" sz="2400" dirty="0" err="1"/>
              <a:t>selepas</a:t>
            </a:r>
            <a:r>
              <a:rPr lang="en-MY" sz="2400" dirty="0"/>
              <a:t> </a:t>
            </a:r>
            <a:r>
              <a:rPr lang="en-MY" sz="2400" dirty="0" err="1"/>
              <a:t>banjir</a:t>
            </a:r>
            <a:r>
              <a:rPr lang="en-MY" sz="2400" dirty="0"/>
              <a:t> Sungai Nil yang </a:t>
            </a:r>
            <a:r>
              <a:rPr lang="en-MY" sz="2400" dirty="0" err="1"/>
              <a:t>menghapuskan</a:t>
            </a:r>
            <a:r>
              <a:rPr lang="en-MY" sz="2400" dirty="0"/>
              <a:t> </a:t>
            </a:r>
            <a:r>
              <a:rPr lang="en-MY" sz="2400" dirty="0" err="1"/>
              <a:t>sempadan</a:t>
            </a:r>
            <a:r>
              <a:rPr lang="en-MY" sz="2400" dirty="0"/>
              <a:t> </a:t>
            </a:r>
            <a:r>
              <a:rPr lang="en-MY" sz="2400" dirty="0" err="1"/>
              <a:t>sawah</a:t>
            </a:r>
            <a:r>
              <a:rPr lang="en-MY" sz="2400" dirty="0"/>
              <a:t> yang </a:t>
            </a:r>
            <a:r>
              <a:rPr lang="en-MY" sz="2400" dirty="0" err="1"/>
              <a:t>dibuat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tahun</a:t>
            </a:r>
            <a:r>
              <a:rPr lang="en-MY" sz="2400" dirty="0"/>
              <a:t> </a:t>
            </a:r>
            <a:r>
              <a:rPr lang="en-MY" sz="2400" dirty="0" err="1"/>
              <a:t>sebelumnya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Selain</a:t>
            </a:r>
            <a:r>
              <a:rPr lang="en-MY" sz="2400" dirty="0"/>
              <a:t> </a:t>
            </a:r>
            <a:r>
              <a:rPr lang="en-MY" sz="2400" dirty="0" err="1"/>
              <a:t>Mesir</a:t>
            </a:r>
            <a:r>
              <a:rPr lang="en-MY" sz="2400" dirty="0"/>
              <a:t>, </a:t>
            </a:r>
            <a:r>
              <a:rPr lang="en-MY" sz="2400" dirty="0" err="1"/>
              <a:t>tamadun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menerima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tamadun</a:t>
            </a:r>
            <a:r>
              <a:rPr lang="en-MY" sz="2400" dirty="0"/>
              <a:t> lain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tulisan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kaum</a:t>
            </a:r>
            <a:r>
              <a:rPr lang="en-MY" sz="2400" dirty="0"/>
              <a:t> </a:t>
            </a:r>
            <a:r>
              <a:rPr lang="en-MY" sz="2400" dirty="0" err="1"/>
              <a:t>Fonesia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aspek</a:t>
            </a:r>
            <a:r>
              <a:rPr lang="en-MY" sz="2400" dirty="0"/>
              <a:t> </a:t>
            </a:r>
            <a:r>
              <a:rPr lang="en-MY" sz="2400" dirty="0" err="1"/>
              <a:t>astronomi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pengukuran</a:t>
            </a:r>
            <a:r>
              <a:rPr lang="en-MY" sz="2400" dirty="0"/>
              <a:t> </a:t>
            </a:r>
            <a:r>
              <a:rPr lang="en-MY" sz="2400" dirty="0" err="1"/>
              <a:t>sudut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perenampuluhan</a:t>
            </a:r>
            <a:r>
              <a:rPr lang="en-MY" sz="2400" dirty="0"/>
              <a:t> yang </a:t>
            </a:r>
            <a:r>
              <a:rPr lang="en-MY" sz="2400" dirty="0" err="1"/>
              <a:t>diterima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tamadun</a:t>
            </a:r>
            <a:r>
              <a:rPr lang="en-MY" sz="2400" dirty="0"/>
              <a:t> Babylon (Mesopotamia).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1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solidFill>
                  <a:srgbClr val="FFFF00"/>
                </a:solidFill>
              </a:rPr>
              <a:t>SUMBER PERUBATAN DARI GREEK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19484"/>
          </a:xfrm>
        </p:spPr>
        <p:txBody>
          <a:bodyPr>
            <a:normAutofit lnSpcReduction="10000"/>
          </a:bodyPr>
          <a:lstStyle/>
          <a:p>
            <a:pPr lvl="0"/>
            <a:r>
              <a:rPr lang="en-MY" sz="2800" dirty="0"/>
              <a:t>Di Greek, </a:t>
            </a:r>
            <a:r>
              <a:rPr lang="en-MY" sz="2800" dirty="0" err="1"/>
              <a:t>karya-karya</a:t>
            </a:r>
            <a:r>
              <a:rPr lang="en-MY" sz="2800" dirty="0"/>
              <a:t> Hippocrates </a:t>
            </a:r>
            <a:r>
              <a:rPr lang="en-MY" sz="2800" dirty="0" err="1"/>
              <a:t>dan</a:t>
            </a:r>
            <a:r>
              <a:rPr lang="en-MY" sz="2800" dirty="0"/>
              <a:t> Galen </a:t>
            </a:r>
            <a:r>
              <a:rPr lang="en-MY" sz="2800" dirty="0" err="1"/>
              <a:t>telah</a:t>
            </a:r>
            <a:r>
              <a:rPr lang="en-MY" sz="2800" dirty="0"/>
              <a:t> </a:t>
            </a:r>
            <a:r>
              <a:rPr lang="en-MY" sz="2800" dirty="0" err="1"/>
              <a:t>diterjemahkan</a:t>
            </a:r>
            <a:r>
              <a:rPr lang="en-MY" sz="2800" dirty="0"/>
              <a:t>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bahasa</a:t>
            </a:r>
            <a:r>
              <a:rPr lang="en-MY" sz="2800" dirty="0"/>
              <a:t> Arab </a:t>
            </a:r>
            <a:r>
              <a:rPr lang="en-MY" sz="2800" dirty="0" err="1"/>
              <a:t>oleh</a:t>
            </a:r>
            <a:r>
              <a:rPr lang="en-MY" sz="2800" dirty="0"/>
              <a:t> </a:t>
            </a:r>
            <a:r>
              <a:rPr lang="en-MY" sz="2800" dirty="0" err="1"/>
              <a:t>Hunayn</a:t>
            </a:r>
            <a:r>
              <a:rPr lang="en-MY" sz="2800" dirty="0"/>
              <a:t> bin </a:t>
            </a:r>
            <a:r>
              <a:rPr lang="en-MY" sz="2800" dirty="0" err="1"/>
              <a:t>Ishaq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tujuan</a:t>
            </a:r>
            <a:r>
              <a:rPr lang="en-MY" sz="2800" dirty="0"/>
              <a:t> </a:t>
            </a:r>
            <a:r>
              <a:rPr lang="en-MY" sz="2800" dirty="0" err="1"/>
              <a:t>rujukan</a:t>
            </a:r>
            <a:r>
              <a:rPr lang="en-MY" sz="2800" dirty="0"/>
              <a:t> </a:t>
            </a:r>
            <a:r>
              <a:rPr lang="en-MY" sz="2800" dirty="0" err="1"/>
              <a:t>perubatan</a:t>
            </a:r>
            <a:r>
              <a:rPr lang="en-MY" sz="2800" dirty="0"/>
              <a:t>.</a:t>
            </a:r>
          </a:p>
          <a:p>
            <a:r>
              <a:rPr lang="en-MY" sz="2800" dirty="0" err="1"/>
              <a:t>Tamadun</a:t>
            </a:r>
            <a:r>
              <a:rPr lang="en-MY" sz="2800" dirty="0"/>
              <a:t> Greek </a:t>
            </a:r>
            <a:r>
              <a:rPr lang="en-MY" sz="2800" dirty="0" err="1"/>
              <a:t>berkembang</a:t>
            </a:r>
            <a:r>
              <a:rPr lang="en-MY" sz="2800" dirty="0"/>
              <a:t> </a:t>
            </a:r>
            <a:r>
              <a:rPr lang="en-MY" sz="2800" dirty="0" err="1"/>
              <a:t>kira-kira</a:t>
            </a:r>
            <a:r>
              <a:rPr lang="en-MY" sz="2800" dirty="0"/>
              <a:t> 300 </a:t>
            </a:r>
            <a:r>
              <a:rPr lang="en-MY" sz="2800" dirty="0" err="1"/>
              <a:t>tahun</a:t>
            </a:r>
            <a:r>
              <a:rPr lang="en-MY" sz="2800" dirty="0"/>
              <a:t> </a:t>
            </a:r>
            <a:r>
              <a:rPr lang="en-MY" sz="2800" dirty="0" err="1"/>
              <a:t>sebelum</a:t>
            </a:r>
            <a:r>
              <a:rPr lang="en-MY" sz="2800" dirty="0"/>
              <a:t> </a:t>
            </a:r>
            <a:r>
              <a:rPr lang="en-MY" sz="2800" dirty="0" err="1"/>
              <a:t>Masihi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perubatan</a:t>
            </a:r>
            <a:r>
              <a:rPr lang="en-MY" sz="2800" dirty="0"/>
              <a:t> Greek </a:t>
            </a:r>
            <a:r>
              <a:rPr lang="en-MY" sz="2800" dirty="0" err="1"/>
              <a:t>turut</a:t>
            </a:r>
            <a:r>
              <a:rPr lang="en-MY" sz="2800" dirty="0"/>
              <a:t> </a:t>
            </a:r>
            <a:r>
              <a:rPr lang="en-MY" sz="2800" dirty="0" err="1"/>
              <a:t>dipengaruhi</a:t>
            </a:r>
            <a:r>
              <a:rPr lang="en-MY" sz="2800" dirty="0"/>
              <a:t> </a:t>
            </a:r>
            <a:r>
              <a:rPr lang="en-MY" sz="2800" dirty="0" err="1"/>
              <a:t>oleh</a:t>
            </a:r>
            <a:r>
              <a:rPr lang="en-MY" sz="2800" dirty="0"/>
              <a:t> </a:t>
            </a:r>
            <a:r>
              <a:rPr lang="en-MY" sz="2800" dirty="0" err="1"/>
              <a:t>perubatan</a:t>
            </a:r>
            <a:r>
              <a:rPr lang="en-MY" sz="2800" dirty="0"/>
              <a:t> </a:t>
            </a:r>
            <a:r>
              <a:rPr lang="en-MY" sz="2800" dirty="0" err="1"/>
              <a:t>Mesir</a:t>
            </a:r>
            <a:r>
              <a:rPr lang="en-MY" sz="2800" dirty="0"/>
              <a:t> </a:t>
            </a:r>
            <a:r>
              <a:rPr lang="en-MY" sz="2800" dirty="0" err="1"/>
              <a:t>kuno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Babil</a:t>
            </a:r>
            <a:r>
              <a:rPr lang="en-MY" sz="2800" dirty="0"/>
              <a:t>.</a:t>
            </a:r>
          </a:p>
          <a:p>
            <a:pPr lvl="0"/>
            <a:r>
              <a:rPr lang="en-MY" sz="2800" dirty="0"/>
              <a:t>Orang-orang Arab </a:t>
            </a:r>
            <a:r>
              <a:rPr lang="en-MY" sz="2800" dirty="0" err="1"/>
              <a:t>telah</a:t>
            </a:r>
            <a:r>
              <a:rPr lang="en-MY" sz="2800" dirty="0"/>
              <a:t> </a:t>
            </a:r>
            <a:r>
              <a:rPr lang="en-MY" sz="2800" dirty="0" err="1"/>
              <a:t>mengenali</a:t>
            </a:r>
            <a:r>
              <a:rPr lang="en-MY" sz="2800" dirty="0"/>
              <a:t> </a:t>
            </a:r>
            <a:r>
              <a:rPr lang="en-MY" sz="2800" dirty="0" err="1"/>
              <a:t>perubatan</a:t>
            </a:r>
            <a:r>
              <a:rPr lang="en-MY" sz="2800" dirty="0"/>
              <a:t> </a:t>
            </a:r>
            <a:r>
              <a:rPr lang="en-MY" sz="2800" dirty="0" err="1"/>
              <a:t>Yunani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Parsi</a:t>
            </a:r>
            <a:r>
              <a:rPr lang="en-MY" sz="2800" dirty="0"/>
              <a:t> </a:t>
            </a:r>
            <a:r>
              <a:rPr lang="en-MY" sz="2800" dirty="0" err="1"/>
              <a:t>sebelum</a:t>
            </a:r>
            <a:r>
              <a:rPr lang="en-MY" sz="2800" dirty="0"/>
              <a:t> </a:t>
            </a:r>
            <a:r>
              <a:rPr lang="en-MY" sz="2800" dirty="0" err="1"/>
              <a:t>kedatangan</a:t>
            </a:r>
            <a:r>
              <a:rPr lang="en-MY" sz="2800" dirty="0"/>
              <a:t> Islam.</a:t>
            </a:r>
            <a:endParaRPr lang="en-US" sz="2800" dirty="0"/>
          </a:p>
          <a:p>
            <a:pPr lvl="0"/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563" y="6985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66E44-36EB-4DD7-8353-A5D9B7D550DC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57973"/>
              </p:ext>
            </p:extLst>
          </p:nvPr>
        </p:nvGraphicFramePr>
        <p:xfrm>
          <a:off x="1524000" y="767897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8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teras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pemikiran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sains</a:t>
            </a:r>
            <a:r>
              <a:rPr lang="en-US" dirty="0">
                <a:solidFill>
                  <a:srgbClr val="FFC000"/>
                </a:solidFill>
              </a:rPr>
              <a:t> Greek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 err="1">
                <a:solidFill>
                  <a:srgbClr val="FFC000"/>
                </a:solidFill>
              </a:rPr>
              <a:t>metodologi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en-MY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Antara </a:t>
            </a:r>
            <a:r>
              <a:rPr lang="en-GB" sz="2400" dirty="0" err="1"/>
              <a:t>metodologi</a:t>
            </a:r>
            <a:r>
              <a:rPr lang="en-GB" sz="2400" dirty="0"/>
              <a:t> </a:t>
            </a:r>
            <a:r>
              <a:rPr lang="en-GB" sz="2400" dirty="0" err="1"/>
              <a:t>saintifik</a:t>
            </a:r>
            <a:r>
              <a:rPr lang="en-GB" sz="2400" dirty="0"/>
              <a:t> yang </a:t>
            </a:r>
            <a:r>
              <a:rPr lang="en-GB" sz="2400" dirty="0" err="1"/>
              <a:t>diamalkan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pemikiran</a:t>
            </a:r>
            <a:r>
              <a:rPr lang="en-GB" sz="2400" dirty="0"/>
              <a:t> </a:t>
            </a:r>
            <a:r>
              <a:rPr lang="en-GB" sz="2400" dirty="0" err="1"/>
              <a:t>sains</a:t>
            </a:r>
            <a:r>
              <a:rPr lang="en-GB" sz="2400" dirty="0"/>
              <a:t> Greek </a:t>
            </a:r>
            <a:r>
              <a:rPr lang="en-GB" sz="2400" dirty="0" err="1"/>
              <a:t>ialah</a:t>
            </a:r>
            <a:r>
              <a:rPr lang="en-GB" sz="2400" dirty="0"/>
              <a:t> </a:t>
            </a:r>
            <a:r>
              <a:rPr lang="en-GB" sz="2400" b="1" dirty="0" err="1"/>
              <a:t>kebebasan</a:t>
            </a:r>
            <a:r>
              <a:rPr lang="en-GB" sz="2400" b="1" dirty="0"/>
              <a:t> </a:t>
            </a:r>
            <a:r>
              <a:rPr lang="en-GB" sz="2400" b="1" dirty="0" err="1"/>
              <a:t>berfikir</a:t>
            </a:r>
            <a:r>
              <a:rPr lang="en-GB" sz="2400" b="1" dirty="0"/>
              <a:t> </a:t>
            </a:r>
            <a:r>
              <a:rPr lang="en-GB" sz="2400" dirty="0"/>
              <a:t>yang </a:t>
            </a:r>
            <a:r>
              <a:rPr lang="en-GB" sz="2400" dirty="0" err="1"/>
              <a:t>membolehkan</a:t>
            </a:r>
            <a:r>
              <a:rPr lang="en-GB" sz="2400" dirty="0"/>
              <a:t> </a:t>
            </a:r>
            <a:r>
              <a:rPr lang="en-GB" sz="2400" dirty="0" err="1"/>
              <a:t>setiap</a:t>
            </a:r>
            <a:r>
              <a:rPr lang="en-GB" sz="2400" dirty="0"/>
              <a:t> </a:t>
            </a:r>
            <a:r>
              <a:rPr lang="en-GB" sz="2400" dirty="0" err="1"/>
              <a:t>insan</a:t>
            </a:r>
            <a:r>
              <a:rPr lang="en-GB" sz="2400" dirty="0"/>
              <a:t> </a:t>
            </a:r>
            <a:r>
              <a:rPr lang="en-GB" sz="2400" dirty="0" err="1"/>
              <a:t>bertindak</a:t>
            </a:r>
            <a:r>
              <a:rPr lang="en-GB" sz="2400" dirty="0"/>
              <a:t> </a:t>
            </a:r>
            <a:r>
              <a:rPr lang="en-GB" sz="2400" dirty="0" err="1"/>
              <a:t>bebas</a:t>
            </a:r>
            <a:r>
              <a:rPr lang="en-GB" sz="2400" dirty="0"/>
              <a:t> </a:t>
            </a:r>
            <a:r>
              <a:rPr lang="en-GB" sz="2400" dirty="0" err="1"/>
              <a:t>sesuka</a:t>
            </a:r>
            <a:r>
              <a:rPr lang="en-GB" sz="2400" dirty="0"/>
              <a:t> </a:t>
            </a:r>
            <a:r>
              <a:rPr lang="en-GB" sz="2400" dirty="0" err="1"/>
              <a:t>hati</a:t>
            </a:r>
            <a:r>
              <a:rPr lang="en-GB" sz="2400" dirty="0"/>
              <a:t> </a:t>
            </a:r>
            <a:r>
              <a:rPr lang="en-GB" sz="2400" dirty="0" err="1"/>
              <a:t>tanpa</a:t>
            </a:r>
            <a:r>
              <a:rPr lang="en-GB" sz="2400" dirty="0"/>
              <a:t> </a:t>
            </a:r>
            <a:r>
              <a:rPr lang="en-GB" sz="2400" dirty="0" err="1"/>
              <a:t>takut</a:t>
            </a:r>
            <a:r>
              <a:rPr lang="en-GB" sz="2400" dirty="0"/>
              <a:t>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hari</a:t>
            </a:r>
            <a:r>
              <a:rPr lang="en-GB" sz="2400" dirty="0"/>
              <a:t> </a:t>
            </a:r>
            <a:r>
              <a:rPr lang="en-GB" sz="2400" dirty="0" err="1"/>
              <a:t>pembalasan</a:t>
            </a:r>
            <a:r>
              <a:rPr lang="en-GB" sz="2400" dirty="0"/>
              <a:t>.</a:t>
            </a:r>
          </a:p>
          <a:p>
            <a:r>
              <a:rPr lang="en-GB" sz="2400" dirty="0"/>
              <a:t>Hal </a:t>
            </a:r>
            <a:r>
              <a:rPr lang="en-GB" sz="2400" dirty="0" err="1"/>
              <a:t>ini</a:t>
            </a:r>
            <a:r>
              <a:rPr lang="en-GB" sz="2400" dirty="0"/>
              <a:t> </a:t>
            </a:r>
            <a:r>
              <a:rPr lang="en-GB" sz="2400" dirty="0" err="1"/>
              <a:t>demikian</a:t>
            </a:r>
            <a:r>
              <a:rPr lang="en-GB" sz="2400" dirty="0"/>
              <a:t> </a:t>
            </a:r>
            <a:r>
              <a:rPr lang="en-GB" sz="2400" dirty="0" err="1"/>
              <a:t>kerana</a:t>
            </a:r>
            <a:r>
              <a:rPr lang="en-GB" sz="2400" dirty="0"/>
              <a:t> </a:t>
            </a:r>
            <a:r>
              <a:rPr lang="en-GB" sz="2400" dirty="0" err="1"/>
              <a:t>tiada</a:t>
            </a:r>
            <a:r>
              <a:rPr lang="en-GB" sz="2400" dirty="0"/>
              <a:t> </a:t>
            </a:r>
            <a:r>
              <a:rPr lang="en-GB" sz="2400" dirty="0" err="1"/>
              <a:t>konsep</a:t>
            </a:r>
            <a:r>
              <a:rPr lang="en-GB" sz="2400" dirty="0"/>
              <a:t> </a:t>
            </a:r>
            <a:r>
              <a:rPr lang="en-GB" sz="2400" dirty="0" err="1"/>
              <a:t>syurga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neraka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ajaran</a:t>
            </a:r>
            <a:r>
              <a:rPr lang="en-GB" sz="2400" dirty="0"/>
              <a:t> agama </a:t>
            </a:r>
            <a:r>
              <a:rPr lang="en-GB" sz="2400" dirty="0" err="1"/>
              <a:t>mereka</a:t>
            </a:r>
            <a:r>
              <a:rPr lang="en-GB" sz="2400" dirty="0"/>
              <a:t>.  </a:t>
            </a:r>
            <a:r>
              <a:rPr lang="en-GB" sz="2400" dirty="0" err="1"/>
              <a:t>Menurut</a:t>
            </a:r>
            <a:r>
              <a:rPr lang="en-GB" sz="2400" dirty="0"/>
              <a:t> Burns (1963), </a:t>
            </a:r>
            <a:r>
              <a:rPr lang="en-GB" sz="2400" dirty="0" err="1"/>
              <a:t>kebebasan</a:t>
            </a:r>
            <a:r>
              <a:rPr lang="en-GB" sz="2400" dirty="0"/>
              <a:t> </a:t>
            </a:r>
            <a:r>
              <a:rPr lang="en-GB" sz="2400" dirty="0" err="1"/>
              <a:t>sedemikian</a:t>
            </a:r>
            <a:r>
              <a:rPr lang="en-GB" sz="2400" dirty="0"/>
              <a:t>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/>
              <a:t>faktor</a:t>
            </a:r>
            <a:r>
              <a:rPr lang="en-GB" sz="2400" dirty="0"/>
              <a:t> </a:t>
            </a:r>
            <a:r>
              <a:rPr lang="en-GB" sz="2400" dirty="0" err="1"/>
              <a:t>penting</a:t>
            </a:r>
            <a:r>
              <a:rPr lang="en-GB" sz="2400" dirty="0"/>
              <a:t> yang </a:t>
            </a:r>
            <a:r>
              <a:rPr lang="en-GB" sz="2400" dirty="0" err="1"/>
              <a:t>menjadikan</a:t>
            </a:r>
            <a:r>
              <a:rPr lang="en-GB" sz="2400" dirty="0"/>
              <a:t> </a:t>
            </a:r>
            <a:r>
              <a:rPr lang="en-GB" sz="2400" dirty="0" err="1"/>
              <a:t>bangsa</a:t>
            </a:r>
            <a:r>
              <a:rPr lang="en-GB" sz="2400" dirty="0"/>
              <a:t> </a:t>
            </a:r>
            <a:r>
              <a:rPr lang="en-GB" sz="2400" dirty="0" err="1"/>
              <a:t>Yunani</a:t>
            </a:r>
            <a:r>
              <a:rPr lang="en-GB" sz="2400" dirty="0"/>
              <a:t>/Greek </a:t>
            </a:r>
            <a:r>
              <a:rPr lang="en-GB" sz="2400" dirty="0" err="1"/>
              <a:t>begitu</a:t>
            </a:r>
            <a:r>
              <a:rPr lang="en-GB" sz="2400" dirty="0"/>
              <a:t> </a:t>
            </a:r>
            <a:r>
              <a:rPr lang="en-GB" sz="2400" dirty="0" err="1"/>
              <a:t>maju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segi</a:t>
            </a:r>
            <a:r>
              <a:rPr lang="en-GB" sz="2400" dirty="0"/>
              <a:t> </a:t>
            </a:r>
            <a:r>
              <a:rPr lang="en-GB" sz="2400" dirty="0" err="1"/>
              <a:t>falsafah</a:t>
            </a:r>
            <a:r>
              <a:rPr lang="en-GB" sz="2400" dirty="0"/>
              <a:t>, </a:t>
            </a:r>
            <a:r>
              <a:rPr lang="en-GB" sz="2400" dirty="0" err="1"/>
              <a:t>intelek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kesusasteraan</a:t>
            </a:r>
            <a:r>
              <a:rPr lang="en-GB" sz="2400" dirty="0"/>
              <a:t>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1730"/>
            <a:ext cx="10353761" cy="855406"/>
          </a:xfrm>
        </p:spPr>
        <p:txBody>
          <a:bodyPr>
            <a:normAutofit/>
          </a:bodyPr>
          <a:lstStyle/>
          <a:p>
            <a:pPr algn="r"/>
            <a:r>
              <a:rPr lang="en-MY" sz="28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Sambungan</a:t>
            </a:r>
            <a:r>
              <a:rPr lang="en-MY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90" y="1047136"/>
            <a:ext cx="10958052" cy="5427406"/>
          </a:xfrm>
        </p:spPr>
        <p:txBody>
          <a:bodyPr>
            <a:normAutofit lnSpcReduction="10000"/>
          </a:bodyPr>
          <a:lstStyle/>
          <a:p>
            <a:r>
              <a:rPr lang="en-MY" sz="2400" dirty="0" err="1"/>
              <a:t>Walaupun</a:t>
            </a:r>
            <a:r>
              <a:rPr lang="en-MY" sz="2400" dirty="0"/>
              <a:t> </a:t>
            </a:r>
            <a:r>
              <a:rPr lang="en-MY" sz="2400" dirty="0" err="1"/>
              <a:t>bangsa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beragama</a:t>
            </a:r>
            <a:r>
              <a:rPr lang="en-MY" sz="2400" dirty="0"/>
              <a:t>, </a:t>
            </a:r>
            <a:r>
              <a:rPr lang="en-MY" sz="2400" dirty="0" err="1"/>
              <a:t>tetapi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hakikatnya</a:t>
            </a:r>
            <a:r>
              <a:rPr lang="en-MY" sz="2400" dirty="0"/>
              <a:t> </a:t>
            </a:r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bersifat</a:t>
            </a:r>
            <a:r>
              <a:rPr lang="en-MY" sz="2400" dirty="0"/>
              <a:t> </a:t>
            </a:r>
            <a:r>
              <a:rPr lang="en-MY" sz="2400" dirty="0" err="1"/>
              <a:t>materialistik</a:t>
            </a:r>
            <a:r>
              <a:rPr lang="en-MY" sz="2400" dirty="0"/>
              <a:t>/</a:t>
            </a:r>
            <a:r>
              <a:rPr lang="en-MY" sz="2400" dirty="0" err="1"/>
              <a:t>kebendaan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mengagungkan</a:t>
            </a:r>
            <a:r>
              <a:rPr lang="en-MY" sz="2400" dirty="0"/>
              <a:t> </a:t>
            </a:r>
            <a:r>
              <a:rPr lang="en-MY" sz="2400" b="1" dirty="0" err="1"/>
              <a:t>humanisme</a:t>
            </a:r>
            <a:r>
              <a:rPr lang="en-MY" sz="2400" dirty="0"/>
              <a:t> yang </a:t>
            </a:r>
            <a:r>
              <a:rPr lang="en-MY" sz="2400" dirty="0" err="1"/>
              <a:t>mendokong</a:t>
            </a:r>
            <a:r>
              <a:rPr lang="en-MY" sz="2400" dirty="0"/>
              <a:t> </a:t>
            </a:r>
            <a:r>
              <a:rPr lang="en-MY" sz="2400" dirty="0" err="1"/>
              <a:t>doktrin</a:t>
            </a:r>
            <a:r>
              <a:rPr lang="en-MY" sz="2400" dirty="0"/>
              <a:t> </a:t>
            </a:r>
            <a:r>
              <a:rPr lang="en-MY" sz="2400" dirty="0" err="1"/>
              <a:t>kebebasan</a:t>
            </a:r>
            <a:r>
              <a:rPr lang="en-MY" sz="2400" dirty="0"/>
              <a:t> </a:t>
            </a:r>
            <a:r>
              <a:rPr lang="en-MY" sz="2400" dirty="0" err="1"/>
              <a:t>berfikir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keupayaan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Tamadun</a:t>
            </a:r>
            <a:r>
              <a:rPr lang="en-MY" sz="2400" dirty="0"/>
              <a:t> </a:t>
            </a:r>
            <a:r>
              <a:rPr lang="en-MY" sz="2400" dirty="0" err="1"/>
              <a:t>Eropah</a:t>
            </a:r>
            <a:r>
              <a:rPr lang="en-MY" sz="2400" dirty="0"/>
              <a:t> </a:t>
            </a:r>
            <a:r>
              <a:rPr lang="en-MY" sz="2400" dirty="0" err="1"/>
              <a:t>bermula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gerakan</a:t>
            </a:r>
            <a:r>
              <a:rPr lang="en-MY" sz="2400" dirty="0"/>
              <a:t> </a:t>
            </a:r>
            <a:r>
              <a:rPr lang="en-MY" sz="2400" dirty="0" err="1"/>
              <a:t>kembali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ajaran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Zaman Renaissance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mengagungkan</a:t>
            </a:r>
            <a:r>
              <a:rPr lang="en-MY" sz="2400" dirty="0"/>
              <a:t> </a:t>
            </a:r>
            <a:r>
              <a:rPr lang="en-MY" sz="2400" dirty="0" err="1"/>
              <a:t>humanisme</a:t>
            </a:r>
            <a:r>
              <a:rPr lang="en-MY" sz="2400" dirty="0"/>
              <a:t>.</a:t>
            </a:r>
          </a:p>
          <a:p>
            <a:r>
              <a:rPr lang="en-MY" sz="2400" dirty="0"/>
              <a:t>Orang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mengangkat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makhluk</a:t>
            </a:r>
            <a:r>
              <a:rPr lang="en-MY" sz="2400" dirty="0"/>
              <a:t> </a:t>
            </a:r>
            <a:r>
              <a:rPr lang="en-MY" sz="2400" dirty="0" err="1"/>
              <a:t>teragung</a:t>
            </a:r>
            <a:r>
              <a:rPr lang="en-MY" sz="2400" dirty="0"/>
              <a:t> di </a:t>
            </a:r>
            <a:r>
              <a:rPr lang="en-MY" sz="2400" dirty="0" err="1"/>
              <a:t>bumi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tunduk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mana-mana </a:t>
            </a:r>
            <a:r>
              <a:rPr lang="en-MY" sz="2400" dirty="0" err="1"/>
              <a:t>kepercayaan</a:t>
            </a:r>
            <a:r>
              <a:rPr lang="en-MY" sz="2400" dirty="0"/>
              <a:t>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ajaran</a:t>
            </a:r>
            <a:r>
              <a:rPr lang="en-MY" sz="2400" dirty="0"/>
              <a:t> </a:t>
            </a:r>
            <a:r>
              <a:rPr lang="en-MY" sz="2400" dirty="0" err="1"/>
              <a:t>berupa</a:t>
            </a:r>
            <a:r>
              <a:rPr lang="en-MY" sz="2400" dirty="0"/>
              <a:t> agama.  </a:t>
            </a:r>
            <a:r>
              <a:rPr lang="en-MY" sz="2400" dirty="0" err="1"/>
              <a:t>Sikap</a:t>
            </a:r>
            <a:r>
              <a:rPr lang="en-MY" sz="2400" dirty="0"/>
              <a:t> </a:t>
            </a:r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memang</a:t>
            </a:r>
            <a:r>
              <a:rPr lang="en-MY" sz="2400" dirty="0"/>
              <a:t> </a:t>
            </a:r>
            <a:r>
              <a:rPr lang="en-MY" sz="2400" dirty="0" err="1"/>
              <a:t>sekular</a:t>
            </a:r>
            <a:r>
              <a:rPr lang="en-MY" sz="2400" dirty="0"/>
              <a:t>, </a:t>
            </a:r>
            <a:r>
              <a:rPr lang="en-MY" sz="2400" dirty="0" err="1"/>
              <a:t>rasional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 </a:t>
            </a:r>
            <a:r>
              <a:rPr lang="en-MY" sz="2400" dirty="0" err="1"/>
              <a:t>kebendaan</a:t>
            </a:r>
            <a:r>
              <a:rPr lang="en-MY" sz="2400" dirty="0"/>
              <a:t>, </a:t>
            </a:r>
            <a:r>
              <a:rPr lang="en-MY" sz="2400" dirty="0" err="1"/>
              <a:t>iaitu</a:t>
            </a:r>
            <a:r>
              <a:rPr lang="en-MY" sz="2400" dirty="0"/>
              <a:t> </a:t>
            </a:r>
            <a:r>
              <a:rPr lang="en-MY" sz="2400" dirty="0" err="1"/>
              <a:t>mengagungkan</a:t>
            </a:r>
            <a:r>
              <a:rPr lang="en-MY" sz="2400" dirty="0"/>
              <a:t> </a:t>
            </a:r>
            <a:r>
              <a:rPr lang="en-MY" sz="2400" dirty="0" err="1"/>
              <a:t>akal</a:t>
            </a:r>
            <a:r>
              <a:rPr lang="en-MY" sz="2400" dirty="0"/>
              <a:t> </a:t>
            </a:r>
            <a:r>
              <a:rPr lang="en-MY" sz="2400" dirty="0" err="1"/>
              <a:t>fikiran</a:t>
            </a:r>
            <a:r>
              <a:rPr lang="en-MY" sz="2400" dirty="0"/>
              <a:t> </a:t>
            </a:r>
            <a:r>
              <a:rPr lang="en-MY" sz="2400" dirty="0" err="1"/>
              <a:t>rasional</a:t>
            </a:r>
            <a:r>
              <a:rPr lang="en-MY" sz="2400" dirty="0"/>
              <a:t> yang </a:t>
            </a:r>
            <a:r>
              <a:rPr lang="en-MY" sz="2400" dirty="0" err="1"/>
              <a:t>bebas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menafikan</a:t>
            </a:r>
            <a:r>
              <a:rPr lang="en-MY" sz="2400" dirty="0"/>
              <a:t> </a:t>
            </a:r>
            <a:r>
              <a:rPr lang="en-MY" sz="2400" dirty="0" err="1"/>
              <a:t>kewujudan</a:t>
            </a:r>
            <a:r>
              <a:rPr lang="en-MY" sz="2400" dirty="0"/>
              <a:t> </a:t>
            </a:r>
            <a:r>
              <a:rPr lang="en-MY" sz="2400" dirty="0" err="1"/>
              <a:t>alam</a:t>
            </a:r>
            <a:r>
              <a:rPr lang="en-MY" sz="2400" dirty="0"/>
              <a:t> lain </a:t>
            </a:r>
            <a:r>
              <a:rPr lang="en-MY" sz="2400" dirty="0" err="1"/>
              <a:t>selain</a:t>
            </a:r>
            <a:r>
              <a:rPr lang="en-MY" sz="2400" dirty="0"/>
              <a:t> </a:t>
            </a:r>
            <a:r>
              <a:rPr lang="en-MY" sz="2400" dirty="0" err="1"/>
              <a:t>alam</a:t>
            </a:r>
            <a:r>
              <a:rPr lang="en-MY" sz="2400" dirty="0"/>
              <a:t> </a:t>
            </a:r>
            <a:r>
              <a:rPr lang="en-MY" sz="2400" dirty="0" err="1"/>
              <a:t>benda</a:t>
            </a:r>
            <a:r>
              <a:rPr lang="en-MY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69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METODOLOGI SAINS YUNANI/GREEK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FFC000"/>
                </a:solidFill>
              </a:rPr>
              <a:t>FALSAFAH PYTHAGORAS TENTANG ALAM</a:t>
            </a:r>
          </a:p>
          <a:p>
            <a:r>
              <a:rPr lang="en-GB" sz="2800" dirty="0" err="1"/>
              <a:t>Makhluk</a:t>
            </a:r>
            <a:r>
              <a:rPr lang="en-GB" sz="2800" dirty="0"/>
              <a:t> di </a:t>
            </a:r>
            <a:r>
              <a:rPr lang="en-GB" sz="2800" dirty="0" err="1"/>
              <a:t>dunia</a:t>
            </a:r>
            <a:r>
              <a:rPr lang="en-GB" sz="2800" dirty="0"/>
              <a:t> </a:t>
            </a:r>
            <a:r>
              <a:rPr lang="en-GB" sz="2800" dirty="0" err="1"/>
              <a:t>dijadikan</a:t>
            </a:r>
            <a:r>
              <a:rPr lang="en-GB" sz="2800" dirty="0"/>
              <a:t> </a:t>
            </a:r>
            <a:r>
              <a:rPr lang="en-GB" sz="2800" dirty="0" err="1"/>
              <a:t>berpasangan</a:t>
            </a:r>
            <a:r>
              <a:rPr lang="en-GB" sz="2800" dirty="0"/>
              <a:t> </a:t>
            </a:r>
            <a:r>
              <a:rPr lang="en-GB" sz="2800" dirty="0" err="1"/>
              <a:t>jantan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betina</a:t>
            </a:r>
            <a:r>
              <a:rPr lang="en-GB" sz="2800" dirty="0"/>
              <a:t>. </a:t>
            </a:r>
          </a:p>
          <a:p>
            <a:r>
              <a:rPr lang="en-GB" sz="2800" dirty="0" err="1"/>
              <a:t>Bentuk</a:t>
            </a:r>
            <a:r>
              <a:rPr lang="en-GB" sz="2800" dirty="0"/>
              <a:t> </a:t>
            </a:r>
            <a:r>
              <a:rPr lang="en-GB" sz="2800" dirty="0" err="1"/>
              <a:t>sfera</a:t>
            </a:r>
            <a:r>
              <a:rPr lang="en-GB" sz="2800" dirty="0"/>
              <a:t> </a:t>
            </a:r>
            <a:r>
              <a:rPr lang="en-GB" sz="2800" dirty="0" err="1"/>
              <a:t>adalah</a:t>
            </a:r>
            <a:r>
              <a:rPr lang="en-GB" sz="2800" dirty="0"/>
              <a:t> yang paling </a:t>
            </a:r>
            <a:r>
              <a:rPr lang="en-GB" sz="2800" dirty="0" err="1"/>
              <a:t>sempurna</a:t>
            </a:r>
            <a:r>
              <a:rPr lang="en-GB" sz="2800" dirty="0"/>
              <a:t>. </a:t>
            </a:r>
            <a:r>
              <a:rPr lang="en-GB" sz="2800" dirty="0" err="1"/>
              <a:t>Berdasarkan</a:t>
            </a:r>
            <a:r>
              <a:rPr lang="en-GB" sz="2800" dirty="0"/>
              <a:t> </a:t>
            </a:r>
            <a:r>
              <a:rPr lang="en-GB" sz="2800" dirty="0" err="1"/>
              <a:t>hujah</a:t>
            </a:r>
            <a:r>
              <a:rPr lang="en-GB" sz="2800" dirty="0"/>
              <a:t> </a:t>
            </a:r>
            <a:r>
              <a:rPr lang="en-GB" sz="2800" dirty="0" err="1"/>
              <a:t>bahawa</a:t>
            </a:r>
            <a:r>
              <a:rPr lang="en-GB" sz="2800" dirty="0"/>
              <a:t> </a:t>
            </a:r>
            <a:r>
              <a:rPr lang="en-GB" sz="2800" dirty="0" err="1"/>
              <a:t>bentuk</a:t>
            </a:r>
            <a:r>
              <a:rPr lang="en-GB" sz="2800" dirty="0"/>
              <a:t> </a:t>
            </a:r>
            <a:r>
              <a:rPr lang="en-GB" sz="2800" dirty="0" err="1"/>
              <a:t>sfera</a:t>
            </a:r>
            <a:r>
              <a:rPr lang="en-GB" sz="2800" dirty="0"/>
              <a:t> </a:t>
            </a:r>
            <a:r>
              <a:rPr lang="en-GB" sz="2800" dirty="0" err="1"/>
              <a:t>itu</a:t>
            </a:r>
            <a:r>
              <a:rPr lang="en-GB" sz="2800" dirty="0"/>
              <a:t> </a:t>
            </a:r>
            <a:r>
              <a:rPr lang="en-GB" sz="2800" dirty="0" err="1"/>
              <a:t>bulat</a:t>
            </a:r>
            <a:r>
              <a:rPr lang="en-GB" sz="2800" dirty="0"/>
              <a:t>,  </a:t>
            </a:r>
            <a:r>
              <a:rPr lang="en-GB" sz="2800" dirty="0" err="1"/>
              <a:t>maka</a:t>
            </a:r>
            <a:r>
              <a:rPr lang="en-GB" sz="2800" dirty="0"/>
              <a:t> </a:t>
            </a:r>
            <a:r>
              <a:rPr lang="en-GB" sz="2800" dirty="0" err="1"/>
              <a:t>bumi</a:t>
            </a:r>
            <a:r>
              <a:rPr lang="en-GB" sz="2800" dirty="0"/>
              <a:t> </a:t>
            </a:r>
            <a:r>
              <a:rPr lang="en-GB" sz="2800" dirty="0" err="1"/>
              <a:t>juga</a:t>
            </a:r>
            <a:r>
              <a:rPr lang="en-GB" sz="2800" dirty="0"/>
              <a:t> </a:t>
            </a:r>
            <a:r>
              <a:rPr lang="en-GB" sz="2800" dirty="0" err="1"/>
              <a:t>berbentuk</a:t>
            </a:r>
            <a:r>
              <a:rPr lang="en-GB" sz="2800" dirty="0"/>
              <a:t> </a:t>
            </a:r>
            <a:r>
              <a:rPr lang="en-GB" sz="2800" dirty="0" err="1"/>
              <a:t>sfera</a:t>
            </a:r>
            <a:r>
              <a:rPr lang="en-GB" sz="2800" dirty="0"/>
              <a:t> </a:t>
            </a:r>
            <a:r>
              <a:rPr lang="en-GB" sz="2800" dirty="0" err="1"/>
              <a:t>kerana</a:t>
            </a:r>
            <a:r>
              <a:rPr lang="en-GB" sz="2800" dirty="0"/>
              <a:t> </a:t>
            </a:r>
            <a:r>
              <a:rPr lang="en-GB" sz="2800" dirty="0" err="1"/>
              <a:t>ia</a:t>
            </a:r>
            <a:r>
              <a:rPr lang="en-GB" sz="2800" dirty="0"/>
              <a:t> </a:t>
            </a:r>
            <a:r>
              <a:rPr lang="en-GB" sz="2800" dirty="0" err="1"/>
              <a:t>adalah</a:t>
            </a:r>
            <a:r>
              <a:rPr lang="en-GB" sz="2800" dirty="0"/>
              <a:t> </a:t>
            </a:r>
            <a:r>
              <a:rPr lang="en-GB" sz="2800" dirty="0" err="1"/>
              <a:t>bentuk</a:t>
            </a:r>
            <a:r>
              <a:rPr lang="en-GB" sz="2800" dirty="0"/>
              <a:t> yang paling </a:t>
            </a:r>
            <a:r>
              <a:rPr lang="en-GB" sz="2800" dirty="0" err="1"/>
              <a:t>sempurna</a:t>
            </a:r>
            <a:r>
              <a:rPr lang="en-GB" sz="2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96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89" y="533401"/>
            <a:ext cx="7056437" cy="609601"/>
          </a:xfrm>
        </p:spPr>
        <p:txBody>
          <a:bodyPr/>
          <a:lstStyle/>
          <a:p>
            <a:pPr algn="l"/>
            <a:r>
              <a:rPr lang="en-GB" sz="2800" dirty="0">
                <a:solidFill>
                  <a:srgbClr val="FFC000"/>
                </a:solidFill>
              </a:rPr>
              <a:t>FALSAFAH PLATO TENTANG ALAM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74839"/>
            <a:ext cx="10353762" cy="4316361"/>
          </a:xfrm>
        </p:spPr>
        <p:txBody>
          <a:bodyPr/>
          <a:lstStyle/>
          <a:p>
            <a:r>
              <a:rPr lang="en-GB" sz="2800" dirty="0" err="1"/>
              <a:t>Alam</a:t>
            </a:r>
            <a:r>
              <a:rPr lang="en-GB" sz="2800" dirty="0"/>
              <a:t> </a:t>
            </a:r>
            <a:r>
              <a:rPr lang="en-GB" sz="2800" dirty="0" err="1"/>
              <a:t>ini</a:t>
            </a:r>
            <a:r>
              <a:rPr lang="en-GB" sz="2800" dirty="0"/>
              <a:t> </a:t>
            </a:r>
            <a:r>
              <a:rPr lang="en-GB" sz="2800" dirty="0" err="1"/>
              <a:t>dikawal</a:t>
            </a:r>
            <a:r>
              <a:rPr lang="en-GB" sz="2800" dirty="0"/>
              <a:t> </a:t>
            </a:r>
            <a:r>
              <a:rPr lang="en-GB" sz="2800" dirty="0" err="1"/>
              <a:t>dengan</a:t>
            </a:r>
            <a:r>
              <a:rPr lang="en-GB" sz="2800" dirty="0"/>
              <a:t> </a:t>
            </a:r>
            <a:r>
              <a:rPr lang="en-GB" sz="2800" dirty="0" err="1"/>
              <a:t>satu</a:t>
            </a:r>
            <a:r>
              <a:rPr lang="en-GB" sz="2800" dirty="0"/>
              <a:t> </a:t>
            </a:r>
            <a:r>
              <a:rPr lang="en-GB" sz="2800" dirty="0" err="1"/>
              <a:t>tujuan</a:t>
            </a:r>
            <a:r>
              <a:rPr lang="en-GB" sz="2800" dirty="0"/>
              <a:t> yang </a:t>
            </a:r>
            <a:r>
              <a:rPr lang="en-GB" sz="2800" dirty="0" err="1"/>
              <a:t>amat</a:t>
            </a:r>
            <a:r>
              <a:rPr lang="en-GB" sz="2800" dirty="0"/>
              <a:t> </a:t>
            </a:r>
            <a:r>
              <a:rPr lang="en-GB" sz="2800" dirty="0" err="1"/>
              <a:t>bijak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Alam</a:t>
            </a:r>
            <a:r>
              <a:rPr lang="en-GB" sz="2800" dirty="0"/>
              <a:t> </a:t>
            </a:r>
            <a:r>
              <a:rPr lang="en-GB" sz="2800" dirty="0" err="1"/>
              <a:t>roh</a:t>
            </a:r>
            <a:r>
              <a:rPr lang="en-GB" sz="2800" dirty="0"/>
              <a:t> </a:t>
            </a:r>
            <a:r>
              <a:rPr lang="en-GB" sz="2800" dirty="0" err="1"/>
              <a:t>itu</a:t>
            </a:r>
            <a:r>
              <a:rPr lang="en-GB" sz="2800" dirty="0"/>
              <a:t> </a:t>
            </a:r>
            <a:r>
              <a:rPr lang="en-GB" sz="2800" dirty="0" err="1"/>
              <a:t>wujud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kekal</a:t>
            </a:r>
            <a:r>
              <a:rPr lang="en-GB" sz="2800" dirty="0"/>
              <a:t> </a:t>
            </a:r>
            <a:r>
              <a:rPr lang="en-GB" sz="2800" dirty="0" err="1"/>
              <a:t>abadi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Bumi</a:t>
            </a:r>
            <a:r>
              <a:rPr lang="en-GB" sz="2800" dirty="0"/>
              <a:t> </a:t>
            </a:r>
            <a:r>
              <a:rPr lang="en-GB" sz="2800" dirty="0" err="1"/>
              <a:t>merupakan</a:t>
            </a:r>
            <a:r>
              <a:rPr lang="en-GB" sz="2800" dirty="0"/>
              <a:t> </a:t>
            </a:r>
            <a:r>
              <a:rPr lang="en-GB" sz="2800" dirty="0" err="1"/>
              <a:t>pusat</a:t>
            </a:r>
            <a:r>
              <a:rPr lang="en-GB" sz="2800" dirty="0"/>
              <a:t> </a:t>
            </a:r>
            <a:r>
              <a:rPr lang="en-GB" sz="2800" dirty="0" err="1"/>
              <a:t>alam</a:t>
            </a:r>
            <a:r>
              <a:rPr lang="en-GB" sz="2800" dirty="0"/>
              <a:t> </a:t>
            </a:r>
            <a:r>
              <a:rPr lang="en-GB" sz="2800" dirty="0" err="1"/>
              <a:t>manakala</a:t>
            </a:r>
            <a:r>
              <a:rPr lang="en-GB" sz="2800" dirty="0"/>
              <a:t> </a:t>
            </a:r>
            <a:r>
              <a:rPr lang="en-GB" sz="2800" dirty="0" err="1"/>
              <a:t>matahari</a:t>
            </a:r>
            <a:r>
              <a:rPr lang="en-GB" sz="2800" dirty="0"/>
              <a:t>, </a:t>
            </a:r>
            <a:r>
              <a:rPr lang="en-GB" sz="2800" dirty="0" err="1"/>
              <a:t>bulan</a:t>
            </a:r>
            <a:r>
              <a:rPr lang="en-GB" sz="2800" dirty="0"/>
              <a:t>, </a:t>
            </a:r>
            <a:r>
              <a:rPr lang="en-GB" sz="2800" dirty="0" err="1"/>
              <a:t>dan</a:t>
            </a:r>
            <a:r>
              <a:rPr lang="en-GB" sz="2800" dirty="0"/>
              <a:t> planet yang lain </a:t>
            </a:r>
            <a:r>
              <a:rPr lang="en-GB" sz="2800" dirty="0" err="1"/>
              <a:t>beredar</a:t>
            </a:r>
            <a:r>
              <a:rPr lang="en-GB" sz="2800" dirty="0"/>
              <a:t> </a:t>
            </a:r>
            <a:r>
              <a:rPr lang="en-GB" sz="2800" dirty="0" err="1"/>
              <a:t>mengelilingi</a:t>
            </a:r>
            <a:r>
              <a:rPr lang="en-GB" sz="2800" dirty="0"/>
              <a:t> </a:t>
            </a:r>
            <a:r>
              <a:rPr lang="en-GB" sz="2800" dirty="0" err="1"/>
              <a:t>bumi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Alam</a:t>
            </a:r>
            <a:r>
              <a:rPr lang="en-GB" sz="2800" dirty="0"/>
              <a:t> </a:t>
            </a:r>
            <a:r>
              <a:rPr lang="en-GB" sz="2800" dirty="0" err="1"/>
              <a:t>semesta</a:t>
            </a:r>
            <a:r>
              <a:rPr lang="en-GB" sz="2800" dirty="0"/>
              <a:t> </a:t>
            </a:r>
            <a:r>
              <a:rPr lang="en-GB" sz="2800" dirty="0" err="1"/>
              <a:t>hanya</a:t>
            </a:r>
            <a:r>
              <a:rPr lang="en-GB" sz="2800" dirty="0"/>
              <a:t> </a:t>
            </a:r>
            <a:r>
              <a:rPr lang="en-GB" sz="2800" dirty="0" err="1"/>
              <a:t>satu</a:t>
            </a:r>
            <a:r>
              <a:rPr lang="en-GB" sz="2800" dirty="0"/>
              <a:t>, </a:t>
            </a:r>
            <a:r>
              <a:rPr lang="en-GB" sz="2800" dirty="0" err="1"/>
              <a:t>bukan</a:t>
            </a:r>
            <a:r>
              <a:rPr lang="en-GB" sz="2800" dirty="0"/>
              <a:t> </a:t>
            </a:r>
            <a:r>
              <a:rPr lang="en-GB" sz="2800" dirty="0" err="1"/>
              <a:t>gandaan</a:t>
            </a:r>
            <a:r>
              <a:rPr lang="en-GB" sz="2800" dirty="0"/>
              <a:t> </a:t>
            </a:r>
            <a:r>
              <a:rPr lang="en-GB" sz="2800" dirty="0" err="1"/>
              <a:t>seperti</a:t>
            </a:r>
            <a:r>
              <a:rPr lang="en-GB" sz="2800" dirty="0"/>
              <a:t> yang </a:t>
            </a:r>
            <a:r>
              <a:rPr lang="en-GB" sz="2800" dirty="0" err="1"/>
              <a:t>dipercayai</a:t>
            </a:r>
            <a:r>
              <a:rPr lang="en-GB" sz="2800" dirty="0"/>
              <a:t> </a:t>
            </a:r>
            <a:r>
              <a:rPr lang="en-GB" sz="2800" dirty="0" err="1"/>
              <a:t>oleh</a:t>
            </a:r>
            <a:r>
              <a:rPr lang="en-GB" sz="2800" dirty="0"/>
              <a:t> </a:t>
            </a:r>
            <a:r>
              <a:rPr lang="en-GB" sz="2800" dirty="0" err="1"/>
              <a:t>golongan</a:t>
            </a:r>
            <a:r>
              <a:rPr lang="en-GB" sz="2800" dirty="0"/>
              <a:t> </a:t>
            </a:r>
            <a:r>
              <a:rPr lang="en-GB" sz="2800" dirty="0" err="1"/>
              <a:t>atomis</a:t>
            </a:r>
            <a:r>
              <a:rPr lang="en-GB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613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1730"/>
            <a:ext cx="10353761" cy="855406"/>
          </a:xfrm>
        </p:spPr>
        <p:txBody>
          <a:bodyPr>
            <a:normAutofit/>
          </a:bodyPr>
          <a:lstStyle/>
          <a:p>
            <a:pPr algn="r"/>
            <a:r>
              <a:rPr lang="en-MY" sz="2800" cap="none" dirty="0" err="1"/>
              <a:t>Sambungan</a:t>
            </a:r>
            <a:r>
              <a:rPr lang="en-MY" sz="2800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56852"/>
            <a:ext cx="10353762" cy="4434348"/>
          </a:xfrm>
        </p:spPr>
        <p:txBody>
          <a:bodyPr/>
          <a:lstStyle/>
          <a:p>
            <a:r>
              <a:rPr lang="en-GB" sz="2800" dirty="0"/>
              <a:t>Planet pula </a:t>
            </a:r>
            <a:r>
              <a:rPr lang="en-GB" sz="2800" dirty="0" err="1"/>
              <a:t>terbentuk</a:t>
            </a:r>
            <a:r>
              <a:rPr lang="en-GB" sz="2800" dirty="0"/>
              <a:t> </a:t>
            </a:r>
            <a:r>
              <a:rPr lang="en-GB" sz="2800" dirty="0" err="1"/>
              <a:t>daripada</a:t>
            </a:r>
            <a:r>
              <a:rPr lang="en-GB" sz="2800" dirty="0"/>
              <a:t> </a:t>
            </a:r>
            <a:r>
              <a:rPr lang="en-GB" sz="2800" dirty="0" err="1"/>
              <a:t>empat</a:t>
            </a:r>
            <a:r>
              <a:rPr lang="en-GB" sz="2800" dirty="0"/>
              <a:t> </a:t>
            </a:r>
            <a:r>
              <a:rPr lang="en-GB" sz="2800" dirty="0" err="1"/>
              <a:t>unsur</a:t>
            </a:r>
            <a:r>
              <a:rPr lang="en-GB" sz="2800" dirty="0"/>
              <a:t>, </a:t>
            </a:r>
            <a:r>
              <a:rPr lang="en-GB" sz="2800" dirty="0" err="1"/>
              <a:t>iaitu</a:t>
            </a:r>
            <a:r>
              <a:rPr lang="en-GB" sz="2800" dirty="0"/>
              <a:t> air, </a:t>
            </a:r>
            <a:r>
              <a:rPr lang="en-GB" sz="2800" dirty="0" err="1"/>
              <a:t>api</a:t>
            </a:r>
            <a:r>
              <a:rPr lang="en-GB" sz="2800" dirty="0"/>
              <a:t>, </a:t>
            </a:r>
            <a:r>
              <a:rPr lang="en-GB" sz="2800" dirty="0" err="1"/>
              <a:t>angin</a:t>
            </a:r>
            <a:r>
              <a:rPr lang="en-GB" sz="2800" dirty="0"/>
              <a:t>,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tanah</a:t>
            </a:r>
            <a:r>
              <a:rPr lang="en-GB" sz="2800" dirty="0"/>
              <a:t> (</a:t>
            </a:r>
            <a:r>
              <a:rPr lang="en-GB" sz="2800" b="1" dirty="0"/>
              <a:t>four elements</a:t>
            </a:r>
            <a:r>
              <a:rPr lang="en-GB" sz="2800" dirty="0"/>
              <a:t>).</a:t>
            </a:r>
          </a:p>
          <a:p>
            <a:r>
              <a:rPr lang="en-MY" sz="2800" dirty="0" err="1"/>
              <a:t>Ajaran</a:t>
            </a:r>
            <a:r>
              <a:rPr lang="en-MY" sz="2800" dirty="0"/>
              <a:t> Plato </a:t>
            </a:r>
            <a:r>
              <a:rPr lang="en-MY" sz="2800" dirty="0" err="1"/>
              <a:t>ini</a:t>
            </a:r>
            <a:r>
              <a:rPr lang="en-MY" sz="2800" dirty="0"/>
              <a:t> </a:t>
            </a:r>
            <a:r>
              <a:rPr lang="en-MY" sz="2800" dirty="0" err="1"/>
              <a:t>diserap</a:t>
            </a:r>
            <a:r>
              <a:rPr lang="en-MY" sz="2800" dirty="0"/>
              <a:t>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doktrin</a:t>
            </a:r>
            <a:r>
              <a:rPr lang="en-MY" sz="2800" dirty="0"/>
              <a:t> Kristian </a:t>
            </a:r>
            <a:r>
              <a:rPr lang="en-MY" sz="2800" dirty="0" err="1"/>
              <a:t>melalui</a:t>
            </a:r>
            <a:r>
              <a:rPr lang="en-MY" sz="2800" dirty="0"/>
              <a:t> St. Augustine </a:t>
            </a:r>
            <a:r>
              <a:rPr lang="en-MY" sz="2800" dirty="0" err="1"/>
              <a:t>pada</a:t>
            </a:r>
            <a:r>
              <a:rPr lang="en-MY" sz="2800" dirty="0"/>
              <a:t> Zaman </a:t>
            </a:r>
            <a:r>
              <a:rPr lang="en-MY" sz="2800" dirty="0" err="1"/>
              <a:t>Pertengahan</a:t>
            </a:r>
            <a:r>
              <a:rPr lang="en-MY" sz="2800" dirty="0"/>
              <a:t> (Middle Ages).</a:t>
            </a:r>
          </a:p>
          <a:p>
            <a:r>
              <a:rPr lang="en-MY" sz="2800" dirty="0" err="1"/>
              <a:t>Ia</a:t>
            </a:r>
            <a:r>
              <a:rPr lang="en-MY" sz="2800" dirty="0"/>
              <a:t> </a:t>
            </a:r>
            <a:r>
              <a:rPr lang="en-MY" sz="2800" dirty="0" err="1"/>
              <a:t>menjadi</a:t>
            </a:r>
            <a:r>
              <a:rPr lang="en-MY" sz="2800" dirty="0"/>
              <a:t> </a:t>
            </a:r>
            <a:r>
              <a:rPr lang="en-MY" sz="2800" dirty="0" err="1"/>
              <a:t>asas</a:t>
            </a:r>
            <a:r>
              <a:rPr lang="en-MY" sz="2800" dirty="0"/>
              <a:t> </a:t>
            </a:r>
            <a:r>
              <a:rPr lang="en-MY" sz="2800" dirty="0" err="1"/>
              <a:t>kepada</a:t>
            </a:r>
            <a:r>
              <a:rPr lang="en-MY" sz="2800" dirty="0"/>
              <a:t> </a:t>
            </a:r>
            <a:r>
              <a:rPr lang="en-MY" sz="2800" dirty="0" err="1"/>
              <a:t>pengajian</a:t>
            </a:r>
            <a:r>
              <a:rPr lang="en-MY" sz="2800" dirty="0"/>
              <a:t> </a:t>
            </a:r>
            <a:r>
              <a:rPr lang="en-MY" sz="2800" dirty="0" err="1"/>
              <a:t>ilmu</a:t>
            </a:r>
            <a:r>
              <a:rPr lang="en-MY" sz="2800" dirty="0"/>
              <a:t> </a:t>
            </a:r>
            <a:r>
              <a:rPr lang="en-MY" sz="2800" dirty="0" err="1"/>
              <a:t>klasik</a:t>
            </a:r>
            <a:r>
              <a:rPr lang="en-MY" sz="2800" dirty="0"/>
              <a:t> di </a:t>
            </a:r>
            <a:r>
              <a:rPr lang="en-MY" sz="2800" dirty="0" err="1"/>
              <a:t>universiti</a:t>
            </a:r>
            <a:r>
              <a:rPr lang="en-MY" sz="2800" dirty="0"/>
              <a:t> </a:t>
            </a:r>
            <a:r>
              <a:rPr lang="en-MY" sz="2800" dirty="0" err="1"/>
              <a:t>Eropah</a:t>
            </a:r>
            <a:r>
              <a:rPr lang="en-MY" sz="2800" dirty="0"/>
              <a:t> </a:t>
            </a:r>
            <a:r>
              <a:rPr lang="en-MY" sz="2800" dirty="0" err="1"/>
              <a:t>hingga</a:t>
            </a:r>
            <a:r>
              <a:rPr lang="en-MY" sz="2800" dirty="0"/>
              <a:t>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/>
              <a:t>hari</a:t>
            </a:r>
            <a:r>
              <a:rPr lang="en-MY" sz="2800" dirty="0"/>
              <a:t> </a:t>
            </a:r>
            <a:r>
              <a:rPr lang="en-MY" sz="2800" dirty="0" err="1"/>
              <a:t>ini</a:t>
            </a:r>
            <a:r>
              <a:rPr lang="en-MY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52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89" y="533401"/>
            <a:ext cx="7056437" cy="60960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>
                <a:solidFill>
                  <a:srgbClr val="FFC000"/>
                </a:solidFill>
              </a:rPr>
              <a:t>FALSAFAH ARISTOTLE TENTANG ALAM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58" y="1143002"/>
            <a:ext cx="10426898" cy="5105399"/>
          </a:xfrm>
        </p:spPr>
        <p:txBody>
          <a:bodyPr>
            <a:normAutofit lnSpcReduction="10000"/>
          </a:bodyPr>
          <a:lstStyle/>
          <a:p>
            <a:r>
              <a:rPr lang="en-GB" sz="2400" dirty="0" err="1"/>
              <a:t>Jirim</a:t>
            </a:r>
            <a:r>
              <a:rPr lang="en-GB" sz="2400" dirty="0"/>
              <a:t> </a:t>
            </a:r>
            <a:r>
              <a:rPr lang="en-GB" sz="2400" dirty="0" err="1"/>
              <a:t>bersifat</a:t>
            </a:r>
            <a:r>
              <a:rPr lang="en-GB" sz="2400" dirty="0"/>
              <a:t> </a:t>
            </a:r>
            <a:r>
              <a:rPr lang="en-GB" sz="2400" dirty="0" err="1"/>
              <a:t>selanjar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Bahan</a:t>
            </a:r>
            <a:r>
              <a:rPr lang="en-GB" sz="2400" dirty="0"/>
              <a:t> di </a:t>
            </a:r>
            <a:r>
              <a:rPr lang="en-GB" sz="2400" dirty="0" err="1"/>
              <a:t>dunia</a:t>
            </a:r>
            <a:r>
              <a:rPr lang="en-GB" sz="2400" dirty="0"/>
              <a:t> </a:t>
            </a:r>
            <a:r>
              <a:rPr lang="en-GB" sz="2400" dirty="0" err="1"/>
              <a:t>terdiri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</a:t>
            </a:r>
            <a:r>
              <a:rPr lang="en-GB" sz="2400" dirty="0" err="1"/>
              <a:t>empat</a:t>
            </a:r>
            <a:r>
              <a:rPr lang="en-GB" sz="2400" dirty="0"/>
              <a:t> </a:t>
            </a:r>
            <a:r>
              <a:rPr lang="en-GB" sz="2400" dirty="0" err="1"/>
              <a:t>unsur</a:t>
            </a:r>
            <a:r>
              <a:rPr lang="en-GB" sz="2400" dirty="0"/>
              <a:t> </a:t>
            </a:r>
            <a:r>
              <a:rPr lang="en-GB" sz="2400" dirty="0" err="1"/>
              <a:t>utama</a:t>
            </a:r>
            <a:r>
              <a:rPr lang="en-GB" sz="2400" dirty="0"/>
              <a:t>, </a:t>
            </a:r>
            <a:r>
              <a:rPr lang="en-GB" sz="2400" dirty="0" err="1"/>
              <a:t>iaitu</a:t>
            </a:r>
            <a:r>
              <a:rPr lang="en-GB" sz="2400" dirty="0"/>
              <a:t> air, </a:t>
            </a:r>
            <a:r>
              <a:rPr lang="en-GB" sz="2400" dirty="0" err="1"/>
              <a:t>api</a:t>
            </a:r>
            <a:r>
              <a:rPr lang="en-GB" sz="2400" dirty="0"/>
              <a:t>, </a:t>
            </a:r>
            <a:r>
              <a:rPr lang="en-GB" sz="2400" dirty="0" err="1"/>
              <a:t>angin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tanah</a:t>
            </a:r>
            <a:r>
              <a:rPr lang="en-GB" sz="2400" dirty="0"/>
              <a:t> (four elements) </a:t>
            </a:r>
            <a:r>
              <a:rPr lang="en-GB" sz="2400" dirty="0" err="1"/>
              <a:t>sama</a:t>
            </a:r>
            <a:r>
              <a:rPr lang="en-GB" sz="2400" dirty="0"/>
              <a:t> </a:t>
            </a:r>
            <a:r>
              <a:rPr lang="en-GB" sz="2400" dirty="0" err="1"/>
              <a:t>seperti</a:t>
            </a:r>
            <a:r>
              <a:rPr lang="en-GB" sz="2400" dirty="0"/>
              <a:t> </a:t>
            </a:r>
            <a:r>
              <a:rPr lang="en-GB" sz="2400" dirty="0" err="1"/>
              <a:t>pandangan</a:t>
            </a:r>
            <a:r>
              <a:rPr lang="en-GB" sz="2400" dirty="0"/>
              <a:t> </a:t>
            </a:r>
            <a:r>
              <a:rPr lang="en-GB" sz="2400" dirty="0" err="1"/>
              <a:t>gurunya</a:t>
            </a:r>
            <a:r>
              <a:rPr lang="en-GB" sz="2400" dirty="0"/>
              <a:t> Plato. </a:t>
            </a:r>
            <a:r>
              <a:rPr lang="en-GB" sz="2400" dirty="0" err="1"/>
              <a:t>Kesemua</a:t>
            </a:r>
            <a:r>
              <a:rPr lang="en-GB" sz="2400" dirty="0"/>
              <a:t> </a:t>
            </a:r>
            <a:r>
              <a:rPr lang="en-GB" sz="2400" dirty="0" err="1"/>
              <a:t>unsur</a:t>
            </a:r>
            <a:r>
              <a:rPr lang="en-GB" sz="2400" dirty="0"/>
              <a:t> </a:t>
            </a:r>
            <a:r>
              <a:rPr lang="en-GB" sz="2400" dirty="0" err="1"/>
              <a:t>tersebut</a:t>
            </a:r>
            <a:r>
              <a:rPr lang="en-GB" sz="2400" dirty="0"/>
              <a:t> pula </a:t>
            </a:r>
            <a:r>
              <a:rPr lang="en-GB" sz="2400" dirty="0" err="1"/>
              <a:t>mempunyai</a:t>
            </a:r>
            <a:r>
              <a:rPr lang="en-GB" sz="2400" dirty="0"/>
              <a:t> </a:t>
            </a:r>
            <a:r>
              <a:rPr lang="en-GB" sz="2400" dirty="0" err="1"/>
              <a:t>empat</a:t>
            </a:r>
            <a:r>
              <a:rPr lang="en-GB" sz="2400" dirty="0"/>
              <a:t> </a:t>
            </a:r>
            <a:r>
              <a:rPr lang="en-GB" sz="2400" dirty="0" err="1"/>
              <a:t>nilai</a:t>
            </a:r>
            <a:r>
              <a:rPr lang="en-GB" sz="2400" dirty="0"/>
              <a:t> </a:t>
            </a:r>
            <a:r>
              <a:rPr lang="en-GB" sz="2400" dirty="0" err="1"/>
              <a:t>asas</a:t>
            </a:r>
            <a:r>
              <a:rPr lang="en-GB" sz="2400" dirty="0"/>
              <a:t>, </a:t>
            </a:r>
            <a:r>
              <a:rPr lang="en-GB" sz="2400" dirty="0" err="1"/>
              <a:t>iaitu</a:t>
            </a:r>
            <a:r>
              <a:rPr lang="en-GB" sz="2400" dirty="0"/>
              <a:t> </a:t>
            </a:r>
            <a:r>
              <a:rPr lang="en-GB" sz="2400" dirty="0" err="1"/>
              <a:t>panas</a:t>
            </a:r>
            <a:r>
              <a:rPr lang="en-GB" sz="2400" dirty="0"/>
              <a:t>, </a:t>
            </a:r>
            <a:r>
              <a:rPr lang="en-GB" sz="2400" dirty="0" err="1"/>
              <a:t>sejuk</a:t>
            </a:r>
            <a:r>
              <a:rPr lang="en-GB" sz="2400" dirty="0"/>
              <a:t>, </a:t>
            </a:r>
            <a:r>
              <a:rPr lang="en-GB" sz="2400" dirty="0" err="1"/>
              <a:t>kering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basah</a:t>
            </a:r>
            <a:r>
              <a:rPr lang="en-GB" sz="2400" dirty="0"/>
              <a:t>.  </a:t>
            </a:r>
            <a:r>
              <a:rPr lang="en-GB" sz="2400" dirty="0" err="1"/>
              <a:t>Pandangan</a:t>
            </a:r>
            <a:r>
              <a:rPr lang="en-GB" sz="2400" dirty="0"/>
              <a:t> </a:t>
            </a:r>
            <a:r>
              <a:rPr lang="en-GB" sz="2400" dirty="0" err="1"/>
              <a:t>ini</a:t>
            </a:r>
            <a:r>
              <a:rPr lang="en-GB" sz="2400" dirty="0"/>
              <a:t> </a:t>
            </a:r>
            <a:r>
              <a:rPr lang="en-GB" sz="2400" dirty="0" err="1"/>
              <a:t>sebenarnya</a:t>
            </a:r>
            <a:r>
              <a:rPr lang="en-GB" sz="2400" dirty="0"/>
              <a:t> </a:t>
            </a:r>
            <a:r>
              <a:rPr lang="en-GB" sz="2400" dirty="0" err="1"/>
              <a:t>pendapat</a:t>
            </a:r>
            <a:r>
              <a:rPr lang="en-GB" sz="2400" dirty="0"/>
              <a:t> Empedocles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Agregentum</a:t>
            </a:r>
            <a:r>
              <a:rPr lang="en-GB" sz="2400" dirty="0"/>
              <a:t> (500-430 SM).</a:t>
            </a:r>
          </a:p>
          <a:p>
            <a:r>
              <a:rPr lang="en-GB" sz="2400" dirty="0" err="1"/>
              <a:t>Alam</a:t>
            </a:r>
            <a:r>
              <a:rPr lang="en-GB" sz="2400" dirty="0"/>
              <a:t> </a:t>
            </a:r>
            <a:r>
              <a:rPr lang="en-GB" sz="2400" dirty="0" err="1"/>
              <a:t>semesta</a:t>
            </a:r>
            <a:r>
              <a:rPr lang="en-GB" sz="2400" dirty="0"/>
              <a:t> </a:t>
            </a:r>
            <a:r>
              <a:rPr lang="en-GB" sz="2400" dirty="0" err="1"/>
              <a:t>terhad</a:t>
            </a:r>
            <a:r>
              <a:rPr lang="en-GB" sz="2400" dirty="0"/>
              <a:t> </a:t>
            </a:r>
            <a:r>
              <a:rPr lang="en-GB" sz="2400" dirty="0" err="1"/>
              <a:t>ruangnya</a:t>
            </a:r>
            <a:r>
              <a:rPr lang="en-GB" sz="2400" dirty="0"/>
              <a:t> (</a:t>
            </a:r>
            <a:r>
              <a:rPr lang="en-GB" sz="2400" dirty="0" err="1"/>
              <a:t>bermaksud</a:t>
            </a:r>
            <a:r>
              <a:rPr lang="en-GB" sz="2400" dirty="0"/>
              <a:t> </a:t>
            </a:r>
            <a:r>
              <a:rPr lang="en-GB" sz="2400" dirty="0" err="1"/>
              <a:t>alam</a:t>
            </a:r>
            <a:r>
              <a:rPr lang="en-GB" sz="2400" dirty="0"/>
              <a:t> </a:t>
            </a:r>
            <a:r>
              <a:rPr lang="en-GB" sz="2400" dirty="0" err="1"/>
              <a:t>semesta</a:t>
            </a:r>
            <a:r>
              <a:rPr lang="en-GB" sz="2400" dirty="0"/>
              <a:t> </a:t>
            </a:r>
            <a:r>
              <a:rPr lang="en-GB" sz="2400" dirty="0" err="1"/>
              <a:t>tamat</a:t>
            </a:r>
            <a:r>
              <a:rPr lang="en-GB" sz="2400" dirty="0"/>
              <a:t> </a:t>
            </a:r>
            <a:r>
              <a:rPr lang="en-GB" sz="2400" dirty="0" err="1"/>
              <a:t>selepas</a:t>
            </a:r>
            <a:r>
              <a:rPr lang="en-GB" sz="2400" dirty="0"/>
              <a:t> </a:t>
            </a:r>
            <a:r>
              <a:rPr lang="en-GB" sz="2400" dirty="0" err="1"/>
              <a:t>langit</a:t>
            </a:r>
            <a:r>
              <a:rPr lang="en-GB" sz="2400" dirty="0"/>
              <a:t> </a:t>
            </a:r>
            <a:r>
              <a:rPr lang="en-GB" sz="2400" dirty="0" err="1"/>
              <a:t>lapisan</a:t>
            </a:r>
            <a:r>
              <a:rPr lang="en-GB" sz="2400" dirty="0"/>
              <a:t> </a:t>
            </a:r>
            <a:r>
              <a:rPr lang="en-GB" sz="2400" dirty="0" err="1"/>
              <a:t>ketujuh</a:t>
            </a:r>
            <a:r>
              <a:rPr lang="en-GB" sz="2400" dirty="0"/>
              <a:t>).</a:t>
            </a:r>
          </a:p>
          <a:p>
            <a:r>
              <a:rPr lang="en-GB" sz="2400" dirty="0" err="1"/>
              <a:t>Bintang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planet </a:t>
            </a:r>
            <a:r>
              <a:rPr lang="en-GB" sz="2400" dirty="0" err="1"/>
              <a:t>berada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sfera</a:t>
            </a:r>
            <a:r>
              <a:rPr lang="en-GB" sz="2400" dirty="0"/>
              <a:t> </a:t>
            </a:r>
            <a:r>
              <a:rPr lang="en-GB" sz="2400" dirty="0" err="1"/>
              <a:t>habluran</a:t>
            </a:r>
            <a:r>
              <a:rPr lang="en-GB" sz="2400" dirty="0"/>
              <a:t>, </a:t>
            </a:r>
            <a:r>
              <a:rPr lang="en-GB" sz="2400" dirty="0" err="1"/>
              <a:t>iaitu</a:t>
            </a:r>
            <a:r>
              <a:rPr lang="en-GB" sz="2400" dirty="0"/>
              <a:t> </a:t>
            </a:r>
            <a:r>
              <a:rPr lang="en-GB" sz="2400" dirty="0" err="1"/>
              <a:t>terlekap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dinding</a:t>
            </a:r>
            <a:r>
              <a:rPr lang="en-GB" sz="2400" dirty="0"/>
              <a:t> </a:t>
            </a:r>
            <a:r>
              <a:rPr lang="en-GB" sz="2400" dirty="0" err="1"/>
              <a:t>langit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bergerak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kelajuan</a:t>
            </a:r>
            <a:r>
              <a:rPr lang="en-GB" sz="2400" dirty="0"/>
              <a:t> </a:t>
            </a:r>
            <a:r>
              <a:rPr lang="en-GB" sz="2400" dirty="0" err="1"/>
              <a:t>sekata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lintasan</a:t>
            </a:r>
            <a:r>
              <a:rPr lang="en-GB" sz="2400" dirty="0"/>
              <a:t> </a:t>
            </a:r>
            <a:r>
              <a:rPr lang="en-GB" sz="2400" dirty="0" err="1"/>
              <a:t>berbentuk</a:t>
            </a:r>
            <a:r>
              <a:rPr lang="en-GB" sz="2400" dirty="0"/>
              <a:t> </a:t>
            </a:r>
            <a:r>
              <a:rPr lang="en-GB" sz="2400" dirty="0" err="1"/>
              <a:t>bulat</a:t>
            </a:r>
            <a:r>
              <a:rPr lang="en-GB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16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teras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pemikiran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sains</a:t>
            </a:r>
            <a:r>
              <a:rPr lang="en-US" dirty="0">
                <a:solidFill>
                  <a:srgbClr val="FFC000"/>
                </a:solidFill>
              </a:rPr>
              <a:t> Greek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 err="1">
                <a:solidFill>
                  <a:srgbClr val="FFC000"/>
                </a:solidFill>
              </a:rPr>
              <a:t>ekosistem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ilmu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en-MY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>
                <a:effectLst/>
              </a:rPr>
              <a:t>Ekosistem</a:t>
            </a:r>
            <a:r>
              <a:rPr lang="en-GB" sz="2800" dirty="0">
                <a:effectLst/>
              </a:rPr>
              <a:t> yang </a:t>
            </a:r>
            <a:r>
              <a:rPr lang="en-GB" sz="2800" dirty="0" err="1">
                <a:effectLst/>
              </a:rPr>
              <a:t>menjadi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faktor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pendorong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kemajuan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sains</a:t>
            </a:r>
            <a:r>
              <a:rPr lang="en-GB" sz="2800" dirty="0">
                <a:effectLst/>
              </a:rPr>
              <a:t> &amp; </a:t>
            </a:r>
            <a:r>
              <a:rPr lang="en-GB" sz="2800" dirty="0" err="1">
                <a:effectLst/>
              </a:rPr>
              <a:t>teknologi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dalam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tamadun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Yunani</a:t>
            </a:r>
            <a:r>
              <a:rPr lang="en-GB" sz="2800" dirty="0">
                <a:effectLst/>
              </a:rPr>
              <a:t>/Greek </a:t>
            </a:r>
            <a:r>
              <a:rPr lang="en-GB" sz="2800" dirty="0" err="1">
                <a:effectLst/>
              </a:rPr>
              <a:t>merangkumi</a:t>
            </a:r>
            <a:r>
              <a:rPr lang="en-GB" sz="2800" dirty="0">
                <a:effectLst/>
              </a:rPr>
              <a:t>;</a:t>
            </a:r>
          </a:p>
          <a:p>
            <a:pPr marL="900113" indent="-635000">
              <a:buFont typeface="Century Gothic" panose="020B0502020202020204" pitchFamily="34" charset="0"/>
              <a:buAutoNum type="arabicParenR"/>
            </a:pPr>
            <a:r>
              <a:rPr lang="en-GB" altLang="en-US" sz="2800" dirty="0"/>
              <a:t>Agama</a:t>
            </a:r>
          </a:p>
          <a:p>
            <a:pPr marL="900113" indent="-635000">
              <a:buFont typeface="Century Gothic" panose="020B0502020202020204" pitchFamily="34" charset="0"/>
              <a:buAutoNum type="arabicParenR"/>
            </a:pPr>
            <a:r>
              <a:rPr lang="en-GB" altLang="en-US" sz="2800" dirty="0" err="1"/>
              <a:t>Bangsa</a:t>
            </a:r>
            <a:endParaRPr lang="en-GB" altLang="en-US" sz="2800" dirty="0"/>
          </a:p>
          <a:p>
            <a:pPr marL="900113" indent="-635000">
              <a:buFont typeface="Century Gothic" panose="020B0502020202020204" pitchFamily="34" charset="0"/>
              <a:buAutoNum type="arabicParenR"/>
            </a:pPr>
            <a:r>
              <a:rPr lang="en-GB" altLang="en-US" sz="2800" dirty="0" err="1"/>
              <a:t>Kestabilan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politik</a:t>
            </a:r>
            <a:endParaRPr lang="en-GB" altLang="en-US" sz="2800" dirty="0"/>
          </a:p>
          <a:p>
            <a:pPr marL="900113" indent="-635000">
              <a:buFont typeface="Century Gothic" panose="020B0502020202020204" pitchFamily="34" charset="0"/>
              <a:buAutoNum type="arabicParenR"/>
            </a:pPr>
            <a:r>
              <a:rPr lang="en-GB" altLang="en-US" sz="2800" dirty="0" err="1"/>
              <a:t>Peranan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pemerintah</a:t>
            </a:r>
            <a:endParaRPr lang="en-GB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9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67009"/>
            <a:ext cx="6699250" cy="8413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(1) AGAMA</a:t>
            </a:r>
            <a:endParaRPr lang="en-US" altLang="en-US" sz="3200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25910" y="1447800"/>
            <a:ext cx="10441646" cy="4953000"/>
          </a:xfrm>
        </p:spPr>
        <p:txBody>
          <a:bodyPr>
            <a:normAutofit/>
          </a:bodyPr>
          <a:lstStyle/>
          <a:p>
            <a:r>
              <a:rPr lang="en-GB" sz="2400" dirty="0"/>
              <a:t>Orang </a:t>
            </a:r>
            <a:r>
              <a:rPr lang="en-GB" sz="2400" dirty="0" err="1"/>
              <a:t>Yunani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 polities, </a:t>
            </a:r>
            <a:r>
              <a:rPr lang="en-GB" sz="2400" dirty="0" err="1"/>
              <a:t>iaitu</a:t>
            </a:r>
            <a:r>
              <a:rPr lang="en-GB" sz="2400" dirty="0"/>
              <a:t> </a:t>
            </a:r>
            <a:r>
              <a:rPr lang="en-GB" sz="2400" dirty="0" err="1"/>
              <a:t>mempunyai</a:t>
            </a:r>
            <a:r>
              <a:rPr lang="en-GB" sz="2400" dirty="0"/>
              <a:t> </a:t>
            </a:r>
            <a:r>
              <a:rPr lang="en-GB" sz="2400" dirty="0" err="1"/>
              <a:t>banyak</a:t>
            </a:r>
            <a:r>
              <a:rPr lang="en-GB" sz="2400" dirty="0"/>
              <a:t> </a:t>
            </a:r>
            <a:r>
              <a:rPr lang="en-GB" sz="2400" dirty="0" err="1"/>
              <a:t>tuhan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Tuhan</a:t>
            </a:r>
            <a:r>
              <a:rPr lang="en-GB" sz="2400" dirty="0"/>
              <a:t> </a:t>
            </a:r>
            <a:r>
              <a:rPr lang="en-GB" sz="2400" dirty="0" err="1"/>
              <a:t>bagi</a:t>
            </a:r>
            <a:r>
              <a:rPr lang="en-GB" sz="2400" dirty="0"/>
              <a:t> orang </a:t>
            </a:r>
            <a:r>
              <a:rPr lang="en-GB" sz="2400" dirty="0" err="1"/>
              <a:t>Yunani</a:t>
            </a:r>
            <a:r>
              <a:rPr lang="en-GB" sz="2400" dirty="0"/>
              <a:t> </a:t>
            </a:r>
            <a:r>
              <a:rPr lang="en-GB" sz="2400" dirty="0" err="1"/>
              <a:t>bersifat</a:t>
            </a:r>
            <a:r>
              <a:rPr lang="en-GB" sz="2400" dirty="0"/>
              <a:t> </a:t>
            </a:r>
            <a:r>
              <a:rPr lang="en-GB" sz="2400" dirty="0" err="1"/>
              <a:t>seperti</a:t>
            </a:r>
            <a:r>
              <a:rPr lang="en-GB" sz="2400" dirty="0"/>
              <a:t> </a:t>
            </a:r>
            <a:r>
              <a:rPr lang="en-GB" sz="2400" dirty="0" err="1"/>
              <a:t>manusia</a:t>
            </a:r>
            <a:r>
              <a:rPr lang="en-GB" sz="2400" dirty="0"/>
              <a:t>, </a:t>
            </a:r>
            <a:r>
              <a:rPr lang="en-GB" sz="2400" dirty="0" err="1"/>
              <a:t>iaitu</a:t>
            </a:r>
            <a:r>
              <a:rPr lang="en-GB" sz="2400" dirty="0"/>
              <a:t> </a:t>
            </a:r>
            <a:r>
              <a:rPr lang="en-GB" sz="2400" dirty="0" err="1"/>
              <a:t>mereka</a:t>
            </a:r>
            <a:r>
              <a:rPr lang="en-GB" sz="2400" dirty="0"/>
              <a:t> </a:t>
            </a:r>
            <a:r>
              <a:rPr lang="en-GB" sz="2400" dirty="0" err="1"/>
              <a:t>makan</a:t>
            </a:r>
            <a:r>
              <a:rPr lang="en-GB" sz="2400" dirty="0"/>
              <a:t>, </a:t>
            </a:r>
            <a:r>
              <a:rPr lang="en-GB" sz="2400" dirty="0" err="1"/>
              <a:t>minum</a:t>
            </a:r>
            <a:r>
              <a:rPr lang="en-GB" sz="2400" dirty="0"/>
              <a:t>, </a:t>
            </a:r>
            <a:r>
              <a:rPr lang="en-GB" sz="2400" dirty="0" err="1"/>
              <a:t>hidup</a:t>
            </a:r>
            <a:r>
              <a:rPr lang="en-GB" sz="2400" dirty="0"/>
              <a:t> </a:t>
            </a:r>
            <a:r>
              <a:rPr lang="en-GB" sz="2400" dirty="0" err="1"/>
              <a:t>berpasangan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sering</a:t>
            </a:r>
            <a:r>
              <a:rPr lang="en-GB" sz="2400" dirty="0"/>
              <a:t> </a:t>
            </a:r>
            <a:r>
              <a:rPr lang="en-GB" sz="2400" dirty="0" err="1"/>
              <a:t>bertengkar</a:t>
            </a:r>
            <a:r>
              <a:rPr lang="en-GB" sz="2400" dirty="0"/>
              <a:t> </a:t>
            </a:r>
            <a:r>
              <a:rPr lang="en-GB" sz="2400" dirty="0" err="1"/>
              <a:t>sesama</a:t>
            </a:r>
            <a:r>
              <a:rPr lang="en-GB" sz="2400" dirty="0"/>
              <a:t> </a:t>
            </a:r>
            <a:r>
              <a:rPr lang="en-GB" sz="2400" dirty="0" err="1"/>
              <a:t>mereka</a:t>
            </a:r>
            <a:r>
              <a:rPr lang="en-GB" sz="2400" dirty="0"/>
              <a:t>.</a:t>
            </a:r>
          </a:p>
          <a:p>
            <a:r>
              <a:rPr lang="en-GB" sz="2400" dirty="0"/>
              <a:t>Yang </a:t>
            </a:r>
            <a:r>
              <a:rPr lang="en-GB" sz="2400" dirty="0" err="1"/>
              <a:t>berbeza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</a:t>
            </a:r>
            <a:r>
              <a:rPr lang="en-GB" sz="2400" dirty="0" err="1"/>
              <a:t>manusia</a:t>
            </a:r>
            <a:r>
              <a:rPr lang="en-GB" sz="2400" dirty="0"/>
              <a:t> </a:t>
            </a:r>
            <a:r>
              <a:rPr lang="en-GB" sz="2400" dirty="0" err="1"/>
              <a:t>ialah</a:t>
            </a:r>
            <a:r>
              <a:rPr lang="en-GB" sz="2400" dirty="0"/>
              <a:t> </a:t>
            </a:r>
            <a:r>
              <a:rPr lang="en-GB" sz="2400" dirty="0" err="1"/>
              <a:t>makanan</a:t>
            </a:r>
            <a:r>
              <a:rPr lang="en-GB" sz="2400" dirty="0"/>
              <a:t> </a:t>
            </a:r>
            <a:r>
              <a:rPr lang="en-GB" sz="2400" dirty="0" err="1"/>
              <a:t>tuhan</a:t>
            </a:r>
            <a:r>
              <a:rPr lang="en-GB" sz="2400" dirty="0"/>
              <a:t> </a:t>
            </a:r>
            <a:r>
              <a:rPr lang="en-GB" sz="2400" dirty="0" err="1"/>
              <a:t>mereka</a:t>
            </a:r>
            <a:r>
              <a:rPr lang="en-GB" sz="2400" dirty="0"/>
              <a:t> </a:t>
            </a:r>
            <a:r>
              <a:rPr lang="en-GB" sz="2400" dirty="0" err="1"/>
              <a:t>terdiri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ambrosia (</a:t>
            </a:r>
            <a:r>
              <a:rPr lang="en-GB" sz="2400" dirty="0" err="1"/>
              <a:t>sajian</a:t>
            </a:r>
            <a:r>
              <a:rPr lang="en-GB" sz="2400" dirty="0"/>
              <a:t> </a:t>
            </a:r>
            <a:r>
              <a:rPr lang="en-GB" sz="2400" dirty="0" err="1"/>
              <a:t>dewa</a:t>
            </a:r>
            <a:r>
              <a:rPr lang="en-GB" sz="2400" dirty="0"/>
              <a:t> yang </a:t>
            </a:r>
            <a:r>
              <a:rPr lang="en-GB" sz="2400" dirty="0" err="1"/>
              <a:t>dipercayai</a:t>
            </a:r>
            <a:r>
              <a:rPr lang="en-GB" sz="2400" dirty="0"/>
              <a:t> </a:t>
            </a:r>
            <a:r>
              <a:rPr lang="en-GB" sz="2400" dirty="0" err="1"/>
              <a:t>menyumbang</a:t>
            </a:r>
            <a:r>
              <a:rPr lang="en-GB" sz="2400" dirty="0"/>
              <a:t> </a:t>
            </a:r>
            <a:r>
              <a:rPr lang="en-GB" sz="2400" dirty="0" err="1"/>
              <a:t>kepada</a:t>
            </a:r>
            <a:r>
              <a:rPr lang="en-GB" sz="2400" dirty="0"/>
              <a:t> </a:t>
            </a:r>
            <a:r>
              <a:rPr lang="en-GB" sz="2400" dirty="0" err="1"/>
              <a:t>panjang</a:t>
            </a:r>
            <a:r>
              <a:rPr lang="en-GB" sz="2400" dirty="0"/>
              <a:t> </a:t>
            </a:r>
            <a:r>
              <a:rPr lang="en-GB" sz="2400" dirty="0" err="1"/>
              <a:t>umur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kekal</a:t>
            </a:r>
            <a:r>
              <a:rPr lang="en-GB" sz="2400" dirty="0"/>
              <a:t> </a:t>
            </a:r>
            <a:r>
              <a:rPr lang="en-GB" sz="2400" dirty="0" err="1"/>
              <a:t>hidup</a:t>
            </a:r>
            <a:r>
              <a:rPr lang="en-GB" sz="2400" dirty="0"/>
              <a:t>)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tempat</a:t>
            </a:r>
            <a:r>
              <a:rPr lang="en-GB" sz="2400" dirty="0"/>
              <a:t> </a:t>
            </a:r>
            <a:r>
              <a:rPr lang="en-GB" sz="2400" dirty="0" err="1"/>
              <a:t>tinggal</a:t>
            </a:r>
            <a:r>
              <a:rPr lang="en-GB" sz="2400" dirty="0"/>
              <a:t> </a:t>
            </a:r>
            <a:r>
              <a:rPr lang="en-GB" sz="2400" dirty="0" err="1"/>
              <a:t>mereka</a:t>
            </a:r>
            <a:r>
              <a:rPr lang="en-GB" sz="2400" dirty="0"/>
              <a:t> di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perkampungan</a:t>
            </a:r>
            <a:r>
              <a:rPr lang="en-GB" sz="2400" dirty="0"/>
              <a:t> </a:t>
            </a:r>
            <a:r>
              <a:rPr lang="en-GB" sz="2400" dirty="0" err="1"/>
              <a:t>khas</a:t>
            </a:r>
            <a:r>
              <a:rPr lang="en-GB" sz="2400" dirty="0"/>
              <a:t> di </a:t>
            </a:r>
            <a:r>
              <a:rPr lang="en-GB" sz="2400" dirty="0" err="1"/>
              <a:t>puncak</a:t>
            </a:r>
            <a:r>
              <a:rPr lang="en-GB" sz="2400" dirty="0"/>
              <a:t> </a:t>
            </a:r>
            <a:r>
              <a:rPr lang="en-GB" sz="2400" dirty="0" err="1"/>
              <a:t>Gunung</a:t>
            </a:r>
            <a:r>
              <a:rPr lang="en-GB" sz="2400" dirty="0"/>
              <a:t> Olympus.</a:t>
            </a:r>
          </a:p>
          <a:p>
            <a:r>
              <a:rPr lang="en-GB" sz="2400" dirty="0" err="1"/>
              <a:t>Ketua</a:t>
            </a:r>
            <a:r>
              <a:rPr lang="en-GB" sz="2400" dirty="0"/>
              <a:t> </a:t>
            </a:r>
            <a:r>
              <a:rPr lang="en-GB" sz="2400" dirty="0" err="1"/>
              <a:t>tuhan</a:t>
            </a:r>
            <a:r>
              <a:rPr lang="en-GB" sz="2400" dirty="0"/>
              <a:t> </a:t>
            </a:r>
            <a:r>
              <a:rPr lang="en-GB" sz="2400" dirty="0" err="1"/>
              <a:t>mereka</a:t>
            </a:r>
            <a:r>
              <a:rPr lang="en-GB" sz="2400" dirty="0"/>
              <a:t> </a:t>
            </a:r>
            <a:r>
              <a:rPr lang="en-GB" sz="2400" dirty="0" err="1"/>
              <a:t>ialah</a:t>
            </a:r>
            <a:r>
              <a:rPr lang="en-GB" sz="2400" dirty="0"/>
              <a:t> </a:t>
            </a:r>
            <a:r>
              <a:rPr lang="en-GB" sz="2400" b="1" dirty="0"/>
              <a:t>Zeus</a:t>
            </a:r>
            <a:r>
              <a:rPr lang="en-GB" sz="2400" dirty="0"/>
              <a:t> yang </a:t>
            </a:r>
            <a:r>
              <a:rPr lang="en-GB" sz="2400" dirty="0" err="1"/>
              <a:t>menjaga</a:t>
            </a:r>
            <a:r>
              <a:rPr lang="en-GB" sz="2400" dirty="0"/>
              <a:t> portfolio </a:t>
            </a:r>
            <a:r>
              <a:rPr lang="en-GB" sz="2400" dirty="0" err="1"/>
              <a:t>langit</a:t>
            </a:r>
            <a:r>
              <a:rPr lang="en-GB" sz="2400" dirty="0"/>
              <a:t>, </a:t>
            </a:r>
            <a:r>
              <a:rPr lang="en-GB" sz="2400" dirty="0" err="1"/>
              <a:t>iaitu</a:t>
            </a:r>
            <a:r>
              <a:rPr lang="en-GB" sz="2400" dirty="0"/>
              <a:t> </a:t>
            </a:r>
            <a:r>
              <a:rPr lang="en-GB" sz="2400" dirty="0" err="1"/>
              <a:t>menjaga</a:t>
            </a:r>
            <a:r>
              <a:rPr lang="en-GB" sz="2400" dirty="0"/>
              <a:t> </a:t>
            </a:r>
            <a:r>
              <a:rPr lang="en-GB" sz="2400" dirty="0" err="1"/>
              <a:t>keadaan</a:t>
            </a:r>
            <a:r>
              <a:rPr lang="en-GB" sz="2400" dirty="0"/>
              <a:t> </a:t>
            </a:r>
            <a:r>
              <a:rPr lang="en-GB" sz="2400" dirty="0" err="1"/>
              <a:t>angin</a:t>
            </a:r>
            <a:r>
              <a:rPr lang="en-GB" sz="2400" dirty="0"/>
              <a:t>, </a:t>
            </a:r>
            <a:r>
              <a:rPr lang="en-GB" sz="2400" dirty="0" err="1"/>
              <a:t>ribut</a:t>
            </a:r>
            <a:r>
              <a:rPr lang="en-GB" sz="2400" dirty="0"/>
              <a:t>, </a:t>
            </a:r>
            <a:r>
              <a:rPr lang="en-GB" sz="2400" dirty="0" err="1"/>
              <a:t>guruh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petir</a:t>
            </a:r>
            <a:r>
              <a:rPr lang="en-GB" sz="2400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1C2-687E-4AA4-A4A0-D6C78B068F2F}" type="slidenum">
              <a:rPr lang="ar-SA" altLang="en-US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430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3239"/>
            <a:ext cx="10353761" cy="960388"/>
          </a:xfrm>
        </p:spPr>
        <p:txBody>
          <a:bodyPr>
            <a:normAutofit/>
          </a:bodyPr>
          <a:lstStyle/>
          <a:p>
            <a:pPr algn="r"/>
            <a:r>
              <a:rPr lang="en-GB" sz="2800" b="1" cap="none" dirty="0" err="1"/>
              <a:t>Sambungan</a:t>
            </a:r>
            <a:r>
              <a:rPr lang="en-GB" sz="2800" b="1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3" y="1063626"/>
            <a:ext cx="10869562" cy="51847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Agama </a:t>
            </a:r>
            <a:r>
              <a:rPr lang="en-GB" sz="2400" dirty="0" err="1"/>
              <a:t>Yunani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percaya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alam</a:t>
            </a:r>
            <a:r>
              <a:rPr lang="en-GB" sz="2400" dirty="0"/>
              <a:t> </a:t>
            </a:r>
            <a:r>
              <a:rPr lang="en-GB" sz="2400" dirty="0" err="1"/>
              <a:t>ghaib</a:t>
            </a:r>
            <a:r>
              <a:rPr lang="en-GB" sz="2400" dirty="0"/>
              <a:t>, </a:t>
            </a:r>
            <a:r>
              <a:rPr lang="en-GB" sz="2400" dirty="0" err="1"/>
              <a:t>hukum-hakam</a:t>
            </a:r>
            <a:r>
              <a:rPr lang="en-GB" sz="2400" dirty="0"/>
              <a:t>, </a:t>
            </a:r>
            <a:r>
              <a:rPr lang="en-GB" sz="2400" dirty="0" err="1"/>
              <a:t>larangan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suruhan</a:t>
            </a:r>
            <a:r>
              <a:rPr lang="en-GB" sz="2400" dirty="0"/>
              <a:t>, </a:t>
            </a:r>
            <a:r>
              <a:rPr lang="en-GB" sz="2400" dirty="0" err="1"/>
              <a:t>dosa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pahala</a:t>
            </a:r>
            <a:r>
              <a:rPr lang="en-GB" sz="2400" dirty="0"/>
              <a:t>, </a:t>
            </a:r>
            <a:r>
              <a:rPr lang="en-GB" sz="2400" dirty="0" err="1"/>
              <a:t>hari</a:t>
            </a:r>
            <a:r>
              <a:rPr lang="en-GB" sz="2400" dirty="0"/>
              <a:t> </a:t>
            </a:r>
            <a:r>
              <a:rPr lang="en-GB" sz="2400" dirty="0" err="1"/>
              <a:t>pembalasan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persembahan</a:t>
            </a:r>
            <a:r>
              <a:rPr lang="en-GB" sz="2400" dirty="0"/>
              <a:t> ritual.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err="1"/>
              <a:t>Setiap</a:t>
            </a:r>
            <a:r>
              <a:rPr lang="en-GB" sz="2400" dirty="0"/>
              <a:t> </a:t>
            </a:r>
            <a:r>
              <a:rPr lang="en-GB" sz="2400" dirty="0" err="1"/>
              <a:t>insan</a:t>
            </a:r>
            <a:r>
              <a:rPr lang="en-GB" sz="2400" dirty="0"/>
              <a:t> </a:t>
            </a:r>
            <a:r>
              <a:rPr lang="en-GB" sz="2400" dirty="0" err="1"/>
              <a:t>boleh</a:t>
            </a:r>
            <a:r>
              <a:rPr lang="en-GB" sz="2400" dirty="0"/>
              <a:t> </a:t>
            </a:r>
            <a:r>
              <a:rPr lang="en-GB" sz="2400" dirty="0" err="1"/>
              <a:t>bertindak</a:t>
            </a:r>
            <a:r>
              <a:rPr lang="en-GB" sz="2400" dirty="0"/>
              <a:t> </a:t>
            </a:r>
            <a:r>
              <a:rPr lang="en-GB" sz="2400" dirty="0" err="1"/>
              <a:t>bebas</a:t>
            </a:r>
            <a:r>
              <a:rPr lang="en-GB" sz="2400" dirty="0"/>
              <a:t> </a:t>
            </a:r>
            <a:r>
              <a:rPr lang="en-GB" sz="2400" dirty="0" err="1"/>
              <a:t>sesuka</a:t>
            </a:r>
            <a:r>
              <a:rPr lang="en-GB" sz="2400" dirty="0"/>
              <a:t> </a:t>
            </a:r>
            <a:r>
              <a:rPr lang="en-GB" sz="2400" dirty="0" err="1"/>
              <a:t>hati</a:t>
            </a:r>
            <a:r>
              <a:rPr lang="en-GB" sz="2400" dirty="0"/>
              <a:t> </a:t>
            </a:r>
            <a:r>
              <a:rPr lang="en-GB" sz="2400" dirty="0" err="1"/>
              <a:t>tanpa</a:t>
            </a:r>
            <a:r>
              <a:rPr lang="en-GB" sz="2400" dirty="0"/>
              <a:t> </a:t>
            </a:r>
            <a:r>
              <a:rPr lang="en-GB" sz="2400" dirty="0" err="1"/>
              <a:t>takut</a:t>
            </a:r>
            <a:r>
              <a:rPr lang="en-GB" sz="2400" dirty="0"/>
              <a:t>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hari</a:t>
            </a:r>
            <a:r>
              <a:rPr lang="en-GB" sz="2400" dirty="0"/>
              <a:t> </a:t>
            </a:r>
            <a:r>
              <a:rPr lang="en-GB" sz="2400" dirty="0" err="1"/>
              <a:t>pembalasan</a:t>
            </a:r>
            <a:r>
              <a:rPr lang="en-GB" sz="2400" dirty="0"/>
              <a:t>, </a:t>
            </a:r>
            <a:r>
              <a:rPr lang="en-GB" sz="2400" dirty="0" err="1"/>
              <a:t>kerana</a:t>
            </a:r>
            <a:r>
              <a:rPr lang="en-GB" sz="2400" dirty="0"/>
              <a:t> </a:t>
            </a:r>
            <a:r>
              <a:rPr lang="en-GB" sz="2400" dirty="0" err="1"/>
              <a:t>tiada</a:t>
            </a:r>
            <a:r>
              <a:rPr lang="en-GB" sz="2400" dirty="0"/>
              <a:t> </a:t>
            </a:r>
            <a:r>
              <a:rPr lang="en-GB" sz="2400" dirty="0" err="1"/>
              <a:t>konsep</a:t>
            </a:r>
            <a:r>
              <a:rPr lang="en-GB" sz="2400" dirty="0"/>
              <a:t> </a:t>
            </a:r>
            <a:r>
              <a:rPr lang="en-GB" sz="2400" dirty="0" err="1"/>
              <a:t>syurga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neraka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ajaran</a:t>
            </a:r>
            <a:r>
              <a:rPr lang="en-GB" sz="2400" dirty="0"/>
              <a:t> </a:t>
            </a:r>
            <a:r>
              <a:rPr lang="en-GB" sz="2400" dirty="0" err="1"/>
              <a:t>mereka</a:t>
            </a:r>
            <a:r>
              <a:rPr lang="en-GB" sz="2400" dirty="0"/>
              <a:t>.  </a:t>
            </a:r>
            <a:r>
              <a:rPr lang="en-GB" sz="2400" dirty="0" err="1"/>
              <a:t>Menurut</a:t>
            </a:r>
            <a:r>
              <a:rPr lang="en-GB" sz="2400" dirty="0"/>
              <a:t> Burns (1963), </a:t>
            </a:r>
            <a:r>
              <a:rPr lang="en-GB" sz="2400" dirty="0" err="1"/>
              <a:t>kebebasan</a:t>
            </a:r>
            <a:r>
              <a:rPr lang="en-GB" sz="2400" dirty="0"/>
              <a:t> </a:t>
            </a:r>
            <a:r>
              <a:rPr lang="en-GB" sz="2400" dirty="0" err="1"/>
              <a:t>sedemikianlah</a:t>
            </a:r>
            <a:r>
              <a:rPr lang="en-GB" sz="2400" dirty="0"/>
              <a:t> yang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/>
              <a:t>faktor</a:t>
            </a:r>
            <a:r>
              <a:rPr lang="en-GB" sz="2400" dirty="0"/>
              <a:t> </a:t>
            </a:r>
            <a:r>
              <a:rPr lang="en-GB" sz="2400" dirty="0" err="1"/>
              <a:t>penting</a:t>
            </a:r>
            <a:r>
              <a:rPr lang="en-GB" sz="2400" dirty="0"/>
              <a:t> yang </a:t>
            </a:r>
            <a:r>
              <a:rPr lang="en-GB" sz="2400" dirty="0" err="1"/>
              <a:t>menjadikan</a:t>
            </a:r>
            <a:r>
              <a:rPr lang="en-GB" sz="2400" dirty="0"/>
              <a:t> </a:t>
            </a:r>
            <a:r>
              <a:rPr lang="en-GB" sz="2400" dirty="0" err="1"/>
              <a:t>bangsa</a:t>
            </a:r>
            <a:r>
              <a:rPr lang="en-GB" sz="2400" dirty="0"/>
              <a:t> </a:t>
            </a:r>
            <a:r>
              <a:rPr lang="en-GB" sz="2400" dirty="0" err="1"/>
              <a:t>Yunani</a:t>
            </a:r>
            <a:r>
              <a:rPr lang="en-GB" sz="2400" dirty="0"/>
              <a:t>/Greek </a:t>
            </a:r>
            <a:r>
              <a:rPr lang="en-GB" sz="2400" dirty="0" err="1"/>
              <a:t>begitu</a:t>
            </a:r>
            <a:r>
              <a:rPr lang="en-GB" sz="2400" dirty="0"/>
              <a:t> </a:t>
            </a:r>
            <a:r>
              <a:rPr lang="en-GB" sz="2400" dirty="0" err="1"/>
              <a:t>maju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segi</a:t>
            </a:r>
            <a:r>
              <a:rPr lang="en-GB" sz="2400" dirty="0"/>
              <a:t> </a:t>
            </a:r>
            <a:r>
              <a:rPr lang="en-GB" sz="2400" dirty="0" err="1"/>
              <a:t>falsafah</a:t>
            </a:r>
            <a:r>
              <a:rPr lang="en-GB" sz="2400" dirty="0"/>
              <a:t>, </a:t>
            </a:r>
            <a:r>
              <a:rPr lang="en-GB" sz="2400" dirty="0" err="1"/>
              <a:t>intelek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kesusasteraan</a:t>
            </a:r>
            <a:r>
              <a:rPr lang="en-GB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Orang </a:t>
            </a:r>
            <a:r>
              <a:rPr lang="en-GB" sz="2400" dirty="0" err="1"/>
              <a:t>Yunani</a:t>
            </a:r>
            <a:r>
              <a:rPr lang="en-GB" sz="2400" dirty="0"/>
              <a:t>/Greek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percaya</a:t>
            </a:r>
            <a:r>
              <a:rPr lang="en-GB" sz="2400" dirty="0"/>
              <a:t> </a:t>
            </a:r>
            <a:r>
              <a:rPr lang="en-GB" sz="2400" dirty="0" err="1"/>
              <a:t>wujudnya</a:t>
            </a:r>
            <a:r>
              <a:rPr lang="en-GB" sz="2400" dirty="0"/>
              <a:t> </a:t>
            </a:r>
            <a:r>
              <a:rPr lang="en-GB" sz="2400" dirty="0" err="1"/>
              <a:t>makhluk</a:t>
            </a:r>
            <a:r>
              <a:rPr lang="en-GB" sz="2400" dirty="0"/>
              <a:t> </a:t>
            </a:r>
            <a:r>
              <a:rPr lang="en-GB" sz="2400" dirty="0" err="1"/>
              <a:t>ghaib</a:t>
            </a:r>
            <a:r>
              <a:rPr lang="en-GB" sz="2400" dirty="0"/>
              <a:t>, </a:t>
            </a:r>
            <a:r>
              <a:rPr lang="en-GB" sz="2400" dirty="0" err="1"/>
              <a:t>seperti</a:t>
            </a:r>
            <a:r>
              <a:rPr lang="en-GB" sz="2400" dirty="0"/>
              <a:t> </a:t>
            </a:r>
            <a:r>
              <a:rPr lang="en-GB" sz="2400" dirty="0" err="1"/>
              <a:t>syaitan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hantu</a:t>
            </a:r>
            <a:r>
              <a:rPr lang="en-GB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err="1"/>
              <a:t>Mereka</a:t>
            </a:r>
            <a:r>
              <a:rPr lang="en-GB" sz="2400" dirty="0"/>
              <a:t> </a:t>
            </a:r>
            <a:r>
              <a:rPr lang="en-GB" sz="2400" dirty="0" err="1"/>
              <a:t>juga</a:t>
            </a:r>
            <a:r>
              <a:rPr lang="en-GB" sz="2400" dirty="0"/>
              <a:t> </a:t>
            </a:r>
            <a:r>
              <a:rPr lang="en-GB" sz="2400" dirty="0" err="1"/>
              <a:t>percaya</a:t>
            </a:r>
            <a:r>
              <a:rPr lang="en-GB" sz="2400" dirty="0"/>
              <a:t> </a:t>
            </a:r>
            <a:r>
              <a:rPr lang="en-GB" sz="2400" dirty="0" err="1"/>
              <a:t>bahawa</a:t>
            </a:r>
            <a:r>
              <a:rPr lang="en-GB" sz="2400" dirty="0"/>
              <a:t> </a:t>
            </a:r>
            <a:r>
              <a:rPr lang="en-GB" sz="2400" dirty="0" err="1"/>
              <a:t>tiada</a:t>
            </a:r>
            <a:r>
              <a:rPr lang="en-GB" sz="2400" dirty="0"/>
              <a:t> </a:t>
            </a:r>
            <a:r>
              <a:rPr lang="en-GB" sz="2400" dirty="0" err="1"/>
              <a:t>nilai</a:t>
            </a:r>
            <a:r>
              <a:rPr lang="en-GB" sz="2400" dirty="0"/>
              <a:t> </a:t>
            </a:r>
            <a:r>
              <a:rPr lang="en-GB" sz="2400" dirty="0" err="1"/>
              <a:t>akhlak</a:t>
            </a:r>
            <a:r>
              <a:rPr lang="en-GB" sz="2400" dirty="0"/>
              <a:t> yang </a:t>
            </a:r>
            <a:r>
              <a:rPr lang="en-GB" sz="2400" dirty="0" err="1"/>
              <a:t>jahat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buruk</a:t>
            </a:r>
            <a:r>
              <a:rPr lang="en-GB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16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14516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BANGSA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75187" y="1592826"/>
            <a:ext cx="10972800" cy="5036575"/>
          </a:xfrm>
        </p:spPr>
        <p:txBody>
          <a:bodyPr/>
          <a:lstStyle/>
          <a:p>
            <a:pPr eaLnBrk="1" hangingPunct="1"/>
            <a:r>
              <a:rPr lang="en-GB" sz="2800" dirty="0" err="1"/>
              <a:t>Bangsa</a:t>
            </a:r>
            <a:r>
              <a:rPr lang="en-GB" sz="2800" dirty="0"/>
              <a:t> </a:t>
            </a:r>
            <a:r>
              <a:rPr lang="en-GB" sz="2800" dirty="0" err="1"/>
              <a:t>Yunani</a:t>
            </a:r>
            <a:r>
              <a:rPr lang="en-GB" sz="2800" dirty="0"/>
              <a:t> (Greek) </a:t>
            </a:r>
            <a:r>
              <a:rPr lang="en-GB" sz="2800" dirty="0" err="1"/>
              <a:t>dipercayai</a:t>
            </a:r>
            <a:r>
              <a:rPr lang="en-GB" sz="2800" dirty="0"/>
              <a:t> </a:t>
            </a:r>
            <a:r>
              <a:rPr lang="en-GB" sz="2800" dirty="0" err="1"/>
              <a:t>berasal</a:t>
            </a:r>
            <a:r>
              <a:rPr lang="en-GB" sz="2800" dirty="0"/>
              <a:t> </a:t>
            </a:r>
            <a:r>
              <a:rPr lang="en-GB" sz="2800" dirty="0" err="1"/>
              <a:t>daripada</a:t>
            </a:r>
            <a:r>
              <a:rPr lang="en-GB" sz="2800" dirty="0"/>
              <a:t> </a:t>
            </a:r>
            <a:r>
              <a:rPr lang="en-GB" sz="2800" dirty="0" err="1"/>
              <a:t>bangsa</a:t>
            </a:r>
            <a:r>
              <a:rPr lang="en-GB" sz="2800" dirty="0"/>
              <a:t> Indo-</a:t>
            </a:r>
            <a:r>
              <a:rPr lang="en-GB" sz="2800" dirty="0" err="1"/>
              <a:t>Eropah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dikenali</a:t>
            </a:r>
            <a:r>
              <a:rPr lang="en-GB" sz="2800" dirty="0"/>
              <a:t> </a:t>
            </a:r>
            <a:r>
              <a:rPr lang="en-GB" sz="2800" dirty="0" err="1"/>
              <a:t>sebagai</a:t>
            </a:r>
            <a:r>
              <a:rPr lang="en-GB" sz="2800" dirty="0"/>
              <a:t> </a:t>
            </a:r>
            <a:r>
              <a:rPr lang="en-GB" sz="2800" b="1" dirty="0" err="1"/>
              <a:t>bangsa</a:t>
            </a:r>
            <a:r>
              <a:rPr lang="en-GB" sz="2800" b="1" dirty="0"/>
              <a:t> Aryan </a:t>
            </a:r>
            <a:r>
              <a:rPr lang="en-GB" sz="2800" dirty="0"/>
              <a:t>yang </a:t>
            </a:r>
            <a:r>
              <a:rPr lang="en-GB" sz="2800" dirty="0" err="1"/>
              <a:t>telah</a:t>
            </a:r>
            <a:r>
              <a:rPr lang="en-GB" sz="2800" dirty="0"/>
              <a:t> </a:t>
            </a:r>
            <a:r>
              <a:rPr lang="en-GB" sz="2800" dirty="0" err="1"/>
              <a:t>datang</a:t>
            </a:r>
            <a:r>
              <a:rPr lang="en-GB" sz="2800" dirty="0"/>
              <a:t> </a:t>
            </a:r>
            <a:r>
              <a:rPr lang="en-GB" sz="2800" dirty="0" err="1"/>
              <a:t>menduduki</a:t>
            </a:r>
            <a:r>
              <a:rPr lang="en-GB" sz="2800" dirty="0"/>
              <a:t> </a:t>
            </a:r>
            <a:r>
              <a:rPr lang="en-GB" sz="2800" dirty="0" err="1"/>
              <a:t>sebelah</a:t>
            </a:r>
            <a:r>
              <a:rPr lang="en-GB" sz="2800" dirty="0"/>
              <a:t> </a:t>
            </a:r>
            <a:r>
              <a:rPr lang="en-GB" sz="2800" dirty="0" err="1"/>
              <a:t>timur</a:t>
            </a:r>
            <a:r>
              <a:rPr lang="en-GB" sz="2800" dirty="0"/>
              <a:t> </a:t>
            </a:r>
            <a:r>
              <a:rPr lang="en-GB" sz="2800" dirty="0" err="1"/>
              <a:t>Laut</a:t>
            </a:r>
            <a:r>
              <a:rPr lang="en-GB" sz="2800" dirty="0"/>
              <a:t> Mediterranean </a:t>
            </a:r>
            <a:r>
              <a:rPr lang="en-GB" sz="2800" dirty="0" err="1"/>
              <a:t>pada</a:t>
            </a:r>
            <a:r>
              <a:rPr lang="en-GB" sz="2800" dirty="0"/>
              <a:t> </a:t>
            </a:r>
            <a:r>
              <a:rPr lang="en-GB" sz="2800" dirty="0" err="1"/>
              <a:t>sekitar</a:t>
            </a:r>
            <a:r>
              <a:rPr lang="en-GB" sz="2800" dirty="0"/>
              <a:t> 3000 SM.</a:t>
            </a:r>
          </a:p>
          <a:p>
            <a:pPr eaLnBrk="1" hangingPunct="1"/>
            <a:r>
              <a:rPr lang="en-GB" sz="2800" dirty="0" err="1"/>
              <a:t>Bangsa</a:t>
            </a:r>
            <a:r>
              <a:rPr lang="en-GB" sz="2800" dirty="0"/>
              <a:t> </a:t>
            </a:r>
            <a:r>
              <a:rPr lang="en-GB" sz="2800" dirty="0" err="1"/>
              <a:t>inilah</a:t>
            </a:r>
            <a:r>
              <a:rPr lang="en-GB" sz="2800" dirty="0"/>
              <a:t> </a:t>
            </a:r>
            <a:r>
              <a:rPr lang="en-GB" sz="2800" dirty="0" err="1"/>
              <a:t>juga</a:t>
            </a:r>
            <a:r>
              <a:rPr lang="en-GB" sz="2800" dirty="0"/>
              <a:t> yang </a:t>
            </a:r>
            <a:r>
              <a:rPr lang="en-GB" sz="2800" dirty="0" err="1"/>
              <a:t>telah</a:t>
            </a:r>
            <a:r>
              <a:rPr lang="en-GB" sz="2800" dirty="0"/>
              <a:t> </a:t>
            </a:r>
            <a:r>
              <a:rPr lang="en-GB" sz="2800" b="1" dirty="0" err="1"/>
              <a:t>berhijrah</a:t>
            </a:r>
            <a:r>
              <a:rPr lang="en-GB" sz="2800" b="1" dirty="0"/>
              <a:t> </a:t>
            </a:r>
            <a:r>
              <a:rPr lang="en-GB" sz="2800" b="1" dirty="0" err="1"/>
              <a:t>ke</a:t>
            </a:r>
            <a:r>
              <a:rPr lang="en-GB" sz="2800" b="1" dirty="0"/>
              <a:t> </a:t>
            </a:r>
            <a:r>
              <a:rPr lang="en-GB" sz="2800" b="1" dirty="0" err="1"/>
              <a:t>benua</a:t>
            </a:r>
            <a:r>
              <a:rPr lang="en-GB" sz="2800" b="1" dirty="0"/>
              <a:t> India</a:t>
            </a:r>
            <a:r>
              <a:rPr lang="en-GB" sz="2800" dirty="0"/>
              <a:t>, </a:t>
            </a:r>
            <a:r>
              <a:rPr lang="en-GB" sz="2800" dirty="0" err="1"/>
              <a:t>membina</a:t>
            </a:r>
            <a:r>
              <a:rPr lang="en-GB" sz="2800" dirty="0"/>
              <a:t> </a:t>
            </a:r>
            <a:r>
              <a:rPr lang="en-GB" sz="2800" dirty="0" err="1"/>
              <a:t>tamadun</a:t>
            </a:r>
            <a:r>
              <a:rPr lang="en-GB" sz="2800" dirty="0"/>
              <a:t> di situ </a:t>
            </a:r>
            <a:r>
              <a:rPr lang="en-GB" sz="2800" dirty="0" err="1"/>
              <a:t>selepas</a:t>
            </a:r>
            <a:r>
              <a:rPr lang="en-GB" sz="2800" dirty="0"/>
              <a:t> </a:t>
            </a:r>
            <a:r>
              <a:rPr lang="en-GB" sz="2800" dirty="0" err="1"/>
              <a:t>kejatuhan</a:t>
            </a:r>
            <a:r>
              <a:rPr lang="en-GB" sz="2800" dirty="0"/>
              <a:t> </a:t>
            </a:r>
            <a:r>
              <a:rPr lang="en-GB" sz="2800" dirty="0" err="1"/>
              <a:t>tamadun</a:t>
            </a:r>
            <a:r>
              <a:rPr lang="en-GB" sz="2800" dirty="0"/>
              <a:t> Harappa.</a:t>
            </a:r>
          </a:p>
          <a:p>
            <a:pPr eaLnBrk="1" hangingPunct="1"/>
            <a:r>
              <a:rPr lang="en-GB" sz="2800" dirty="0" err="1"/>
              <a:t>Mereka</a:t>
            </a:r>
            <a:r>
              <a:rPr lang="en-GB" sz="2800" dirty="0"/>
              <a:t> </a:t>
            </a:r>
            <a:r>
              <a:rPr lang="en-GB" sz="2800" dirty="0" err="1"/>
              <a:t>mara</a:t>
            </a:r>
            <a:r>
              <a:rPr lang="en-GB" sz="2800" dirty="0"/>
              <a:t> </a:t>
            </a:r>
            <a:r>
              <a:rPr lang="en-GB" sz="2800" dirty="0" err="1"/>
              <a:t>menuju</a:t>
            </a:r>
            <a:r>
              <a:rPr lang="en-GB" sz="2800" dirty="0"/>
              <a:t> </a:t>
            </a:r>
            <a:r>
              <a:rPr lang="en-GB" sz="2800" dirty="0" err="1"/>
              <a:t>Kepulauan</a:t>
            </a:r>
            <a:r>
              <a:rPr lang="en-GB" sz="2800" dirty="0"/>
              <a:t> </a:t>
            </a:r>
            <a:r>
              <a:rPr lang="en-GB" sz="2800" dirty="0" err="1"/>
              <a:t>Laut</a:t>
            </a:r>
            <a:r>
              <a:rPr lang="en-GB" sz="2800" dirty="0"/>
              <a:t> </a:t>
            </a:r>
            <a:r>
              <a:rPr lang="en-GB" sz="2800" dirty="0" err="1"/>
              <a:t>Aegea</a:t>
            </a:r>
            <a:r>
              <a:rPr lang="en-GB" sz="2800" dirty="0"/>
              <a:t>,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ada</a:t>
            </a:r>
            <a:r>
              <a:rPr lang="en-GB" sz="2800" dirty="0"/>
              <a:t> </a:t>
            </a:r>
            <a:r>
              <a:rPr lang="en-GB" sz="2800" dirty="0" err="1"/>
              <a:t>juga</a:t>
            </a:r>
            <a:r>
              <a:rPr lang="en-GB" sz="2800" dirty="0"/>
              <a:t> yang </a:t>
            </a:r>
            <a:r>
              <a:rPr lang="en-GB" sz="2800" dirty="0" err="1"/>
              <a:t>menetap</a:t>
            </a:r>
            <a:r>
              <a:rPr lang="en-GB" sz="2800" dirty="0"/>
              <a:t> di </a:t>
            </a:r>
            <a:r>
              <a:rPr lang="en-GB" sz="2800" dirty="0" err="1"/>
              <a:t>daratan</a:t>
            </a:r>
            <a:r>
              <a:rPr lang="en-GB" sz="2800" dirty="0"/>
              <a:t> </a:t>
            </a:r>
            <a:r>
              <a:rPr lang="en-GB" sz="2800" dirty="0" err="1"/>
              <a:t>tebing</a:t>
            </a:r>
            <a:r>
              <a:rPr lang="en-GB" sz="2800" dirty="0"/>
              <a:t> </a:t>
            </a:r>
            <a:r>
              <a:rPr lang="en-GB" sz="2800" dirty="0" err="1"/>
              <a:t>timur</a:t>
            </a:r>
            <a:r>
              <a:rPr lang="en-GB" sz="2800" dirty="0"/>
              <a:t> </a:t>
            </a:r>
            <a:r>
              <a:rPr lang="en-GB" sz="2800" dirty="0" err="1"/>
              <a:t>Laut</a:t>
            </a:r>
            <a:r>
              <a:rPr lang="en-GB" sz="2800" dirty="0"/>
              <a:t> Mediterranean.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FD837-3C77-44C5-9AA2-3F8A358E04A9}" type="slidenum">
              <a:rPr lang="ar-SA" altLang="en-US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0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630" y="214385"/>
            <a:ext cx="9797142" cy="195731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</a:rPr>
              <a:t>BAB 4</a:t>
            </a:r>
          </a:p>
          <a:p>
            <a:r>
              <a:rPr lang="fi-FI" sz="3200" b="1" dirty="0">
                <a:solidFill>
                  <a:srgbClr val="FFFF00"/>
                </a:solidFill>
                <a:latin typeface="+mj-lt"/>
              </a:rPr>
              <a:t>PEMIKIRAN SAINS: GREEK, ISLAM &amp; BARAT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 descr="A picture containing child, bed, toy, many&#10;&#10;Description automatically generated">
            <a:extLst>
              <a:ext uri="{FF2B5EF4-FFF2-40B4-BE49-F238E27FC236}">
                <a16:creationId xmlns:a16="http://schemas.microsoft.com/office/drawing/2014/main" id="{F9151AFF-4422-48C9-ADEB-514D68585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7671" y="3531868"/>
            <a:ext cx="4183379" cy="34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2680A52-F73D-4CFD-AD9C-DC623DAD6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1050" y="3623309"/>
            <a:ext cx="3790949" cy="3187529"/>
          </a:xfrm>
          <a:prstGeom prst="rect">
            <a:avLst/>
          </a:prstGeom>
        </p:spPr>
      </p:pic>
      <p:pic>
        <p:nvPicPr>
          <p:cNvPr id="18" name="Picture 17" descr="A picture containing indoor, photo, old, table&#10;&#10;Description automatically generated">
            <a:extLst>
              <a:ext uri="{FF2B5EF4-FFF2-40B4-BE49-F238E27FC236}">
                <a16:creationId xmlns:a16="http://schemas.microsoft.com/office/drawing/2014/main" id="{CC950B66-2D98-486A-8199-A6D80EC58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" y="3531869"/>
            <a:ext cx="4217670" cy="32942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5774355-D3E7-4B64-B947-C5F1D31C464A}"/>
              </a:ext>
            </a:extLst>
          </p:cNvPr>
          <p:cNvSpPr/>
          <p:nvPr/>
        </p:nvSpPr>
        <p:spPr>
          <a:xfrm>
            <a:off x="125730" y="3060871"/>
            <a:ext cx="3920490" cy="47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GREEK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F95443-E416-4B0A-9CEF-0F716C162C2C}"/>
              </a:ext>
            </a:extLst>
          </p:cNvPr>
          <p:cNvSpPr/>
          <p:nvPr/>
        </p:nvSpPr>
        <p:spPr>
          <a:xfrm>
            <a:off x="4263390" y="3072303"/>
            <a:ext cx="3920490" cy="47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ISLAM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63216-857A-4393-9429-EA52412B546F}"/>
              </a:ext>
            </a:extLst>
          </p:cNvPr>
          <p:cNvSpPr/>
          <p:nvPr/>
        </p:nvSpPr>
        <p:spPr>
          <a:xfrm>
            <a:off x="8401050" y="3049440"/>
            <a:ext cx="3790949" cy="47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BARAT</a:t>
            </a:r>
          </a:p>
        </p:txBody>
      </p:sp>
    </p:spTree>
    <p:extLst>
      <p:ext uri="{BB962C8B-B14F-4D97-AF65-F5344CB8AC3E}">
        <p14:creationId xmlns:p14="http://schemas.microsoft.com/office/powerpoint/2010/main" val="3313889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2736"/>
            <a:ext cx="10353761" cy="825910"/>
          </a:xfrm>
        </p:spPr>
        <p:txBody>
          <a:bodyPr>
            <a:normAutofit/>
          </a:bodyPr>
          <a:lstStyle/>
          <a:p>
            <a:pPr algn="r"/>
            <a:r>
              <a:rPr lang="en-GB" sz="2800" b="1" cap="none" dirty="0" err="1"/>
              <a:t>Sambungan</a:t>
            </a:r>
            <a:r>
              <a:rPr lang="en-GB" sz="2800" b="1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1152042"/>
            <a:ext cx="10781071" cy="4953000"/>
          </a:xfrm>
        </p:spPr>
        <p:txBody>
          <a:bodyPr>
            <a:normAutofit/>
          </a:bodyPr>
          <a:lstStyle/>
          <a:p>
            <a:r>
              <a:rPr lang="en-GB" sz="2400" dirty="0" err="1"/>
              <a:t>Seterusnya</a:t>
            </a:r>
            <a:r>
              <a:rPr lang="en-GB" sz="2400" dirty="0"/>
              <a:t>, </a:t>
            </a:r>
            <a:r>
              <a:rPr lang="en-GB" sz="2400" dirty="0" err="1"/>
              <a:t>mereka</a:t>
            </a:r>
            <a:r>
              <a:rPr lang="en-GB" sz="2400" dirty="0"/>
              <a:t> </a:t>
            </a:r>
            <a:r>
              <a:rPr lang="en-GB" sz="2400" dirty="0" err="1"/>
              <a:t>berkahwin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orang </a:t>
            </a:r>
            <a:r>
              <a:rPr lang="en-GB" sz="2400" dirty="0" err="1"/>
              <a:t>tempatan</a:t>
            </a:r>
            <a:r>
              <a:rPr lang="en-GB" sz="2400" dirty="0"/>
              <a:t>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mengasaskan</a:t>
            </a:r>
            <a:r>
              <a:rPr lang="en-GB" sz="2400" dirty="0"/>
              <a:t> </a:t>
            </a:r>
            <a:r>
              <a:rPr lang="en-GB" sz="2400" b="1" dirty="0" err="1"/>
              <a:t>tamadun</a:t>
            </a:r>
            <a:r>
              <a:rPr lang="en-GB" sz="2400" b="1" dirty="0"/>
              <a:t> </a:t>
            </a:r>
            <a:r>
              <a:rPr lang="en-GB" sz="2400" b="1" dirty="0" err="1"/>
              <a:t>Yunani</a:t>
            </a:r>
            <a:r>
              <a:rPr lang="en-GB" sz="2400" b="1" dirty="0"/>
              <a:t>/Greek </a:t>
            </a:r>
            <a:r>
              <a:rPr lang="en-GB" sz="2400" b="1" dirty="0" err="1"/>
              <a:t>peringkat</a:t>
            </a:r>
            <a:r>
              <a:rPr lang="en-GB" sz="2400" b="1" dirty="0"/>
              <a:t> </a:t>
            </a:r>
            <a:r>
              <a:rPr lang="en-GB" sz="2400" b="1" dirty="0" err="1"/>
              <a:t>pertama</a:t>
            </a:r>
            <a:r>
              <a:rPr lang="en-GB" sz="2400" dirty="0"/>
              <a:t> yang </a:t>
            </a:r>
            <a:r>
              <a:rPr lang="en-GB" sz="2400" dirty="0" err="1"/>
              <a:t>dikenali</a:t>
            </a:r>
            <a:r>
              <a:rPr lang="en-GB" sz="2400" dirty="0"/>
              <a:t>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b="1" dirty="0" err="1"/>
              <a:t>Yunani</a:t>
            </a:r>
            <a:r>
              <a:rPr lang="en-GB" sz="2400" b="1" dirty="0"/>
              <a:t> </a:t>
            </a:r>
            <a:r>
              <a:rPr lang="en-GB" sz="2400" b="1" dirty="0" err="1"/>
              <a:t>Ioniodaris</a:t>
            </a:r>
            <a:r>
              <a:rPr lang="en-GB" sz="2400" b="1" dirty="0"/>
              <a:t> </a:t>
            </a:r>
            <a:r>
              <a:rPr lang="en-GB" sz="2400" b="1" dirty="0" err="1"/>
              <a:t>atau</a:t>
            </a:r>
            <a:r>
              <a:rPr lang="en-GB" sz="2400" b="1" dirty="0"/>
              <a:t> </a:t>
            </a:r>
            <a:r>
              <a:rPr lang="en-GB" sz="2400" b="1" dirty="0" err="1"/>
              <a:t>Yunani</a:t>
            </a:r>
            <a:r>
              <a:rPr lang="en-GB" sz="2400" b="1" dirty="0"/>
              <a:t> </a:t>
            </a:r>
            <a:r>
              <a:rPr lang="en-GB" sz="2400" b="1" dirty="0" err="1"/>
              <a:t>Aegea</a:t>
            </a:r>
            <a:r>
              <a:rPr lang="en-GB" sz="2400" b="1" dirty="0"/>
              <a:t>.  </a:t>
            </a:r>
          </a:p>
          <a:p>
            <a:r>
              <a:rPr lang="en-GB" sz="2400" dirty="0"/>
              <a:t>Antara </a:t>
            </a:r>
            <a:r>
              <a:rPr lang="en-GB" sz="2400" dirty="0" err="1"/>
              <a:t>puak</a:t>
            </a:r>
            <a:r>
              <a:rPr lang="en-GB" sz="2400" dirty="0"/>
              <a:t> </a:t>
            </a:r>
            <a:r>
              <a:rPr lang="en-GB" sz="2400" dirty="0" err="1"/>
              <a:t>Yunani</a:t>
            </a:r>
            <a:r>
              <a:rPr lang="en-GB" sz="2400" dirty="0"/>
              <a:t> yang </a:t>
            </a:r>
            <a:r>
              <a:rPr lang="en-GB" sz="2400" dirty="0" err="1"/>
              <a:t>timbul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tahap</a:t>
            </a:r>
            <a:r>
              <a:rPr lang="en-GB" sz="2400" dirty="0"/>
              <a:t> </a:t>
            </a:r>
            <a:r>
              <a:rPr lang="en-GB" sz="2400" dirty="0" err="1"/>
              <a:t>tamadun</a:t>
            </a:r>
            <a:r>
              <a:rPr lang="en-GB" sz="2400" dirty="0"/>
              <a:t> </a:t>
            </a:r>
            <a:r>
              <a:rPr lang="en-GB" sz="2400" dirty="0" err="1"/>
              <a:t>Aegea</a:t>
            </a:r>
            <a:r>
              <a:rPr lang="en-GB" sz="2400" dirty="0"/>
              <a:t> </a:t>
            </a:r>
            <a:r>
              <a:rPr lang="en-GB" sz="2400" dirty="0" err="1"/>
              <a:t>ialah</a:t>
            </a:r>
            <a:r>
              <a:rPr lang="en-GB" sz="2400" dirty="0"/>
              <a:t> </a:t>
            </a:r>
            <a:r>
              <a:rPr lang="en-GB" sz="2400" dirty="0" err="1"/>
              <a:t>puak</a:t>
            </a:r>
            <a:r>
              <a:rPr lang="en-GB" sz="2400" dirty="0"/>
              <a:t> </a:t>
            </a:r>
            <a:r>
              <a:rPr lang="en-GB" sz="2400" dirty="0" err="1"/>
              <a:t>Hitit</a:t>
            </a:r>
            <a:r>
              <a:rPr lang="en-GB" sz="2400" dirty="0"/>
              <a:t>, </a:t>
            </a:r>
            <a:r>
              <a:rPr lang="en-GB" sz="2400" dirty="0" err="1"/>
              <a:t>Firigia</a:t>
            </a:r>
            <a:r>
              <a:rPr lang="en-GB" sz="2400" dirty="0"/>
              <a:t>, Lidia,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Fonesia</a:t>
            </a:r>
            <a:r>
              <a:rPr lang="en-GB" sz="2400" dirty="0"/>
              <a:t>.</a:t>
            </a:r>
          </a:p>
          <a:p>
            <a:r>
              <a:rPr lang="en-GB" sz="2400" b="1" dirty="0" err="1"/>
              <a:t>Puak</a:t>
            </a:r>
            <a:r>
              <a:rPr lang="en-GB" sz="2400" b="1" dirty="0"/>
              <a:t> </a:t>
            </a:r>
            <a:r>
              <a:rPr lang="en-GB" sz="2400" b="1" dirty="0" err="1"/>
              <a:t>Hitit</a:t>
            </a:r>
            <a:r>
              <a:rPr lang="en-GB" sz="2400" b="1" dirty="0"/>
              <a:t> </a:t>
            </a:r>
            <a:r>
              <a:rPr lang="en-GB" sz="2400" dirty="0" err="1"/>
              <a:t>menduduki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kawasan</a:t>
            </a:r>
            <a:r>
              <a:rPr lang="en-GB" sz="2400" dirty="0"/>
              <a:t> di Syria </a:t>
            </a:r>
            <a:r>
              <a:rPr lang="en-GB" sz="2400" dirty="0" err="1"/>
              <a:t>berhampiran</a:t>
            </a:r>
            <a:r>
              <a:rPr lang="en-GB" sz="2400" dirty="0"/>
              <a:t> </a:t>
            </a:r>
            <a:r>
              <a:rPr lang="en-GB" sz="2400" dirty="0" err="1"/>
              <a:t>kota</a:t>
            </a:r>
            <a:r>
              <a:rPr lang="en-GB" sz="2400" dirty="0"/>
              <a:t> </a:t>
            </a:r>
            <a:r>
              <a:rPr lang="en-GB" sz="2400" dirty="0" err="1"/>
              <a:t>Hamma</a:t>
            </a:r>
            <a:r>
              <a:rPr lang="en-GB" sz="2400" dirty="0"/>
              <a:t>.  </a:t>
            </a:r>
            <a:r>
              <a:rPr lang="en-GB" sz="2400" dirty="0" err="1"/>
              <a:t>Kemuncak</a:t>
            </a:r>
            <a:r>
              <a:rPr lang="en-GB" sz="2400" dirty="0"/>
              <a:t> </a:t>
            </a:r>
            <a:r>
              <a:rPr lang="en-GB" sz="2400" dirty="0" err="1"/>
              <a:t>perkembangan</a:t>
            </a:r>
            <a:r>
              <a:rPr lang="en-GB" sz="2400" dirty="0"/>
              <a:t> </a:t>
            </a:r>
            <a:r>
              <a:rPr lang="en-GB" sz="2400" dirty="0" err="1"/>
              <a:t>tamadun</a:t>
            </a:r>
            <a:r>
              <a:rPr lang="en-GB" sz="2400" dirty="0"/>
              <a:t> </a:t>
            </a:r>
            <a:r>
              <a:rPr lang="en-GB" sz="2400" dirty="0" err="1"/>
              <a:t>Hitit</a:t>
            </a:r>
            <a:r>
              <a:rPr lang="en-GB" sz="2400" dirty="0"/>
              <a:t> </a:t>
            </a:r>
            <a:r>
              <a:rPr lang="en-GB" sz="2400" dirty="0" err="1"/>
              <a:t>dicapai</a:t>
            </a:r>
            <a:r>
              <a:rPr lang="en-GB" sz="2400" dirty="0"/>
              <a:t> </a:t>
            </a:r>
            <a:r>
              <a:rPr lang="en-GB" sz="2400" b="1" dirty="0" err="1"/>
              <a:t>sekitar</a:t>
            </a:r>
            <a:r>
              <a:rPr lang="en-GB" sz="2400" b="1" dirty="0"/>
              <a:t> 2000-1200 SM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Puak</a:t>
            </a:r>
            <a:r>
              <a:rPr lang="en-GB" sz="2400" dirty="0"/>
              <a:t> </a:t>
            </a:r>
            <a:r>
              <a:rPr lang="en-GB" sz="2400" dirty="0" err="1"/>
              <a:t>Hitit</a:t>
            </a:r>
            <a:r>
              <a:rPr lang="en-GB" sz="2400" dirty="0"/>
              <a:t> </a:t>
            </a:r>
            <a:r>
              <a:rPr lang="en-GB" sz="2400" dirty="0" err="1"/>
              <a:t>dipercayai</a:t>
            </a:r>
            <a:r>
              <a:rPr lang="en-GB" sz="2400" dirty="0"/>
              <a:t> </a:t>
            </a:r>
            <a:r>
              <a:rPr lang="en-GB" sz="2400" dirty="0" err="1"/>
              <a:t>kaum</a:t>
            </a:r>
            <a:r>
              <a:rPr lang="en-GB" sz="2400" dirty="0"/>
              <a:t> </a:t>
            </a:r>
            <a:r>
              <a:rPr lang="en-GB" sz="2400" dirty="0" err="1"/>
              <a:t>terawal</a:t>
            </a:r>
            <a:r>
              <a:rPr lang="en-GB" sz="2400" dirty="0"/>
              <a:t> </a:t>
            </a:r>
            <a:r>
              <a:rPr lang="en-GB" sz="2400" dirty="0" err="1"/>
              <a:t>mengetahui</a:t>
            </a:r>
            <a:r>
              <a:rPr lang="en-GB" sz="2400" dirty="0"/>
              <a:t> </a:t>
            </a:r>
            <a:r>
              <a:rPr lang="en-GB" sz="2400" dirty="0" err="1"/>
              <a:t>rahsia</a:t>
            </a:r>
            <a:r>
              <a:rPr lang="en-GB" sz="2400" dirty="0"/>
              <a:t> </a:t>
            </a:r>
            <a:r>
              <a:rPr lang="en-GB" sz="2400" dirty="0" err="1"/>
              <a:t>membuat</a:t>
            </a:r>
            <a:r>
              <a:rPr lang="en-GB" sz="2400" dirty="0"/>
              <a:t> </a:t>
            </a:r>
            <a:r>
              <a:rPr lang="en-GB" sz="2400" dirty="0" err="1"/>
              <a:t>logam</a:t>
            </a:r>
            <a:r>
              <a:rPr lang="en-GB" sz="2400" dirty="0"/>
              <a:t> </a:t>
            </a:r>
            <a:r>
              <a:rPr lang="en-GB" sz="2400" dirty="0" err="1"/>
              <a:t>besi</a:t>
            </a:r>
            <a:r>
              <a:rPr lang="en-GB" sz="2400" dirty="0"/>
              <a:t>.  </a:t>
            </a:r>
            <a:r>
              <a:rPr lang="en-GB" sz="2400" dirty="0" err="1"/>
              <a:t>Mungkin</a:t>
            </a:r>
            <a:r>
              <a:rPr lang="en-GB" sz="2400" dirty="0"/>
              <a:t> </a:t>
            </a:r>
            <a:r>
              <a:rPr lang="en-GB" sz="2400" dirty="0" err="1"/>
              <a:t>daripada</a:t>
            </a:r>
            <a:r>
              <a:rPr lang="en-GB" sz="2400" dirty="0"/>
              <a:t> </a:t>
            </a:r>
            <a:r>
              <a:rPr lang="en-GB" sz="2400" dirty="0" err="1"/>
              <a:t>mereka</a:t>
            </a:r>
            <a:r>
              <a:rPr lang="en-GB" sz="2400" dirty="0"/>
              <a:t> </a:t>
            </a:r>
            <a:r>
              <a:rPr lang="en-GB" sz="2400" dirty="0" err="1"/>
              <a:t>bangsa</a:t>
            </a:r>
            <a:r>
              <a:rPr lang="en-GB" sz="2400" dirty="0"/>
              <a:t> Syria </a:t>
            </a:r>
            <a:r>
              <a:rPr lang="en-GB" sz="2400" dirty="0" err="1"/>
              <a:t>mempelajari</a:t>
            </a:r>
            <a:r>
              <a:rPr lang="en-GB" sz="2400" dirty="0"/>
              <a:t> </a:t>
            </a:r>
            <a:r>
              <a:rPr lang="en-GB" sz="2400" dirty="0" err="1"/>
              <a:t>teknologi</a:t>
            </a:r>
            <a:r>
              <a:rPr lang="en-GB" sz="2400" dirty="0"/>
              <a:t> </a:t>
            </a:r>
            <a:r>
              <a:rPr lang="en-GB" sz="2400" dirty="0" err="1"/>
              <a:t>membuat</a:t>
            </a:r>
            <a:r>
              <a:rPr lang="en-GB" sz="2400" dirty="0"/>
              <a:t> </a:t>
            </a:r>
            <a:r>
              <a:rPr lang="en-GB" sz="2400" dirty="0" err="1"/>
              <a:t>besi</a:t>
            </a:r>
            <a:r>
              <a:rPr lang="en-GB" sz="2400" dirty="0"/>
              <a:t> </a:t>
            </a:r>
            <a:r>
              <a:rPr lang="en-GB" sz="2400" dirty="0" err="1"/>
              <a:t>waja</a:t>
            </a:r>
            <a:r>
              <a:rPr lang="en-GB" sz="2400" dirty="0"/>
              <a:t> yang </a:t>
            </a:r>
            <a:r>
              <a:rPr lang="en-GB" sz="2400" dirty="0" err="1"/>
              <a:t>tiada</a:t>
            </a:r>
            <a:r>
              <a:rPr lang="en-GB" sz="2400" dirty="0"/>
              <a:t> </a:t>
            </a:r>
            <a:r>
              <a:rPr lang="en-GB" sz="2400" dirty="0" err="1"/>
              <a:t>tanding</a:t>
            </a:r>
            <a:r>
              <a:rPr lang="en-GB" sz="2400" dirty="0"/>
              <a:t> </a:t>
            </a:r>
            <a:r>
              <a:rPr lang="en-GB" sz="2400" dirty="0" err="1"/>
              <a:t>ketinggian</a:t>
            </a:r>
            <a:r>
              <a:rPr lang="en-GB" sz="2400" dirty="0"/>
              <a:t> </a:t>
            </a:r>
            <a:r>
              <a:rPr lang="en-GB" sz="2400" dirty="0" err="1"/>
              <a:t>mutunya</a:t>
            </a:r>
            <a:r>
              <a:rPr lang="en-GB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09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35974"/>
            <a:ext cx="10353761" cy="811161"/>
          </a:xfrm>
        </p:spPr>
        <p:txBody>
          <a:bodyPr>
            <a:normAutofit/>
          </a:bodyPr>
          <a:lstStyle/>
          <a:p>
            <a:pPr algn="r"/>
            <a:r>
              <a:rPr lang="en-MY" sz="2800" cap="none" dirty="0" err="1"/>
              <a:t>Sambungan</a:t>
            </a:r>
            <a:r>
              <a:rPr lang="en-MY" sz="2800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7355"/>
            <a:ext cx="10353762" cy="4921045"/>
          </a:xfrm>
        </p:spPr>
        <p:txBody>
          <a:bodyPr>
            <a:normAutofit lnSpcReduction="10000"/>
          </a:bodyPr>
          <a:lstStyle/>
          <a:p>
            <a:r>
              <a:rPr lang="en-MY" sz="2800" dirty="0" err="1"/>
              <a:t>Bangsa</a:t>
            </a:r>
            <a:r>
              <a:rPr lang="en-MY" sz="2800" dirty="0"/>
              <a:t> </a:t>
            </a:r>
            <a:r>
              <a:rPr lang="en-MY" sz="2800" dirty="0" err="1"/>
              <a:t>Yunani</a:t>
            </a:r>
            <a:r>
              <a:rPr lang="en-MY" sz="2800" dirty="0"/>
              <a:t>/Greek yang </a:t>
            </a:r>
            <a:r>
              <a:rPr lang="en-MY" sz="2800" dirty="0" err="1"/>
              <a:t>terdapat</a:t>
            </a:r>
            <a:r>
              <a:rPr lang="en-MY" sz="2800" dirty="0"/>
              <a:t> di </a:t>
            </a:r>
            <a:r>
              <a:rPr lang="en-MY" sz="2800" dirty="0" err="1"/>
              <a:t>Semenanjung</a:t>
            </a:r>
            <a:r>
              <a:rPr lang="en-MY" sz="2800" dirty="0"/>
              <a:t> </a:t>
            </a:r>
            <a:r>
              <a:rPr lang="en-MY" sz="2800" dirty="0" err="1"/>
              <a:t>Yunani</a:t>
            </a:r>
            <a:r>
              <a:rPr lang="en-MY" sz="2800" dirty="0"/>
              <a:t> </a:t>
            </a:r>
            <a:r>
              <a:rPr lang="en-MY" sz="2800" dirty="0" err="1"/>
              <a:t>dipercayai</a:t>
            </a:r>
            <a:r>
              <a:rPr lang="en-MY" sz="2800" dirty="0"/>
              <a:t> </a:t>
            </a:r>
            <a:r>
              <a:rPr lang="en-MY" sz="2800" dirty="0" err="1"/>
              <a:t>berasal</a:t>
            </a:r>
            <a:r>
              <a:rPr lang="en-MY" sz="2800" dirty="0"/>
              <a:t> </a:t>
            </a:r>
            <a:r>
              <a:rPr lang="en-MY" sz="2800" dirty="0" err="1"/>
              <a:t>daripada</a:t>
            </a:r>
            <a:r>
              <a:rPr lang="en-MY" sz="2800" dirty="0"/>
              <a:t> </a:t>
            </a:r>
            <a:r>
              <a:rPr lang="en-MY" sz="2800" dirty="0" err="1"/>
              <a:t>Lembah</a:t>
            </a:r>
            <a:r>
              <a:rPr lang="en-MY" sz="2800" dirty="0"/>
              <a:t> Danube,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bukannya</a:t>
            </a:r>
            <a:r>
              <a:rPr lang="en-MY" sz="2800" dirty="0"/>
              <a:t> </a:t>
            </a:r>
            <a:r>
              <a:rPr lang="en-MY" sz="2800" dirty="0" err="1"/>
              <a:t>daripada</a:t>
            </a:r>
            <a:r>
              <a:rPr lang="en-MY" sz="2800" dirty="0"/>
              <a:t> </a:t>
            </a:r>
            <a:r>
              <a:rPr lang="en-MY" sz="2800" dirty="0" err="1"/>
              <a:t>kaum</a:t>
            </a:r>
            <a:r>
              <a:rPr lang="en-MY" sz="2800" dirty="0"/>
              <a:t> Aryan.</a:t>
            </a:r>
          </a:p>
          <a:p>
            <a:r>
              <a:rPr lang="en-MY" sz="2800" dirty="0" err="1"/>
              <a:t>Mereka</a:t>
            </a:r>
            <a:r>
              <a:rPr lang="en-MY" sz="2800" dirty="0"/>
              <a:t> </a:t>
            </a:r>
            <a:r>
              <a:rPr lang="en-MY" sz="2800" dirty="0" err="1"/>
              <a:t>berhijrah</a:t>
            </a:r>
            <a:r>
              <a:rPr lang="en-MY" sz="2800" dirty="0"/>
              <a:t>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/>
              <a:t>selatan</a:t>
            </a:r>
            <a:r>
              <a:rPr lang="en-MY" sz="2800" dirty="0"/>
              <a:t>,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berkahwin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orang </a:t>
            </a:r>
            <a:r>
              <a:rPr lang="en-MY" sz="2800" dirty="0" err="1"/>
              <a:t>tempatan</a:t>
            </a:r>
            <a:r>
              <a:rPr lang="en-MY" sz="2800" dirty="0"/>
              <a:t> </a:t>
            </a:r>
            <a:r>
              <a:rPr lang="en-MY" sz="2800" dirty="0" err="1"/>
              <a:t>pada</a:t>
            </a:r>
            <a:r>
              <a:rPr lang="en-MY" sz="2800" dirty="0"/>
              <a:t> </a:t>
            </a:r>
            <a:r>
              <a:rPr lang="en-MY" sz="2800" dirty="0" err="1"/>
              <a:t>sekitar</a:t>
            </a:r>
            <a:r>
              <a:rPr lang="en-MY" sz="2800" dirty="0"/>
              <a:t> 2000 SM.</a:t>
            </a:r>
          </a:p>
          <a:p>
            <a:r>
              <a:rPr lang="en-MY" sz="2800" dirty="0" err="1"/>
              <a:t>Sekumpulan</a:t>
            </a:r>
            <a:r>
              <a:rPr lang="en-MY" sz="2800" dirty="0"/>
              <a:t> orang </a:t>
            </a:r>
            <a:r>
              <a:rPr lang="en-MY" sz="2800" dirty="0" err="1"/>
              <a:t>Yunani</a:t>
            </a:r>
            <a:r>
              <a:rPr lang="en-MY" sz="2800" dirty="0"/>
              <a:t> </a:t>
            </a:r>
            <a:r>
              <a:rPr lang="en-MY" sz="2800" dirty="0" err="1"/>
              <a:t>telah</a:t>
            </a:r>
            <a:r>
              <a:rPr lang="en-MY" sz="2800" dirty="0"/>
              <a:t> </a:t>
            </a:r>
            <a:r>
              <a:rPr lang="en-MY" sz="2800" dirty="0" err="1"/>
              <a:t>berhijrah</a:t>
            </a:r>
            <a:r>
              <a:rPr lang="en-MY" sz="2800" dirty="0"/>
              <a:t>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/>
              <a:t>barat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menetap</a:t>
            </a:r>
            <a:r>
              <a:rPr lang="en-MY" sz="2800" dirty="0"/>
              <a:t> </a:t>
            </a:r>
            <a:r>
              <a:rPr lang="en-MY" sz="2800" dirty="0" err="1"/>
              <a:t>serta</a:t>
            </a:r>
            <a:r>
              <a:rPr lang="en-MY" sz="2800" dirty="0"/>
              <a:t> </a:t>
            </a:r>
            <a:r>
              <a:rPr lang="en-MY" sz="2800" dirty="0" err="1"/>
              <a:t>membangun</a:t>
            </a:r>
            <a:r>
              <a:rPr lang="en-MY" sz="2800" dirty="0"/>
              <a:t> </a:t>
            </a:r>
            <a:r>
              <a:rPr lang="en-MY" sz="2800" dirty="0" err="1"/>
              <a:t>tamadun</a:t>
            </a:r>
            <a:r>
              <a:rPr lang="en-MY" sz="2800" dirty="0"/>
              <a:t> di </a:t>
            </a:r>
            <a:r>
              <a:rPr lang="en-MY" sz="2800" dirty="0" err="1"/>
              <a:t>selatan</a:t>
            </a:r>
            <a:r>
              <a:rPr lang="en-MY" sz="2800" dirty="0"/>
              <a:t> Italy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pulau</a:t>
            </a:r>
            <a:r>
              <a:rPr lang="en-MY" sz="2800" dirty="0"/>
              <a:t> Sicily.  </a:t>
            </a:r>
            <a:r>
              <a:rPr lang="en-MY" sz="2800" dirty="0" err="1"/>
              <a:t>Tamadun</a:t>
            </a:r>
            <a:r>
              <a:rPr lang="en-MY" sz="2800" dirty="0"/>
              <a:t> </a:t>
            </a:r>
            <a:r>
              <a:rPr lang="en-MY" sz="2800" dirty="0" err="1"/>
              <a:t>ini</a:t>
            </a:r>
            <a:r>
              <a:rPr lang="en-MY" sz="2800" dirty="0"/>
              <a:t> </a:t>
            </a:r>
            <a:r>
              <a:rPr lang="en-MY" sz="2800" dirty="0" err="1"/>
              <a:t>dikenali</a:t>
            </a:r>
            <a:r>
              <a:rPr lang="en-MY" sz="2800" dirty="0"/>
              <a:t> </a:t>
            </a:r>
            <a:r>
              <a:rPr lang="en-MY" sz="2800" dirty="0" err="1"/>
              <a:t>sebagai</a:t>
            </a:r>
            <a:r>
              <a:rPr lang="en-MY" sz="2800" dirty="0"/>
              <a:t> </a:t>
            </a:r>
            <a:r>
              <a:rPr lang="en-MY" sz="2800" b="1" dirty="0"/>
              <a:t>Magna </a:t>
            </a:r>
            <a:r>
              <a:rPr lang="en-MY" sz="2800" b="1" dirty="0" err="1"/>
              <a:t>Gresia</a:t>
            </a:r>
            <a:r>
              <a:rPr lang="en-MY" sz="2800" b="1" dirty="0"/>
              <a:t> </a:t>
            </a:r>
            <a:r>
              <a:rPr lang="en-MY" sz="2800" b="1" dirty="0" err="1"/>
              <a:t>atau</a:t>
            </a:r>
            <a:r>
              <a:rPr lang="en-MY" sz="2800" b="1" dirty="0"/>
              <a:t> </a:t>
            </a:r>
            <a:r>
              <a:rPr lang="en-MY" sz="2800" b="1" dirty="0" err="1"/>
              <a:t>Yunani</a:t>
            </a:r>
            <a:r>
              <a:rPr lang="en-MY" sz="2800" b="1" dirty="0"/>
              <a:t>/Greek Barat</a:t>
            </a:r>
            <a:r>
              <a:rPr lang="en-MY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112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654801"/>
              </p:ext>
            </p:extLst>
          </p:nvPr>
        </p:nvGraphicFramePr>
        <p:xfrm>
          <a:off x="914400" y="294969"/>
          <a:ext cx="10353675" cy="622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6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2735"/>
            <a:ext cx="10353761" cy="929150"/>
          </a:xfrm>
        </p:spPr>
        <p:txBody>
          <a:bodyPr>
            <a:normAutofit/>
          </a:bodyPr>
          <a:lstStyle/>
          <a:p>
            <a:r>
              <a:rPr lang="en-MY" sz="2800" cap="none" dirty="0">
                <a:solidFill>
                  <a:srgbClr val="FFFF00"/>
                </a:solidFill>
              </a:rPr>
              <a:t>(3) KESTABILAN POLITIK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6" y="884903"/>
            <a:ext cx="11194025" cy="5363497"/>
          </a:xfrm>
        </p:spPr>
        <p:txBody>
          <a:bodyPr>
            <a:noAutofit/>
          </a:bodyPr>
          <a:lstStyle/>
          <a:p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abad</a:t>
            </a:r>
            <a:r>
              <a:rPr lang="en-MY" sz="2400" dirty="0"/>
              <a:t> ke-5 SM, </a:t>
            </a:r>
            <a:r>
              <a:rPr lang="en-MY" sz="2400" dirty="0" err="1"/>
              <a:t>pusat</a:t>
            </a:r>
            <a:r>
              <a:rPr lang="en-MY" sz="2400" dirty="0"/>
              <a:t> </a:t>
            </a:r>
            <a:r>
              <a:rPr lang="en-MY" sz="2400" dirty="0" err="1"/>
              <a:t>tamadun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berpindah</a:t>
            </a:r>
            <a:r>
              <a:rPr lang="en-MY" sz="2400" dirty="0"/>
              <a:t>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Semenanjung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, </a:t>
            </a:r>
            <a:r>
              <a:rPr lang="en-MY" sz="2400" dirty="0" err="1"/>
              <a:t>iaitu</a:t>
            </a:r>
            <a:r>
              <a:rPr lang="en-MY" sz="2400" dirty="0"/>
              <a:t> </a:t>
            </a:r>
            <a:r>
              <a:rPr lang="en-MY" sz="2400" b="1" dirty="0"/>
              <a:t>Athens </a:t>
            </a:r>
            <a:r>
              <a:rPr lang="en-MY" sz="2400" b="1" dirty="0" err="1"/>
              <a:t>dan</a:t>
            </a:r>
            <a:r>
              <a:rPr lang="en-MY" sz="2400" b="1" dirty="0"/>
              <a:t> Macedonia</a:t>
            </a:r>
            <a:r>
              <a:rPr lang="en-MY" sz="2400" dirty="0"/>
              <a:t>.</a:t>
            </a:r>
          </a:p>
          <a:p>
            <a:r>
              <a:rPr lang="en-MY" sz="2400" dirty="0"/>
              <a:t>Di </a:t>
            </a:r>
            <a:r>
              <a:rPr lang="en-MY" sz="2400" dirty="0" err="1"/>
              <a:t>bawah</a:t>
            </a:r>
            <a:r>
              <a:rPr lang="en-MY" sz="2400" dirty="0"/>
              <a:t>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b="1" dirty="0"/>
              <a:t>Iskandar </a:t>
            </a:r>
            <a:r>
              <a:rPr lang="en-MY" sz="2400" b="1" dirty="0" err="1"/>
              <a:t>Zulqarnain</a:t>
            </a:r>
            <a:r>
              <a:rPr lang="en-MY" sz="2400" dirty="0"/>
              <a:t> (</a:t>
            </a:r>
            <a:r>
              <a:rPr lang="en-MY" sz="2400" dirty="0" err="1"/>
              <a:t>meninggal</a:t>
            </a:r>
            <a:r>
              <a:rPr lang="en-MY" sz="2400" dirty="0"/>
              <a:t> </a:t>
            </a:r>
            <a:r>
              <a:rPr lang="en-MY" sz="2400" dirty="0" err="1"/>
              <a:t>dunia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323 SM), </a:t>
            </a:r>
            <a:r>
              <a:rPr lang="en-MY" sz="2400" dirty="0" err="1"/>
              <a:t>kerajaan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berkembang</a:t>
            </a:r>
            <a:r>
              <a:rPr lang="en-MY" sz="2400" dirty="0"/>
              <a:t> </a:t>
            </a:r>
            <a:r>
              <a:rPr lang="en-MY" sz="2400" dirty="0" err="1"/>
              <a:t>luas</a:t>
            </a:r>
            <a:r>
              <a:rPr lang="en-MY" sz="2400" dirty="0"/>
              <a:t>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penaklukan</a:t>
            </a:r>
            <a:r>
              <a:rPr lang="en-MY" sz="2400" dirty="0"/>
              <a:t> </a:t>
            </a:r>
            <a:r>
              <a:rPr lang="en-MY" sz="2400" dirty="0" err="1"/>
              <a:t>negara-negara</a:t>
            </a:r>
            <a:r>
              <a:rPr lang="en-MY" sz="2400" dirty="0"/>
              <a:t> </a:t>
            </a:r>
            <a:r>
              <a:rPr lang="en-MY" sz="2400" dirty="0" err="1"/>
              <a:t>berhampiran</a:t>
            </a:r>
            <a:r>
              <a:rPr lang="en-MY" sz="2400" dirty="0"/>
              <a:t> </a:t>
            </a:r>
            <a:r>
              <a:rPr lang="en-MY" sz="2400" dirty="0" err="1"/>
              <a:t>hingga</a:t>
            </a:r>
            <a:r>
              <a:rPr lang="en-MY" sz="2400" dirty="0"/>
              <a:t>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Parsi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India.</a:t>
            </a:r>
          </a:p>
          <a:p>
            <a:r>
              <a:rPr lang="en-MY" sz="2400" b="1" dirty="0" err="1"/>
              <a:t>Kerajaan</a:t>
            </a:r>
            <a:r>
              <a:rPr lang="en-MY" sz="2400" b="1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 </a:t>
            </a:r>
            <a:r>
              <a:rPr lang="en-MY" sz="2400" b="1" dirty="0" err="1"/>
              <a:t>sebelum</a:t>
            </a:r>
            <a:r>
              <a:rPr lang="en-MY" sz="2400" b="1" dirty="0"/>
              <a:t> </a:t>
            </a:r>
            <a:r>
              <a:rPr lang="en-MY" sz="2400" b="1" dirty="0" err="1"/>
              <a:t>kematian</a:t>
            </a:r>
            <a:r>
              <a:rPr lang="en-MY" sz="2400" b="1" dirty="0"/>
              <a:t> Iskandar</a:t>
            </a:r>
            <a:r>
              <a:rPr lang="en-MY" sz="2400" dirty="0"/>
              <a:t>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 Hellen </a:t>
            </a:r>
            <a:r>
              <a:rPr lang="en-MY" sz="2400" dirty="0" err="1"/>
              <a:t>kerana</a:t>
            </a:r>
            <a:r>
              <a:rPr lang="en-MY" sz="2400" dirty="0"/>
              <a:t> </a:t>
            </a:r>
            <a:r>
              <a:rPr lang="en-MY" sz="2400" dirty="0" err="1"/>
              <a:t>pemerintahnya</a:t>
            </a:r>
            <a:r>
              <a:rPr lang="en-MY" sz="2400" dirty="0"/>
              <a:t> </a:t>
            </a:r>
            <a:r>
              <a:rPr lang="en-MY" sz="2400" dirty="0" err="1"/>
              <a:t>terdiri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orang-orang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asli</a:t>
            </a:r>
            <a:r>
              <a:rPr lang="en-MY" sz="2400" dirty="0"/>
              <a:t>. </a:t>
            </a:r>
          </a:p>
          <a:p>
            <a:r>
              <a:rPr lang="en-MY" sz="2400" b="1" dirty="0" err="1"/>
              <a:t>Kerajaan</a:t>
            </a:r>
            <a:r>
              <a:rPr lang="en-MY" sz="2400" b="1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 </a:t>
            </a:r>
            <a:r>
              <a:rPr lang="en-MY" sz="2400" b="1" dirty="0" err="1"/>
              <a:t>selepas</a:t>
            </a:r>
            <a:r>
              <a:rPr lang="en-MY" sz="2400" b="1" dirty="0"/>
              <a:t> </a:t>
            </a:r>
            <a:r>
              <a:rPr lang="en-MY" sz="2400" b="1" dirty="0" err="1"/>
              <a:t>kematian</a:t>
            </a:r>
            <a:r>
              <a:rPr lang="en-MY" sz="2400" b="1" dirty="0"/>
              <a:t> Iskandar</a:t>
            </a:r>
            <a:r>
              <a:rPr lang="en-MY" sz="2400" dirty="0"/>
              <a:t>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/Greek </a:t>
            </a:r>
            <a:r>
              <a:rPr lang="en-MY" sz="2400" b="1" dirty="0" err="1"/>
              <a:t>Hellenistik</a:t>
            </a:r>
            <a:r>
              <a:rPr lang="en-MY" sz="2400" b="1" dirty="0"/>
              <a:t> </a:t>
            </a:r>
            <a:r>
              <a:rPr lang="en-MY" sz="2400" dirty="0" err="1"/>
              <a:t>kerana</a:t>
            </a:r>
            <a:r>
              <a:rPr lang="en-MY" sz="2400" dirty="0"/>
              <a:t> </a:t>
            </a:r>
            <a:r>
              <a:rPr lang="en-MY" sz="2400" dirty="0" err="1"/>
              <a:t>pemerintahnya</a:t>
            </a:r>
            <a:r>
              <a:rPr lang="en-MY" sz="2400" dirty="0"/>
              <a:t> </a:t>
            </a:r>
            <a:r>
              <a:rPr lang="en-MY" sz="2400" dirty="0" err="1"/>
              <a:t>bukan</a:t>
            </a:r>
            <a:r>
              <a:rPr lang="en-MY" sz="2400" dirty="0"/>
              <a:t> </a:t>
            </a:r>
            <a:r>
              <a:rPr lang="en-MY" sz="2400" dirty="0" err="1"/>
              <a:t>lagi</a:t>
            </a:r>
            <a:r>
              <a:rPr lang="en-MY" sz="2400" dirty="0"/>
              <a:t> </a:t>
            </a:r>
            <a:r>
              <a:rPr lang="en-MY" sz="2400" dirty="0" err="1"/>
              <a:t>terdiri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orang-orang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tulen</a:t>
            </a:r>
            <a:r>
              <a:rPr lang="en-MY" sz="2400" dirty="0"/>
              <a:t>, </a:t>
            </a:r>
            <a:r>
              <a:rPr lang="en-MY" sz="2400" dirty="0" err="1"/>
              <a:t>tetapi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b="1" dirty="0" err="1"/>
              <a:t>campuran</a:t>
            </a:r>
            <a:r>
              <a:rPr lang="en-MY" sz="2400" b="1" dirty="0"/>
              <a:t> </a:t>
            </a:r>
            <a:r>
              <a:rPr lang="en-MY" sz="2400" b="1" dirty="0" err="1"/>
              <a:t>antara</a:t>
            </a:r>
            <a:r>
              <a:rPr lang="en-MY" sz="2400" b="1" dirty="0"/>
              <a:t> </a:t>
            </a:r>
            <a:r>
              <a:rPr lang="en-MY" sz="2400" b="1" dirty="0" err="1"/>
              <a:t>bangsa</a:t>
            </a:r>
            <a:r>
              <a:rPr lang="en-MY" sz="2400" b="1" dirty="0"/>
              <a:t> </a:t>
            </a:r>
            <a:r>
              <a:rPr lang="en-MY" sz="2400" b="1" dirty="0" err="1"/>
              <a:t>Yunani</a:t>
            </a:r>
            <a:r>
              <a:rPr lang="en-MY" sz="2400" b="1" dirty="0"/>
              <a:t> </a:t>
            </a:r>
            <a:r>
              <a:rPr lang="en-MY" sz="2400" b="1" dirty="0" err="1"/>
              <a:t>dengan</a:t>
            </a:r>
            <a:r>
              <a:rPr lang="en-MY" sz="2400" b="1" dirty="0"/>
              <a:t> </a:t>
            </a:r>
            <a:r>
              <a:rPr lang="en-MY" sz="2400" b="1" dirty="0" err="1"/>
              <a:t>bangsa</a:t>
            </a:r>
            <a:r>
              <a:rPr lang="en-MY" sz="2400" b="1" dirty="0"/>
              <a:t> lain </a:t>
            </a:r>
            <a:r>
              <a:rPr lang="en-MY" sz="2400" b="1" dirty="0" err="1"/>
              <a:t>seperti</a:t>
            </a:r>
            <a:r>
              <a:rPr lang="en-MY" sz="2400" b="1" dirty="0"/>
              <a:t> </a:t>
            </a:r>
            <a:r>
              <a:rPr lang="en-MY" sz="2400" b="1" dirty="0" err="1"/>
              <a:t>bangsa</a:t>
            </a:r>
            <a:r>
              <a:rPr lang="en-MY" sz="2400" b="1" dirty="0"/>
              <a:t> </a:t>
            </a:r>
            <a:r>
              <a:rPr lang="en-MY" sz="2400" b="1" dirty="0" err="1"/>
              <a:t>Mesir</a:t>
            </a:r>
            <a:r>
              <a:rPr lang="en-MY" sz="2400" b="1" dirty="0"/>
              <a:t> </a:t>
            </a:r>
            <a:r>
              <a:rPr lang="en-MY" sz="2400" b="1" dirty="0" err="1"/>
              <a:t>dan</a:t>
            </a:r>
            <a:r>
              <a:rPr lang="en-MY" sz="2400" b="1" dirty="0"/>
              <a:t> Syria</a:t>
            </a:r>
            <a:r>
              <a:rPr lang="en-MY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10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1730"/>
            <a:ext cx="10353761" cy="825910"/>
          </a:xfrm>
        </p:spPr>
        <p:txBody>
          <a:bodyPr>
            <a:normAutofit/>
          </a:bodyPr>
          <a:lstStyle/>
          <a:p>
            <a:pPr algn="r"/>
            <a:r>
              <a:rPr lang="en-MY" sz="2800" cap="none" dirty="0" err="1"/>
              <a:t>Sambungan</a:t>
            </a:r>
            <a:r>
              <a:rPr lang="en-MY" sz="2800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884903"/>
            <a:ext cx="11503742" cy="5648631"/>
          </a:xfrm>
        </p:spPr>
        <p:txBody>
          <a:bodyPr>
            <a:noAutofit/>
          </a:bodyPr>
          <a:lstStyle/>
          <a:p>
            <a:r>
              <a:rPr lang="en-MY" sz="2400" dirty="0" err="1"/>
              <a:t>Kesan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kestabilan</a:t>
            </a:r>
            <a:r>
              <a:rPr lang="en-MY" sz="2400" dirty="0"/>
              <a:t> </a:t>
            </a:r>
            <a:r>
              <a:rPr lang="en-MY" sz="2400" dirty="0" err="1"/>
              <a:t>politik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aktiviti</a:t>
            </a:r>
            <a:r>
              <a:rPr lang="en-MY" sz="2400" dirty="0"/>
              <a:t> </a:t>
            </a:r>
            <a:r>
              <a:rPr lang="en-MY" sz="2400" dirty="0" err="1"/>
              <a:t>perluasan</a:t>
            </a:r>
            <a:r>
              <a:rPr lang="en-MY" sz="2400" dirty="0"/>
              <a:t> </a:t>
            </a:r>
            <a:r>
              <a:rPr lang="en-MY" sz="2400" dirty="0" err="1"/>
              <a:t>wilayah</a:t>
            </a:r>
            <a:r>
              <a:rPr lang="en-MY" sz="2400" dirty="0"/>
              <a:t> </a:t>
            </a:r>
            <a:r>
              <a:rPr lang="en-MY" sz="2400" dirty="0" err="1"/>
              <a:t>khasnya</a:t>
            </a:r>
            <a:r>
              <a:rPr lang="en-MY" sz="2400" dirty="0"/>
              <a:t> zaman </a:t>
            </a:r>
            <a:r>
              <a:rPr lang="en-MY" sz="2400" dirty="0" err="1"/>
              <a:t>pemerintahan</a:t>
            </a:r>
            <a:r>
              <a:rPr lang="en-MY" sz="2400" dirty="0"/>
              <a:t> Alexander The Great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selepasnya</a:t>
            </a:r>
            <a:r>
              <a:rPr lang="en-MY" sz="2400" dirty="0"/>
              <a:t> </a:t>
            </a:r>
            <a:r>
              <a:rPr lang="en-MY" sz="2400" dirty="0" err="1"/>
              <a:t>membolehkan</a:t>
            </a:r>
            <a:r>
              <a:rPr lang="en-MY" sz="2400" dirty="0"/>
              <a:t> </a:t>
            </a:r>
            <a:r>
              <a:rPr lang="en-MY" sz="2400" dirty="0" err="1"/>
              <a:t>pemikiran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berkembang</a:t>
            </a:r>
            <a:r>
              <a:rPr lang="en-MY" sz="2400" dirty="0"/>
              <a:t>  di </a:t>
            </a:r>
            <a:r>
              <a:rPr lang="en-MY" sz="2400" dirty="0" err="1"/>
              <a:t>ceruk</a:t>
            </a:r>
            <a:r>
              <a:rPr lang="en-MY" sz="2400" dirty="0"/>
              <a:t> </a:t>
            </a:r>
            <a:r>
              <a:rPr lang="en-MY" sz="2400" dirty="0" err="1"/>
              <a:t>rantau</a:t>
            </a:r>
            <a:r>
              <a:rPr lang="en-MY" sz="2400" dirty="0"/>
              <a:t> yang </a:t>
            </a:r>
            <a:r>
              <a:rPr lang="en-MY" sz="2400" dirty="0" err="1"/>
              <a:t>berbeza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alam</a:t>
            </a:r>
            <a:r>
              <a:rPr lang="en-MY" sz="2400" dirty="0"/>
              <a:t> </a:t>
            </a:r>
            <a:r>
              <a:rPr lang="en-MY" sz="2400" dirty="0" err="1"/>
              <a:t>pemikiran</a:t>
            </a:r>
            <a:r>
              <a:rPr lang="en-MY" sz="2400" dirty="0"/>
              <a:t> </a:t>
            </a:r>
            <a:r>
              <a:rPr lang="en-MY" sz="2400" dirty="0" err="1"/>
              <a:t>saintis</a:t>
            </a:r>
            <a:r>
              <a:rPr lang="en-MY" sz="2400" dirty="0"/>
              <a:t> </a:t>
            </a:r>
            <a:r>
              <a:rPr lang="en-MY" sz="2400" dirty="0" err="1"/>
              <a:t>mereka</a:t>
            </a:r>
            <a:r>
              <a:rPr lang="en-MY" sz="2400" dirty="0"/>
              <a:t> </a:t>
            </a:r>
            <a:r>
              <a:rPr lang="en-MY" sz="2400" dirty="0" err="1"/>
              <a:t>dipengaruhi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keadaan</a:t>
            </a:r>
            <a:r>
              <a:rPr lang="en-MY" sz="2400" dirty="0"/>
              <a:t> </a:t>
            </a:r>
            <a:r>
              <a:rPr lang="en-MY" sz="2400" dirty="0" err="1"/>
              <a:t>sekeliling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/Greek </a:t>
            </a:r>
            <a:r>
              <a:rPr lang="en-MY" sz="2400" dirty="0" err="1"/>
              <a:t>Ioniodaris</a:t>
            </a:r>
            <a:r>
              <a:rPr lang="en-MY" sz="2400" dirty="0"/>
              <a:t> </a:t>
            </a:r>
            <a:r>
              <a:rPr lang="en-MY" sz="2400" dirty="0" err="1"/>
              <a:t>berbeza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Semenanjung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Magna </a:t>
            </a:r>
            <a:r>
              <a:rPr lang="en-MY" sz="2400" dirty="0" err="1"/>
              <a:t>Gresia</a:t>
            </a:r>
            <a:r>
              <a:rPr lang="en-MY" sz="2400" dirty="0"/>
              <a:t>.</a:t>
            </a:r>
          </a:p>
          <a:p>
            <a:r>
              <a:rPr lang="en-MY" sz="2400" dirty="0"/>
              <a:t>Zaman </a:t>
            </a:r>
            <a:r>
              <a:rPr lang="en-MY" sz="2400" dirty="0" err="1"/>
              <a:t>tokoh-tokoh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Ioniodaris</a:t>
            </a:r>
            <a:r>
              <a:rPr lang="en-MY" sz="2400" dirty="0"/>
              <a:t>,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Semenanjung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Magna </a:t>
            </a:r>
            <a:r>
              <a:rPr lang="en-MY" sz="2400" dirty="0" err="1"/>
              <a:t>Gresia</a:t>
            </a:r>
            <a:r>
              <a:rPr lang="en-MY" sz="2400" dirty="0"/>
              <a:t>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zaman Helen.  </a:t>
            </a:r>
            <a:r>
              <a:rPr lang="en-MY" sz="2400" dirty="0" err="1"/>
              <a:t>Pada</a:t>
            </a:r>
            <a:r>
              <a:rPr lang="en-MY" sz="2400" dirty="0"/>
              <a:t> zaman </a:t>
            </a:r>
            <a:r>
              <a:rPr lang="en-MY" sz="2400" dirty="0" err="1"/>
              <a:t>itu</a:t>
            </a:r>
            <a:r>
              <a:rPr lang="en-MY" sz="2400" dirty="0"/>
              <a:t>, </a:t>
            </a:r>
            <a:r>
              <a:rPr lang="en-MY" sz="2400" dirty="0" err="1"/>
              <a:t>terdapat</a:t>
            </a:r>
            <a:r>
              <a:rPr lang="en-MY" sz="2400" dirty="0"/>
              <a:t> </a:t>
            </a:r>
            <a:r>
              <a:rPr lang="en-MY" sz="2400" dirty="0" err="1"/>
              <a:t>banyak</a:t>
            </a:r>
            <a:r>
              <a:rPr lang="en-MY" sz="2400" dirty="0"/>
              <a:t> </a:t>
            </a:r>
            <a:r>
              <a:rPr lang="en-MY" sz="2400" dirty="0" err="1"/>
              <a:t>tokoh</a:t>
            </a:r>
            <a:r>
              <a:rPr lang="en-MY" sz="2400" dirty="0"/>
              <a:t> </a:t>
            </a:r>
            <a:r>
              <a:rPr lang="en-MY" sz="2400" dirty="0" err="1"/>
              <a:t>agung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b="1" dirty="0"/>
              <a:t>Thales, Aristotle, Plato, </a:t>
            </a:r>
            <a:r>
              <a:rPr lang="en-MY" sz="2400" b="1" dirty="0" err="1"/>
              <a:t>dan</a:t>
            </a:r>
            <a:r>
              <a:rPr lang="en-MY" sz="2400" b="1" dirty="0"/>
              <a:t> Pythagoras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 </a:t>
            </a:r>
            <a:r>
              <a:rPr lang="en-MY" sz="2400" dirty="0" err="1"/>
              <a:t>selepas</a:t>
            </a:r>
            <a:r>
              <a:rPr lang="en-MY" sz="2400" dirty="0"/>
              <a:t> </a:t>
            </a:r>
            <a:r>
              <a:rPr lang="en-MY" sz="2400" dirty="0" err="1"/>
              <a:t>itu</a:t>
            </a:r>
            <a:r>
              <a:rPr lang="en-MY" sz="2400" dirty="0"/>
              <a:t> yang </a:t>
            </a:r>
            <a:r>
              <a:rPr lang="en-MY" sz="2400" dirty="0" err="1"/>
              <a:t>muncul</a:t>
            </a:r>
            <a:r>
              <a:rPr lang="en-MY" sz="2400" dirty="0"/>
              <a:t> di </a:t>
            </a:r>
            <a:r>
              <a:rPr lang="en-MY" sz="2400" dirty="0" err="1"/>
              <a:t>Iskandariah</a:t>
            </a:r>
            <a:r>
              <a:rPr lang="en-MY" sz="2400" dirty="0"/>
              <a:t>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Yunani</a:t>
            </a:r>
            <a:r>
              <a:rPr lang="en-MY" sz="2400" dirty="0"/>
              <a:t>/Greek </a:t>
            </a:r>
            <a:r>
              <a:rPr lang="en-MY" sz="2400" dirty="0" err="1"/>
              <a:t>Hellenistik</a:t>
            </a:r>
            <a:r>
              <a:rPr lang="en-MY" sz="2400" dirty="0"/>
              <a:t> </a:t>
            </a:r>
            <a:r>
              <a:rPr lang="en-MY" sz="2400" dirty="0" err="1"/>
              <a:t>mengemukakan</a:t>
            </a:r>
            <a:r>
              <a:rPr lang="en-MY" sz="2400" dirty="0"/>
              <a:t> </a:t>
            </a:r>
            <a:r>
              <a:rPr lang="en-MY" sz="2400" dirty="0" err="1"/>
              <a:t>tokoh</a:t>
            </a:r>
            <a:r>
              <a:rPr lang="en-MY" sz="2400" dirty="0"/>
              <a:t> yang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kurang</a:t>
            </a:r>
            <a:r>
              <a:rPr lang="en-MY" sz="2400" dirty="0"/>
              <a:t> </a:t>
            </a:r>
            <a:r>
              <a:rPr lang="en-MY" sz="2400" dirty="0" err="1"/>
              <a:t>hebatnya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b="1" dirty="0"/>
              <a:t>Archimedes, Ptolemy, </a:t>
            </a:r>
            <a:r>
              <a:rPr lang="en-MY" sz="2400" b="1" dirty="0" err="1"/>
              <a:t>dan</a:t>
            </a:r>
            <a:r>
              <a:rPr lang="en-MY" sz="2400" b="1" dirty="0"/>
              <a:t> Galen</a:t>
            </a:r>
            <a:r>
              <a:rPr lang="en-MY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888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32503"/>
          </a:xfrm>
        </p:spPr>
        <p:txBody>
          <a:bodyPr/>
          <a:lstStyle/>
          <a:p>
            <a:r>
              <a:rPr lang="en-MY" sz="3600" dirty="0">
                <a:solidFill>
                  <a:srgbClr val="FFC000"/>
                </a:solidFill>
              </a:rPr>
              <a:t>TOKOH SAINS GREEK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35</a:t>
            </a:fld>
            <a:endParaRPr lang="en-US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014596"/>
              </p:ext>
            </p:extLst>
          </p:nvPr>
        </p:nvGraphicFramePr>
        <p:xfrm>
          <a:off x="914400" y="1681316"/>
          <a:ext cx="10353676" cy="420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1668107294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1947963750"/>
                    </a:ext>
                  </a:extLst>
                </a:gridCol>
              </a:tblGrid>
              <a:tr h="1266619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HELLEN</a:t>
                      </a:r>
                      <a:r>
                        <a:rPr lang="en-MY" sz="28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en-MY" sz="28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(YUNANI ASLI)</a:t>
                      </a:r>
                      <a:endParaRPr lang="en-MY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GREEK HELLENISTIK </a:t>
                      </a:r>
                    </a:p>
                    <a:p>
                      <a:pPr algn="ctr"/>
                      <a:r>
                        <a:rPr lang="en-MY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(YUNANI</a:t>
                      </a:r>
                      <a:r>
                        <a:rPr lang="en-MY" sz="28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CAMPURAN)</a:t>
                      </a:r>
                      <a:endParaRPr lang="en-MY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08480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THALES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ARCHIMEDES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53742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ARISTOTLE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PTOLEMY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09520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PLATO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GALEN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33849"/>
                  </a:ext>
                </a:extLst>
              </a:tr>
              <a:tr h="733835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PYTHAGORAS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37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616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188" y="2111129"/>
            <a:ext cx="8050212" cy="33215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926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16132"/>
            <a:ext cx="10353761" cy="786938"/>
          </a:xfrm>
        </p:spPr>
        <p:txBody>
          <a:bodyPr/>
          <a:lstStyle/>
          <a:p>
            <a:r>
              <a:rPr lang="en-MY" dirty="0">
                <a:solidFill>
                  <a:srgbClr val="FFFF00"/>
                </a:solidFill>
              </a:rPr>
              <a:t>(4) </a:t>
            </a:r>
            <a:r>
              <a:rPr lang="en-MY" dirty="0" err="1">
                <a:solidFill>
                  <a:srgbClr val="FFFF00"/>
                </a:solidFill>
              </a:rPr>
              <a:t>peranan</a:t>
            </a:r>
            <a:r>
              <a:rPr lang="en-MY" dirty="0">
                <a:solidFill>
                  <a:srgbClr val="FFFF00"/>
                </a:solidFill>
              </a:rPr>
              <a:t> </a:t>
            </a:r>
            <a:r>
              <a:rPr lang="en-MY" dirty="0" err="1">
                <a:solidFill>
                  <a:srgbClr val="FFFF00"/>
                </a:solidFill>
              </a:rPr>
              <a:t>pemerintah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63782"/>
            <a:ext cx="10353762" cy="5320145"/>
          </a:xfrm>
        </p:spPr>
        <p:txBody>
          <a:bodyPr>
            <a:noAutofit/>
          </a:bodyPr>
          <a:lstStyle/>
          <a:p>
            <a:r>
              <a:rPr lang="en-GB" sz="2400" dirty="0" err="1">
                <a:effectLst/>
              </a:rPr>
              <a:t>Peranan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pemerintah</a:t>
            </a:r>
            <a:r>
              <a:rPr lang="en-GB" sz="2400" dirty="0">
                <a:effectLst/>
              </a:rPr>
              <a:t> Greek yang </a:t>
            </a:r>
            <a:r>
              <a:rPr lang="en-GB" sz="2400" dirty="0" err="1">
                <a:effectLst/>
              </a:rPr>
              <a:t>menaungi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kegiatan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sains</a:t>
            </a:r>
            <a:r>
              <a:rPr lang="en-GB" sz="2400" dirty="0">
                <a:effectLst/>
              </a:rPr>
              <a:t> (</a:t>
            </a:r>
            <a:r>
              <a:rPr lang="en-GB" sz="2400" dirty="0" err="1">
                <a:effectLst/>
              </a:rPr>
              <a:t>dikenali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sebagai</a:t>
            </a:r>
            <a:r>
              <a:rPr lang="en-GB" sz="2400" dirty="0">
                <a:effectLst/>
              </a:rPr>
              <a:t> </a:t>
            </a:r>
            <a:r>
              <a:rPr lang="en-GB" sz="2400" b="1" dirty="0">
                <a:effectLst/>
              </a:rPr>
              <a:t>Roman Patronage</a:t>
            </a:r>
            <a:r>
              <a:rPr lang="en-GB" sz="2400" dirty="0">
                <a:effectLst/>
              </a:rPr>
              <a:t>) </a:t>
            </a:r>
            <a:r>
              <a:rPr lang="en-GB" sz="2400" dirty="0" err="1">
                <a:effectLst/>
              </a:rPr>
              <a:t>adalah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satu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ekosistem</a:t>
            </a:r>
            <a:r>
              <a:rPr lang="en-GB" sz="2400" dirty="0">
                <a:effectLst/>
              </a:rPr>
              <a:t> yang </a:t>
            </a:r>
            <a:r>
              <a:rPr lang="en-GB" sz="2400" dirty="0" err="1">
                <a:effectLst/>
              </a:rPr>
              <a:t>menjadi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faktor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pendorong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kemajuan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sains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dalam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tamadun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Yunani</a:t>
            </a:r>
            <a:r>
              <a:rPr lang="en-GB" sz="2400" dirty="0">
                <a:effectLst/>
              </a:rPr>
              <a:t>/Greek.</a:t>
            </a:r>
            <a:endParaRPr lang="en-MY" sz="2400" dirty="0"/>
          </a:p>
          <a:p>
            <a:r>
              <a:rPr lang="en-MY" sz="2400" dirty="0" err="1"/>
              <a:t>Istilah</a:t>
            </a:r>
            <a:r>
              <a:rPr lang="en-MY" sz="2400" dirty="0"/>
              <a:t> patronage </a:t>
            </a:r>
            <a:r>
              <a:rPr lang="en-MY" sz="2400" dirty="0" err="1"/>
              <a:t>merujuk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amalan</a:t>
            </a:r>
            <a:r>
              <a:rPr lang="en-MY" sz="2400" dirty="0"/>
              <a:t> yang </a:t>
            </a:r>
            <a:r>
              <a:rPr lang="en-MY" sz="2400" dirty="0" err="1"/>
              <a:t>meluas</a:t>
            </a:r>
            <a:r>
              <a:rPr lang="en-MY" sz="2400" dirty="0"/>
              <a:t> di </a:t>
            </a:r>
            <a:r>
              <a:rPr lang="en-MY" sz="2400" dirty="0" err="1"/>
              <a:t>dunia</a:t>
            </a:r>
            <a:r>
              <a:rPr lang="en-MY" sz="2400" dirty="0"/>
              <a:t> </a:t>
            </a:r>
            <a:r>
              <a:rPr lang="en-MY" sz="2400" dirty="0" err="1"/>
              <a:t>kuno</a:t>
            </a:r>
            <a:r>
              <a:rPr lang="en-MY" sz="2400" dirty="0"/>
              <a:t> di mana </a:t>
            </a:r>
            <a:r>
              <a:rPr lang="en-MY" sz="2400" dirty="0" err="1"/>
              <a:t>lelaki</a:t>
            </a:r>
            <a:r>
              <a:rPr lang="en-MY" sz="2400" dirty="0"/>
              <a:t> kaya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berkuasa</a:t>
            </a:r>
            <a:r>
              <a:rPr lang="en-MY" sz="2400" dirty="0"/>
              <a:t>, yang </a:t>
            </a:r>
            <a:r>
              <a:rPr lang="en-MY" sz="2400" dirty="0" err="1"/>
              <a:t>dikenali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pelindung</a:t>
            </a:r>
            <a:r>
              <a:rPr lang="en-MY" sz="2400" dirty="0"/>
              <a:t>, </a:t>
            </a:r>
            <a:r>
              <a:rPr lang="en-MY" sz="2400" dirty="0" err="1"/>
              <a:t>memberikan</a:t>
            </a:r>
            <a:r>
              <a:rPr lang="en-MY" sz="2400" dirty="0"/>
              <a:t> </a:t>
            </a:r>
            <a:r>
              <a:rPr lang="en-MY" sz="2400" dirty="0" err="1"/>
              <a:t>sokongan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peluang</a:t>
            </a:r>
            <a:r>
              <a:rPr lang="en-MY" sz="2400" dirty="0"/>
              <a:t> </a:t>
            </a:r>
            <a:r>
              <a:rPr lang="en-MY" sz="2400" dirty="0" err="1"/>
              <a:t>kewangan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lelaki</a:t>
            </a:r>
            <a:r>
              <a:rPr lang="en-MY" sz="2400" dirty="0"/>
              <a:t> yang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/>
              <a:t>kedudukan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 yang </a:t>
            </a:r>
            <a:r>
              <a:rPr lang="en-MY" sz="2400" dirty="0" err="1"/>
              <a:t>lebih</a:t>
            </a:r>
            <a:r>
              <a:rPr lang="en-MY" sz="2400" dirty="0"/>
              <a:t> </a:t>
            </a:r>
            <a:r>
              <a:rPr lang="en-MY" sz="2400" dirty="0" err="1"/>
              <a:t>rendah</a:t>
            </a:r>
            <a:r>
              <a:rPr lang="en-MY" sz="2400" dirty="0"/>
              <a:t>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pelanggan</a:t>
            </a:r>
            <a:r>
              <a:rPr lang="en-MY" sz="2400" dirty="0"/>
              <a:t>, yang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gilirannya</a:t>
            </a:r>
            <a:r>
              <a:rPr lang="en-MY" sz="2400" dirty="0"/>
              <a:t> </a:t>
            </a:r>
            <a:r>
              <a:rPr lang="en-MY" sz="2400" dirty="0" err="1"/>
              <a:t>berhutang</a:t>
            </a:r>
            <a:r>
              <a:rPr lang="en-MY" sz="2400" dirty="0"/>
              <a:t> </a:t>
            </a:r>
            <a:r>
              <a:rPr lang="en-MY" sz="2400" dirty="0" err="1"/>
              <a:t>layanan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kesetiaan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pelindung</a:t>
            </a:r>
            <a:r>
              <a:rPr lang="en-MY" sz="2400" dirty="0"/>
              <a:t>. </a:t>
            </a:r>
          </a:p>
          <a:p>
            <a:r>
              <a:rPr lang="en-MY" sz="2400" dirty="0" err="1"/>
              <a:t>Sistem</a:t>
            </a:r>
            <a:r>
              <a:rPr lang="en-MY" sz="2400" dirty="0"/>
              <a:t> </a:t>
            </a:r>
            <a:r>
              <a:rPr lang="en-MY" sz="2400" dirty="0" err="1"/>
              <a:t>ini</a:t>
            </a:r>
            <a:r>
              <a:rPr lang="en-MY" sz="2400" dirty="0"/>
              <a:t>, yang </a:t>
            </a:r>
            <a:r>
              <a:rPr lang="en-MY" sz="2400" dirty="0" err="1"/>
              <a:t>dikembangkan</a:t>
            </a:r>
            <a:r>
              <a:rPr lang="en-MY" sz="2400" dirty="0"/>
              <a:t> </a:t>
            </a:r>
            <a:r>
              <a:rPr lang="en-MY" sz="2400" dirty="0" err="1"/>
              <a:t>sepenuhnya</a:t>
            </a:r>
            <a:r>
              <a:rPr lang="en-MY" sz="2400" dirty="0"/>
              <a:t> di </a:t>
            </a:r>
            <a:r>
              <a:rPr lang="en-MY" sz="2400" dirty="0" err="1"/>
              <a:t>dunia</a:t>
            </a:r>
            <a:r>
              <a:rPr lang="en-MY" sz="2400" dirty="0"/>
              <a:t> Rom, </a:t>
            </a:r>
            <a:r>
              <a:rPr lang="en-MY" sz="2400" dirty="0" err="1"/>
              <a:t>mengambil</a:t>
            </a:r>
            <a:r>
              <a:rPr lang="en-MY" sz="2400" dirty="0"/>
              <a:t> </a:t>
            </a:r>
            <a:r>
              <a:rPr lang="en-MY" sz="2400" dirty="0" err="1"/>
              <a:t>beberapa</a:t>
            </a:r>
            <a:r>
              <a:rPr lang="en-MY" sz="2400" dirty="0"/>
              <a:t> </a:t>
            </a:r>
            <a:r>
              <a:rPr lang="en-MY" sz="2400" dirty="0" err="1"/>
              <a:t>bentuk</a:t>
            </a:r>
            <a:r>
              <a:rPr lang="en-MY" sz="2400" dirty="0"/>
              <a:t>, </a:t>
            </a:r>
            <a:r>
              <a:rPr lang="en-MY" sz="2400" dirty="0" err="1"/>
              <a:t>termasuk</a:t>
            </a:r>
            <a:r>
              <a:rPr lang="en-MY" sz="2400" dirty="0"/>
              <a:t> </a:t>
            </a:r>
            <a:r>
              <a:rPr lang="en-MY" sz="2400" dirty="0" err="1"/>
              <a:t>perlindungan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, </a:t>
            </a:r>
            <a:r>
              <a:rPr lang="en-MY" sz="2400" dirty="0" err="1"/>
              <a:t>politik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seni</a:t>
            </a:r>
            <a:r>
              <a:rPr lang="en-MY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3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61782"/>
            <a:ext cx="10353761" cy="803564"/>
          </a:xfrm>
        </p:spPr>
        <p:txBody>
          <a:bodyPr/>
          <a:lstStyle/>
          <a:p>
            <a:pPr algn="r"/>
            <a:r>
              <a:rPr lang="en-MY" cap="none" dirty="0" err="1"/>
              <a:t>sambungan</a:t>
            </a:r>
            <a:r>
              <a:rPr lang="en-MY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65347"/>
            <a:ext cx="10353762" cy="4825854"/>
          </a:xfrm>
        </p:spPr>
        <p:txBody>
          <a:bodyPr>
            <a:noAutofit/>
          </a:bodyPr>
          <a:lstStyle/>
          <a:p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konteks</a:t>
            </a:r>
            <a:r>
              <a:rPr lang="en-MY" sz="2400" dirty="0"/>
              <a:t> </a:t>
            </a:r>
            <a:r>
              <a:rPr lang="en-MY" sz="2400" dirty="0" err="1"/>
              <a:t>pemikiran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, </a:t>
            </a:r>
            <a:r>
              <a:rPr lang="en-MY" sz="2400" dirty="0" err="1"/>
              <a:t>aspek</a:t>
            </a:r>
            <a:r>
              <a:rPr lang="en-MY" sz="2400" dirty="0"/>
              <a:t> </a:t>
            </a:r>
            <a:r>
              <a:rPr lang="en-MY" sz="2400" dirty="0" err="1"/>
              <a:t>perlindungan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amat</a:t>
            </a:r>
            <a:r>
              <a:rPr lang="en-MY" sz="2400" dirty="0"/>
              <a:t> </a:t>
            </a:r>
            <a:r>
              <a:rPr lang="en-MY" sz="2400" dirty="0" err="1"/>
              <a:t>relevan</a:t>
            </a:r>
            <a:r>
              <a:rPr lang="en-MY" sz="2400" dirty="0"/>
              <a:t> </a:t>
            </a:r>
            <a:r>
              <a:rPr lang="en-MY" sz="2400" dirty="0" err="1"/>
              <a:t>kerana</a:t>
            </a:r>
            <a:r>
              <a:rPr lang="en-MY" sz="2400" dirty="0"/>
              <a:t> </a:t>
            </a:r>
            <a:r>
              <a:rPr lang="en-MY" sz="2400" dirty="0" err="1"/>
              <a:t>ia</a:t>
            </a:r>
            <a:r>
              <a:rPr lang="en-MY" sz="2400" dirty="0"/>
              <a:t> </a:t>
            </a:r>
            <a:r>
              <a:rPr lang="en-MY" sz="2400" dirty="0" err="1"/>
              <a:t>biasanya</a:t>
            </a:r>
            <a:r>
              <a:rPr lang="en-MY" sz="2400" dirty="0"/>
              <a:t> </a:t>
            </a:r>
            <a:r>
              <a:rPr lang="en-MY" sz="2400" dirty="0" err="1"/>
              <a:t>melibatkan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ekonomi</a:t>
            </a:r>
            <a:r>
              <a:rPr lang="en-MY" sz="2400" dirty="0"/>
              <a:t>,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pengaturan</a:t>
            </a:r>
            <a:r>
              <a:rPr lang="en-MY" sz="2400" dirty="0"/>
              <a:t> </a:t>
            </a:r>
            <a:r>
              <a:rPr lang="en-MY" sz="2400" dirty="0" err="1"/>
              <a:t>pertanian</a:t>
            </a:r>
            <a:r>
              <a:rPr lang="en-MY" sz="2400" dirty="0"/>
              <a:t> </a:t>
            </a:r>
            <a:r>
              <a:rPr lang="en-MY" sz="2400" dirty="0" err="1"/>
              <a:t>penyewa</a:t>
            </a:r>
            <a:r>
              <a:rPr lang="en-MY" sz="2400" dirty="0"/>
              <a:t> yang </a:t>
            </a:r>
            <a:r>
              <a:rPr lang="en-MY" sz="2400" dirty="0" err="1"/>
              <a:t>wujud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</a:t>
            </a:r>
            <a:r>
              <a:rPr lang="en-MY" sz="2400" dirty="0" err="1"/>
              <a:t>banyak</a:t>
            </a:r>
            <a:r>
              <a:rPr lang="en-MY" sz="2400" dirty="0"/>
              <a:t> </a:t>
            </a:r>
            <a:r>
              <a:rPr lang="en-MY" sz="2400" dirty="0" err="1"/>
              <a:t>pemilik</a:t>
            </a:r>
            <a:r>
              <a:rPr lang="en-MY" sz="2400" dirty="0"/>
              <a:t> </a:t>
            </a:r>
            <a:r>
              <a:rPr lang="en-MY" sz="2400" dirty="0" err="1"/>
              <a:t>tanah</a:t>
            </a:r>
            <a:r>
              <a:rPr lang="en-MY" sz="2400" dirty="0"/>
              <a:t> Rom yang kaya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mereka</a:t>
            </a:r>
            <a:r>
              <a:rPr lang="en-MY" sz="2400" dirty="0"/>
              <a:t> yang </a:t>
            </a:r>
            <a:r>
              <a:rPr lang="en-MY" sz="2400" dirty="0" err="1"/>
              <a:t>mengusahakan</a:t>
            </a:r>
            <a:r>
              <a:rPr lang="en-MY" sz="2400" dirty="0"/>
              <a:t> </a:t>
            </a:r>
            <a:r>
              <a:rPr lang="en-MY" sz="2400" dirty="0" err="1"/>
              <a:t>ladang</a:t>
            </a:r>
            <a:r>
              <a:rPr lang="en-MY" sz="2400" dirty="0"/>
              <a:t> </a:t>
            </a:r>
            <a:r>
              <a:rPr lang="en-MY" sz="2400" dirty="0" err="1"/>
              <a:t>besar</a:t>
            </a:r>
            <a:r>
              <a:rPr lang="en-MY" sz="2400" dirty="0"/>
              <a:t> </a:t>
            </a:r>
            <a:r>
              <a:rPr lang="en-MY" sz="2400" dirty="0" err="1"/>
              <a:t>mereka</a:t>
            </a:r>
            <a:r>
              <a:rPr lang="en-MY" sz="2400" dirty="0"/>
              <a:t>. </a:t>
            </a:r>
          </a:p>
          <a:p>
            <a:r>
              <a:rPr lang="en-MY" sz="2400" dirty="0" err="1"/>
              <a:t>Seorang</a:t>
            </a:r>
            <a:r>
              <a:rPr lang="en-MY" sz="2400" dirty="0"/>
              <a:t> </a:t>
            </a:r>
            <a:r>
              <a:rPr lang="en-MY" sz="2400" dirty="0" err="1"/>
              <a:t>petani</a:t>
            </a:r>
            <a:r>
              <a:rPr lang="en-MY" sz="2400" dirty="0"/>
              <a:t> </a:t>
            </a:r>
            <a:r>
              <a:rPr lang="en-MY" sz="2400" dirty="0" err="1"/>
              <a:t>mungkin</a:t>
            </a:r>
            <a:r>
              <a:rPr lang="en-MY" sz="2400" dirty="0"/>
              <a:t> </a:t>
            </a:r>
            <a:r>
              <a:rPr lang="en-MY" sz="2400" dirty="0" err="1"/>
              <a:t>diberi</a:t>
            </a:r>
            <a:r>
              <a:rPr lang="en-MY" sz="2400" dirty="0"/>
              <a:t> </a:t>
            </a:r>
            <a:r>
              <a:rPr lang="en-MY" sz="2400" dirty="0" err="1"/>
              <a:t>sebidang</a:t>
            </a:r>
            <a:r>
              <a:rPr lang="en-MY" sz="2400" dirty="0"/>
              <a:t> </a:t>
            </a:r>
            <a:r>
              <a:rPr lang="en-MY" sz="2400" dirty="0" err="1"/>
              <a:t>tanah</a:t>
            </a:r>
            <a:r>
              <a:rPr lang="en-MY" sz="2400" dirty="0"/>
              <a:t> di mana </a:t>
            </a:r>
            <a:r>
              <a:rPr lang="en-MY" sz="2400" dirty="0" err="1"/>
              <a:t>dia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keluarganya</a:t>
            </a:r>
            <a:r>
              <a:rPr lang="en-MY" sz="2400" dirty="0"/>
              <a:t> </a:t>
            </a:r>
            <a:r>
              <a:rPr lang="en-MY" sz="2400" dirty="0" err="1"/>
              <a:t>diizinkan</a:t>
            </a:r>
            <a:r>
              <a:rPr lang="en-MY" sz="2400" dirty="0"/>
              <a:t> </a:t>
            </a:r>
            <a:r>
              <a:rPr lang="en-MY" sz="2400" dirty="0" err="1"/>
              <a:t>tinggal</a:t>
            </a:r>
            <a:r>
              <a:rPr lang="en-MY" sz="2400" dirty="0"/>
              <a:t>, </a:t>
            </a:r>
            <a:r>
              <a:rPr lang="en-MY" sz="2400" dirty="0" err="1"/>
              <a:t>menanam</a:t>
            </a:r>
            <a:r>
              <a:rPr lang="en-MY" sz="2400" dirty="0"/>
              <a:t> </a:t>
            </a:r>
            <a:r>
              <a:rPr lang="en-MY" sz="2400" dirty="0" err="1"/>
              <a:t>tanaman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memelihara</a:t>
            </a:r>
            <a:r>
              <a:rPr lang="en-MY" sz="2400" dirty="0"/>
              <a:t> </a:t>
            </a:r>
            <a:r>
              <a:rPr lang="en-MY" sz="2400" dirty="0" err="1"/>
              <a:t>ternakan</a:t>
            </a:r>
            <a:r>
              <a:rPr lang="en-MY" sz="2400" dirty="0"/>
              <a:t>.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balasannya</a:t>
            </a:r>
            <a:r>
              <a:rPr lang="en-MY" sz="2400" dirty="0"/>
              <a:t>, </a:t>
            </a:r>
            <a:r>
              <a:rPr lang="en-MY" sz="2400" dirty="0" err="1"/>
              <a:t>petani</a:t>
            </a:r>
            <a:r>
              <a:rPr lang="en-MY" sz="2400" dirty="0"/>
              <a:t> </a:t>
            </a:r>
            <a:r>
              <a:rPr lang="en-MY" sz="2400" dirty="0" err="1"/>
              <a:t>tersebut</a:t>
            </a:r>
            <a:r>
              <a:rPr lang="en-MY" sz="2400" dirty="0"/>
              <a:t> </a:t>
            </a:r>
            <a:r>
              <a:rPr lang="en-MY" sz="2400" dirty="0" err="1"/>
              <a:t>mestilah</a:t>
            </a:r>
            <a:r>
              <a:rPr lang="en-MY" sz="2400" dirty="0"/>
              <a:t> </a:t>
            </a:r>
            <a:r>
              <a:rPr lang="en-MY" sz="2400" dirty="0" err="1"/>
              <a:t>memberikan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pelindungnya</a:t>
            </a:r>
            <a:r>
              <a:rPr lang="en-MY" sz="2400" dirty="0"/>
              <a:t> </a:t>
            </a:r>
            <a:r>
              <a:rPr lang="en-MY" sz="2400" dirty="0" err="1"/>
              <a:t>salah</a:t>
            </a:r>
            <a:r>
              <a:rPr lang="en-MY" sz="2400" dirty="0"/>
              <a:t> </a:t>
            </a:r>
            <a:r>
              <a:rPr lang="en-MY" sz="2400" dirty="0" err="1"/>
              <a:t>satu</a:t>
            </a:r>
            <a:r>
              <a:rPr lang="en-MY" sz="2400" dirty="0"/>
              <a:t> </a:t>
            </a:r>
            <a:r>
              <a:rPr lang="en-MY" sz="2400" dirty="0" err="1"/>
              <a:t>bahagian</a:t>
            </a:r>
            <a:r>
              <a:rPr lang="en-MY" sz="2400" dirty="0"/>
              <a:t> </a:t>
            </a:r>
            <a:r>
              <a:rPr lang="en-MY" sz="2400" dirty="0" err="1"/>
              <a:t>hasil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plotnya</a:t>
            </a:r>
            <a:r>
              <a:rPr lang="en-MY" sz="2400" dirty="0"/>
              <a:t>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jangka</a:t>
            </a:r>
            <a:r>
              <a:rPr lang="en-MY" sz="2400" dirty="0"/>
              <a:t> </a:t>
            </a:r>
            <a:r>
              <a:rPr lang="en-MY" sz="2400" dirty="0" err="1"/>
              <a:t>waktu</a:t>
            </a:r>
            <a:r>
              <a:rPr lang="en-MY" sz="2400" dirty="0"/>
              <a:t> </a:t>
            </a:r>
            <a:r>
              <a:rPr lang="en-MY" sz="2400" dirty="0" err="1"/>
              <a:t>kerja</a:t>
            </a:r>
            <a:r>
              <a:rPr lang="en-MY" sz="2400" dirty="0"/>
              <a:t> yang </a:t>
            </a:r>
            <a:r>
              <a:rPr lang="en-MY" sz="2400" dirty="0" err="1"/>
              <a:t>ditentukan</a:t>
            </a:r>
            <a:r>
              <a:rPr lang="en-MY" sz="2400" dirty="0"/>
              <a:t> </a:t>
            </a:r>
            <a:r>
              <a:rPr lang="en-MY" sz="2400" dirty="0" err="1"/>
              <a:t>setiap</a:t>
            </a:r>
            <a:r>
              <a:rPr lang="en-MY" sz="2400" dirty="0"/>
              <a:t> </a:t>
            </a:r>
            <a:r>
              <a:rPr lang="en-MY" sz="2400" dirty="0" err="1"/>
              <a:t>tahun</a:t>
            </a:r>
            <a:r>
              <a:rPr lang="en-MY" sz="2400" dirty="0"/>
              <a:t>. </a:t>
            </a:r>
            <a:r>
              <a:rPr lang="en-MY" sz="2400" dirty="0" err="1"/>
              <a:t>Sebilangan</a:t>
            </a:r>
            <a:r>
              <a:rPr lang="en-MY" sz="2400" dirty="0"/>
              <a:t> </a:t>
            </a:r>
            <a:r>
              <a:rPr lang="en-MY" sz="2400" dirty="0" err="1"/>
              <a:t>besar</a:t>
            </a:r>
            <a:r>
              <a:rPr lang="en-MY" sz="2400" dirty="0"/>
              <a:t> </a:t>
            </a:r>
            <a:r>
              <a:rPr lang="en-MY" sz="2400" dirty="0" err="1"/>
              <a:t>petani</a:t>
            </a:r>
            <a:r>
              <a:rPr lang="en-MY" sz="2400" dirty="0"/>
              <a:t> di Rom </a:t>
            </a:r>
            <a:r>
              <a:rPr lang="en-MY" sz="2400" dirty="0" err="1"/>
              <a:t>kuno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terikat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jenis</a:t>
            </a:r>
            <a:r>
              <a:rPr lang="en-MY" sz="2400" dirty="0"/>
              <a:t> </a:t>
            </a:r>
            <a:r>
              <a:rPr lang="en-MY" sz="2400" dirty="0" err="1"/>
              <a:t>pengaturan</a:t>
            </a:r>
            <a:r>
              <a:rPr lang="en-MY" sz="2400" dirty="0"/>
              <a:t> </a:t>
            </a:r>
            <a:r>
              <a:rPr lang="en-MY" sz="2400" dirty="0" err="1"/>
              <a:t>ini</a:t>
            </a:r>
            <a:r>
              <a:rPr lang="en-MY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6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61782"/>
            <a:ext cx="10353761" cy="803564"/>
          </a:xfrm>
        </p:spPr>
        <p:txBody>
          <a:bodyPr/>
          <a:lstStyle/>
          <a:p>
            <a:pPr algn="r"/>
            <a:r>
              <a:rPr lang="en-MY" cap="none" dirty="0" err="1"/>
              <a:t>sambungan</a:t>
            </a:r>
            <a:r>
              <a:rPr lang="en-MY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14647"/>
            <a:ext cx="10353762" cy="4976553"/>
          </a:xfrm>
        </p:spPr>
        <p:txBody>
          <a:bodyPr>
            <a:noAutofit/>
          </a:bodyPr>
          <a:lstStyle/>
          <a:p>
            <a:r>
              <a:rPr lang="en-MY" sz="2400" dirty="0" err="1"/>
              <a:t>Amalan</a:t>
            </a:r>
            <a:r>
              <a:rPr lang="en-MY" sz="2400" dirty="0"/>
              <a:t> </a:t>
            </a:r>
            <a:r>
              <a:rPr lang="en-MY" sz="2400" dirty="0" err="1"/>
              <a:t>memberi</a:t>
            </a:r>
            <a:r>
              <a:rPr lang="en-MY" sz="2400" dirty="0"/>
              <a:t> </a:t>
            </a:r>
            <a:r>
              <a:rPr lang="en-MY" sz="2400" dirty="0" err="1"/>
              <a:t>naungan</a:t>
            </a:r>
            <a:r>
              <a:rPr lang="en-MY" sz="2400" dirty="0"/>
              <a:t>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perlindungan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wujud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</a:t>
            </a:r>
            <a:r>
              <a:rPr lang="en-MY" sz="2400" dirty="0" err="1"/>
              <a:t>bekas</a:t>
            </a:r>
            <a:r>
              <a:rPr lang="en-MY" sz="2400" dirty="0"/>
              <a:t> </a:t>
            </a:r>
            <a:r>
              <a:rPr lang="en-MY" sz="2400" dirty="0" err="1"/>
              <a:t>hamba</a:t>
            </a:r>
            <a:r>
              <a:rPr lang="en-MY" sz="2400" dirty="0"/>
              <a:t>, </a:t>
            </a:r>
            <a:r>
              <a:rPr lang="en-MY" sz="2400" dirty="0" err="1"/>
              <a:t>atau</a:t>
            </a:r>
            <a:r>
              <a:rPr lang="en-MY" sz="2400" dirty="0"/>
              <a:t> orang </a:t>
            </a:r>
            <a:r>
              <a:rPr lang="en-MY" sz="2400" dirty="0" err="1"/>
              <a:t>bebas</a:t>
            </a:r>
            <a:r>
              <a:rPr lang="en-MY" sz="2400" dirty="0"/>
              <a:t> </a:t>
            </a:r>
            <a:r>
              <a:rPr lang="en-MY" sz="2400" dirty="0" err="1"/>
              <a:t>merdeka</a:t>
            </a:r>
            <a:r>
              <a:rPr lang="en-MY" sz="2400" dirty="0"/>
              <a:t>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pemilik</a:t>
            </a:r>
            <a:r>
              <a:rPr lang="en-MY" sz="2400" dirty="0"/>
              <a:t> </a:t>
            </a:r>
            <a:r>
              <a:rPr lang="en-MY" sz="2400" dirty="0" err="1"/>
              <a:t>sebelumnya</a:t>
            </a:r>
            <a:r>
              <a:rPr lang="en-MY" sz="2400" dirty="0"/>
              <a:t>, yang </a:t>
            </a:r>
            <a:r>
              <a:rPr lang="en-MY" sz="2400" dirty="0" err="1"/>
              <a:t>dikenal</a:t>
            </a:r>
            <a:r>
              <a:rPr lang="en-MY" sz="2400" dirty="0"/>
              <a:t>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penaung</a:t>
            </a:r>
            <a:r>
              <a:rPr lang="en-MY" sz="2400" dirty="0"/>
              <a:t>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pelindung</a:t>
            </a:r>
            <a:r>
              <a:rPr lang="en-MY" sz="2400" dirty="0"/>
              <a:t>. </a:t>
            </a:r>
          </a:p>
          <a:p>
            <a:r>
              <a:rPr lang="en-MY" sz="2400" dirty="0" err="1"/>
              <a:t>Undang-undang</a:t>
            </a:r>
            <a:r>
              <a:rPr lang="en-MY" sz="2400" dirty="0"/>
              <a:t> Rom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teliti</a:t>
            </a:r>
            <a:r>
              <a:rPr lang="en-MY" sz="2400" dirty="0"/>
              <a:t> </a:t>
            </a:r>
            <a:r>
              <a:rPr lang="en-MY" sz="2400" dirty="0" err="1"/>
              <a:t>mendefinisikan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kebergantungan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orang </a:t>
            </a:r>
            <a:r>
              <a:rPr lang="en-MY" sz="2400" dirty="0" err="1"/>
              <a:t>bebas</a:t>
            </a:r>
            <a:r>
              <a:rPr lang="en-MY" sz="2400" dirty="0"/>
              <a:t>, yang </a:t>
            </a:r>
            <a:r>
              <a:rPr lang="en-MY" sz="2400" dirty="0" err="1"/>
              <a:t>harus</a:t>
            </a:r>
            <a:r>
              <a:rPr lang="en-MY" sz="2400" dirty="0"/>
              <a:t> </a:t>
            </a:r>
            <a:r>
              <a:rPr lang="en-MY" sz="2400" dirty="0" err="1"/>
              <a:t>dihormati</a:t>
            </a:r>
            <a:r>
              <a:rPr lang="en-MY" sz="2400" dirty="0"/>
              <a:t> </a:t>
            </a:r>
            <a:r>
              <a:rPr lang="en-MY" sz="2400" dirty="0" err="1"/>
              <a:t>pelindungnya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sokongan</a:t>
            </a:r>
            <a:r>
              <a:rPr lang="en-MY" sz="2400" dirty="0"/>
              <a:t> </a:t>
            </a:r>
            <a:r>
              <a:rPr lang="en-MY" sz="2400" dirty="0" err="1"/>
              <a:t>kewangan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politik</a:t>
            </a:r>
            <a:r>
              <a:rPr lang="en-MY" sz="2400" dirty="0"/>
              <a:t>.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balasannya</a:t>
            </a:r>
            <a:r>
              <a:rPr lang="en-MY" sz="2400" dirty="0"/>
              <a:t>, </a:t>
            </a:r>
            <a:r>
              <a:rPr lang="en-MY" sz="2400" dirty="0" err="1"/>
              <a:t>penaung</a:t>
            </a:r>
            <a:r>
              <a:rPr lang="en-MY" sz="2400" dirty="0"/>
              <a:t> </a:t>
            </a:r>
            <a:r>
              <a:rPr lang="en-MY" sz="2400" dirty="0" err="1"/>
              <a:t>akan</a:t>
            </a:r>
            <a:r>
              <a:rPr lang="en-MY" sz="2400" dirty="0"/>
              <a:t> </a:t>
            </a:r>
            <a:r>
              <a:rPr lang="en-MY" sz="2400" dirty="0" err="1"/>
              <a:t>mempertahankan</a:t>
            </a:r>
            <a:r>
              <a:rPr lang="en-MY" sz="2400" dirty="0"/>
              <a:t> </a:t>
            </a:r>
            <a:r>
              <a:rPr lang="en-MY" sz="2400" dirty="0" err="1"/>
              <a:t>kepentingan</a:t>
            </a:r>
            <a:r>
              <a:rPr lang="en-MY" sz="2400" dirty="0"/>
              <a:t> orang </a:t>
            </a:r>
            <a:r>
              <a:rPr lang="en-MY" sz="2400" dirty="0" err="1"/>
              <a:t>bebas</a:t>
            </a:r>
            <a:r>
              <a:rPr lang="en-MY" sz="2400" dirty="0"/>
              <a:t> - </a:t>
            </a:r>
            <a:r>
              <a:rPr lang="en-MY" sz="2400" dirty="0" err="1"/>
              <a:t>misalnya</a:t>
            </a:r>
            <a:r>
              <a:rPr lang="en-MY" sz="2400" dirty="0"/>
              <a:t>,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kes-kes</a:t>
            </a:r>
            <a:r>
              <a:rPr lang="en-MY" sz="2400" dirty="0"/>
              <a:t> </a:t>
            </a:r>
            <a:r>
              <a:rPr lang="en-MY" sz="2400" dirty="0" err="1"/>
              <a:t>undang-undang</a:t>
            </a:r>
            <a:r>
              <a:rPr lang="en-MY" sz="2400" dirty="0"/>
              <a:t>. Orang </a:t>
            </a:r>
            <a:r>
              <a:rPr lang="en-MY" sz="2400" dirty="0" err="1"/>
              <a:t>bebas</a:t>
            </a:r>
            <a:r>
              <a:rPr lang="en-MY" sz="2400" dirty="0"/>
              <a:t> </a:t>
            </a:r>
            <a:r>
              <a:rPr lang="en-MY" sz="2400" dirty="0" err="1"/>
              <a:t>itu</a:t>
            </a:r>
            <a:r>
              <a:rPr lang="en-MY" sz="2400" dirty="0"/>
              <a:t> </a:t>
            </a:r>
            <a:r>
              <a:rPr lang="en-MY" sz="2400" dirty="0" err="1"/>
              <a:t>juga</a:t>
            </a:r>
            <a:r>
              <a:rPr lang="en-MY" sz="2400" dirty="0"/>
              <a:t> </a:t>
            </a:r>
            <a:r>
              <a:rPr lang="en-MY" sz="2400" dirty="0" err="1"/>
              <a:t>harus</a:t>
            </a:r>
            <a:r>
              <a:rPr lang="en-MY" sz="2400" dirty="0"/>
              <a:t> </a:t>
            </a:r>
            <a:r>
              <a:rPr lang="en-MY" sz="2400" dirty="0" err="1"/>
              <a:t>berjanji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memberikan</a:t>
            </a:r>
            <a:r>
              <a:rPr lang="en-MY" sz="2400" dirty="0"/>
              <a:t> </a:t>
            </a:r>
            <a:r>
              <a:rPr lang="en-MY" sz="2400" dirty="0" err="1"/>
              <a:t>pelindungnya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jumlah</a:t>
            </a:r>
            <a:r>
              <a:rPr lang="en-MY" sz="2400" dirty="0"/>
              <a:t> </a:t>
            </a:r>
            <a:r>
              <a:rPr lang="en-MY" sz="2400" dirty="0" err="1"/>
              <a:t>hari</a:t>
            </a:r>
            <a:r>
              <a:rPr lang="en-MY" sz="2400" dirty="0"/>
              <a:t> yang </a:t>
            </a:r>
            <a:r>
              <a:rPr lang="en-MY" sz="2400" dirty="0" err="1"/>
              <a:t>dinyatakan</a:t>
            </a:r>
            <a:r>
              <a:rPr lang="en-MY" sz="2400" dirty="0"/>
              <a:t> </a:t>
            </a:r>
            <a:r>
              <a:rPr lang="en-MY" sz="2400" dirty="0" err="1"/>
              <a:t>setiap</a:t>
            </a:r>
            <a:r>
              <a:rPr lang="en-MY" sz="2400" dirty="0"/>
              <a:t> </a:t>
            </a:r>
            <a:r>
              <a:rPr lang="en-MY" sz="2400" dirty="0" err="1"/>
              <a:t>tahun</a:t>
            </a:r>
            <a:r>
              <a:rPr lang="en-MY" sz="2400" dirty="0"/>
              <a:t> </a:t>
            </a:r>
            <a:r>
              <a:rPr lang="en-MY" sz="2400" dirty="0" err="1"/>
              <a:t>ketika</a:t>
            </a:r>
            <a:r>
              <a:rPr lang="en-MY" sz="2400" dirty="0"/>
              <a:t> </a:t>
            </a:r>
            <a:r>
              <a:rPr lang="en-MY" sz="2400" dirty="0" err="1"/>
              <a:t>dia</a:t>
            </a:r>
            <a:r>
              <a:rPr lang="en-MY" sz="2400" dirty="0"/>
              <a:t> </a:t>
            </a:r>
            <a:r>
              <a:rPr lang="en-MY" sz="2400" dirty="0" err="1"/>
              <a:t>akan</a:t>
            </a:r>
            <a:r>
              <a:rPr lang="en-MY" sz="2400" dirty="0"/>
              <a:t> </a:t>
            </a:r>
            <a:r>
              <a:rPr lang="en-MY" sz="2400" dirty="0" err="1"/>
              <a:t>bekerja</a:t>
            </a:r>
            <a:r>
              <a:rPr lang="en-MY" sz="2400" dirty="0"/>
              <a:t>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melakukan</a:t>
            </a:r>
            <a:r>
              <a:rPr lang="en-MY" sz="2400" dirty="0"/>
              <a:t> </a:t>
            </a:r>
            <a:r>
              <a:rPr lang="en-MY" sz="2400" dirty="0" err="1"/>
              <a:t>layanan</a:t>
            </a:r>
            <a:r>
              <a:rPr lang="en-MY" sz="2400" dirty="0"/>
              <a:t> </a:t>
            </a:r>
            <a:r>
              <a:rPr lang="en-MY" sz="2400" dirty="0" err="1"/>
              <a:t>untuknya</a:t>
            </a:r>
            <a:r>
              <a:rPr lang="en-MY" sz="2400" dirty="0"/>
              <a:t>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keluarganya</a:t>
            </a:r>
            <a:r>
              <a:rPr lang="en-MY" sz="2400" dirty="0"/>
              <a:t> — </a:t>
            </a:r>
            <a:r>
              <a:rPr lang="en-MY" sz="2400" dirty="0" err="1"/>
              <a:t>misalnya</a:t>
            </a:r>
            <a:r>
              <a:rPr lang="en-MY" sz="2400" dirty="0"/>
              <a:t>, </a:t>
            </a:r>
            <a:r>
              <a:rPr lang="en-MY" sz="2400" dirty="0" err="1"/>
              <a:t>sebagai</a:t>
            </a:r>
            <a:r>
              <a:rPr lang="en-MY" sz="2400" dirty="0"/>
              <a:t> </a:t>
            </a:r>
            <a:r>
              <a:rPr lang="en-MY" sz="2400" dirty="0" err="1"/>
              <a:t>pendandan</a:t>
            </a:r>
            <a:r>
              <a:rPr lang="en-MY" sz="2400" dirty="0"/>
              <a:t> </a:t>
            </a:r>
            <a:r>
              <a:rPr lang="en-MY" sz="2400" dirty="0" err="1"/>
              <a:t>rambut</a:t>
            </a:r>
            <a:r>
              <a:rPr lang="en-MY" sz="2400" dirty="0"/>
              <a:t>, </a:t>
            </a:r>
            <a:r>
              <a:rPr lang="en-MY" sz="2400" dirty="0" err="1"/>
              <a:t>tukang</a:t>
            </a:r>
            <a:r>
              <a:rPr lang="en-MY" sz="2400" dirty="0"/>
              <a:t>, </a:t>
            </a:r>
            <a:r>
              <a:rPr lang="en-MY" sz="2400" dirty="0" err="1"/>
              <a:t>atau</a:t>
            </a:r>
            <a:r>
              <a:rPr lang="en-MY" sz="2400" dirty="0"/>
              <a:t> guru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anak-anaknya</a:t>
            </a:r>
            <a:r>
              <a:rPr lang="en-MY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02452-BD88-4F48-843D-C553620B286F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C9188B-5339-4026-A593-77E3301BCB62}"/>
              </a:ext>
            </a:extLst>
          </p:cNvPr>
          <p:cNvGrpSpPr/>
          <p:nvPr/>
        </p:nvGrpSpPr>
        <p:grpSpPr>
          <a:xfrm>
            <a:off x="1064163" y="1117207"/>
            <a:ext cx="9752961" cy="3062422"/>
            <a:chOff x="1950567" y="2098917"/>
            <a:chExt cx="8830755" cy="27728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DCEB4BD-AC66-4D97-B679-3ED6A98FD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406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3888FB6-C8AA-49E1-B557-69742468C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567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B424561-CF8C-45E1-A05B-8C4E01A0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139" y="2510018"/>
              <a:ext cx="2558126" cy="1950649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3AAC705-E55C-4A07-97B9-F4C543AF3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493" y="2510018"/>
              <a:ext cx="2558126" cy="1950649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AE4538B-7B2A-4290-A211-682B104BF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1759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E8D7E-DD7F-431E-AAA6-C5BED501AB6D}"/>
              </a:ext>
            </a:extLst>
          </p:cNvPr>
          <p:cNvSpPr/>
          <p:nvPr/>
        </p:nvSpPr>
        <p:spPr>
          <a:xfrm>
            <a:off x="1082842" y="4428537"/>
            <a:ext cx="1878912" cy="1869020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E40070-DFEB-4D47-9604-A73F013DD638}"/>
              </a:ext>
            </a:extLst>
          </p:cNvPr>
          <p:cNvSpPr/>
          <p:nvPr/>
        </p:nvSpPr>
        <p:spPr>
          <a:xfrm>
            <a:off x="3160442" y="4428537"/>
            <a:ext cx="1816100" cy="1869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DF682-304A-4771-9825-99FCDB1AC05A}"/>
              </a:ext>
            </a:extLst>
          </p:cNvPr>
          <p:cNvSpPr/>
          <p:nvPr/>
        </p:nvSpPr>
        <p:spPr>
          <a:xfrm>
            <a:off x="5175230" y="4428537"/>
            <a:ext cx="1816100" cy="186902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Membincangkan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pelbagai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metodologi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saintifik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digunakan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pengkajian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sains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Greek, Islam dan Barat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E35C30-55D2-4521-9BCD-65741C6B5853}"/>
              </a:ext>
            </a:extLst>
          </p:cNvPr>
          <p:cNvSpPr/>
          <p:nvPr/>
        </p:nvSpPr>
        <p:spPr>
          <a:xfrm>
            <a:off x="7215456" y="4428536"/>
            <a:ext cx="1816100" cy="1869021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Menganalisi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s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</a:rPr>
              <a:t>kepentingan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</a:rPr>
              <a:t>ekosistem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</a:rPr>
              <a:t>saintifik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</a:rPr>
              <a:t>perkembangan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</a:rPr>
              <a:t>sains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</a:rPr>
              <a:t>tamadun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</a:rPr>
              <a:t> Greek, Islam dan Barat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BF7717-DCBB-437C-9B2D-6EFA9466EBE1}"/>
              </a:ext>
            </a:extLst>
          </p:cNvPr>
          <p:cNvSpPr/>
          <p:nvPr/>
        </p:nvSpPr>
        <p:spPr>
          <a:xfrm>
            <a:off x="9239256" y="4428537"/>
            <a:ext cx="1768894" cy="1869020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Menghuraikan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anjakan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paradigma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pemikiran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0CE42C-79EE-4B66-B336-661F31230656}"/>
              </a:ext>
            </a:extLst>
          </p:cNvPr>
          <p:cNvSpPr txBox="1"/>
          <p:nvPr/>
        </p:nvSpPr>
        <p:spPr>
          <a:xfrm>
            <a:off x="1153036" y="4657210"/>
            <a:ext cx="1738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Menjelaskan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pandangan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lang="en-US" sz="1600" dirty="0">
                <a:latin typeface="Open Sans" panose="020B0606030504020204" pitchFamily="34" charset="0"/>
              </a:rPr>
              <a:t>(</a:t>
            </a:r>
            <a:r>
              <a:rPr lang="en-US" sz="1600" i="1" dirty="0">
                <a:latin typeface="Open Sans" panose="020B0606030504020204" pitchFamily="34" charset="0"/>
              </a:rPr>
              <a:t>worldview</a:t>
            </a:r>
            <a:r>
              <a:rPr lang="en-US" sz="1600" dirty="0">
                <a:latin typeface="Open Sans" panose="020B0606030504020204" pitchFamily="34" charset="0"/>
              </a:rPr>
              <a:t>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mendasari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Sains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Greek, Islam dan Barat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043194-48AD-4156-8211-E479C0B64CC4}"/>
              </a:ext>
            </a:extLst>
          </p:cNvPr>
          <p:cNvSpPr/>
          <p:nvPr/>
        </p:nvSpPr>
        <p:spPr>
          <a:xfrm>
            <a:off x="3169454" y="4428537"/>
            <a:ext cx="1816100" cy="186902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08D783-C15A-41B6-91E8-C757F67FA74F}"/>
              </a:ext>
            </a:extLst>
          </p:cNvPr>
          <p:cNvSpPr txBox="1"/>
          <p:nvPr/>
        </p:nvSpPr>
        <p:spPr>
          <a:xfrm>
            <a:off x="3266934" y="4809123"/>
            <a:ext cx="1727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err="1">
                <a:latin typeface="Open Sans" panose="020B0606030504020204" pitchFamily="34" charset="0"/>
              </a:rPr>
              <a:t>Membandingkan</a:t>
            </a:r>
            <a:r>
              <a:rPr lang="en-US" sz="1600" dirty="0">
                <a:latin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</a:rPr>
              <a:t>epistemologi</a:t>
            </a:r>
            <a:r>
              <a:rPr lang="en-US" sz="1600" dirty="0">
                <a:latin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</a:rPr>
              <a:t>sains</a:t>
            </a:r>
            <a:r>
              <a:rPr lang="en-US" sz="1600" dirty="0">
                <a:latin typeface="Open Sans" panose="020B0606030504020204" pitchFamily="34" charset="0"/>
              </a:rPr>
              <a:t> Greek, Islam dan Barat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59A53C-3E37-4ADD-961C-61828F97E0FA}"/>
              </a:ext>
            </a:extLst>
          </p:cNvPr>
          <p:cNvSpPr/>
          <p:nvPr/>
        </p:nvSpPr>
        <p:spPr>
          <a:xfrm>
            <a:off x="1727774" y="2019169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6E159E-3EA3-4C93-88C8-285317E26D5F}"/>
              </a:ext>
            </a:extLst>
          </p:cNvPr>
          <p:cNvSpPr/>
          <p:nvPr/>
        </p:nvSpPr>
        <p:spPr>
          <a:xfrm>
            <a:off x="3637957" y="2019169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B990B-46C3-4B21-B76E-51BACFB673BE}"/>
              </a:ext>
            </a:extLst>
          </p:cNvPr>
          <p:cNvSpPr/>
          <p:nvPr/>
        </p:nvSpPr>
        <p:spPr>
          <a:xfrm>
            <a:off x="5652745" y="2009106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117F6B-9E90-4A27-98FF-BBBB1CF033E8}"/>
              </a:ext>
            </a:extLst>
          </p:cNvPr>
          <p:cNvSpPr/>
          <p:nvPr/>
        </p:nvSpPr>
        <p:spPr>
          <a:xfrm>
            <a:off x="7489811" y="2009106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DD2E7E-BAB7-4BAF-B6EE-7CBB14192C6A}"/>
              </a:ext>
            </a:extLst>
          </p:cNvPr>
          <p:cNvSpPr/>
          <p:nvPr/>
        </p:nvSpPr>
        <p:spPr>
          <a:xfrm>
            <a:off x="9477211" y="2019169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9E2C34D-5912-4F18-A4AD-3C780DFE88B5}"/>
              </a:ext>
            </a:extLst>
          </p:cNvPr>
          <p:cNvSpPr/>
          <p:nvPr/>
        </p:nvSpPr>
        <p:spPr>
          <a:xfrm>
            <a:off x="3285060" y="278524"/>
            <a:ext cx="6336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OBJEKTIF BAB</a:t>
            </a:r>
          </a:p>
        </p:txBody>
      </p:sp>
    </p:spTree>
    <p:extLst>
      <p:ext uri="{BB962C8B-B14F-4D97-AF65-F5344CB8AC3E}">
        <p14:creationId xmlns:p14="http://schemas.microsoft.com/office/powerpoint/2010/main" val="3214627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5" y="2110308"/>
            <a:ext cx="4222866" cy="328231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90" y="2110308"/>
            <a:ext cx="5799985" cy="32613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3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1" y="452439"/>
            <a:ext cx="6092825" cy="690562"/>
          </a:xfrm>
        </p:spPr>
        <p:txBody>
          <a:bodyPr/>
          <a:lstStyle/>
          <a:p>
            <a:r>
              <a:rPr lang="en-MY" b="1" dirty="0">
                <a:solidFill>
                  <a:srgbClr val="FFFF00"/>
                </a:solidFill>
              </a:rPr>
              <a:t>PENUTUP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1447800"/>
            <a:ext cx="10913806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Yunani</a:t>
            </a:r>
            <a:r>
              <a:rPr lang="en-US" sz="2400" dirty="0"/>
              <a:t>/Greek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tamadun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berjaya</a:t>
            </a:r>
            <a:r>
              <a:rPr lang="en-US" sz="2400" dirty="0"/>
              <a:t> </a:t>
            </a:r>
            <a:r>
              <a:rPr lang="en-US" sz="2400" dirty="0" err="1"/>
              <a:t>melahirkan</a:t>
            </a:r>
            <a:r>
              <a:rPr lang="en-US" sz="2400" dirty="0"/>
              <a:t> </a:t>
            </a:r>
            <a:r>
              <a:rPr lang="en-US" sz="2400" dirty="0" err="1"/>
              <a:t>ramai</a:t>
            </a:r>
            <a:r>
              <a:rPr lang="en-US" sz="2400" dirty="0"/>
              <a:t> </a:t>
            </a:r>
            <a:r>
              <a:rPr lang="en-US" sz="2400" dirty="0" err="1"/>
              <a:t>pemikir</a:t>
            </a:r>
            <a:r>
              <a:rPr lang="en-US" sz="2400" dirty="0"/>
              <a:t> </a:t>
            </a:r>
            <a:r>
              <a:rPr lang="en-US" sz="2400" dirty="0" err="1"/>
              <a:t>agung</a:t>
            </a:r>
            <a:r>
              <a:rPr lang="en-US" sz="2400" dirty="0"/>
              <a:t> yang </a:t>
            </a:r>
            <a:r>
              <a:rPr lang="en-US" sz="2400" dirty="0" err="1"/>
              <a:t>membuahkan</a:t>
            </a:r>
            <a:r>
              <a:rPr lang="en-US" sz="2400" dirty="0"/>
              <a:t> </a:t>
            </a:r>
            <a:r>
              <a:rPr lang="en-US" sz="2400" dirty="0" err="1"/>
              <a:t>pendapat</a:t>
            </a:r>
            <a:r>
              <a:rPr lang="en-US" sz="2400" dirty="0"/>
              <a:t> </a:t>
            </a:r>
            <a:r>
              <a:rPr lang="en-US" sz="2400" dirty="0" err="1"/>
              <a:t>baharu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ikutan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tamadun</a:t>
            </a:r>
            <a:r>
              <a:rPr lang="en-US" sz="2400" dirty="0"/>
              <a:t> Greek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tamadun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khasnya</a:t>
            </a:r>
            <a:r>
              <a:rPr lang="en-US" sz="2400" dirty="0"/>
              <a:t> </a:t>
            </a:r>
            <a:r>
              <a:rPr lang="en-US" sz="2400" dirty="0" err="1"/>
              <a:t>Mesir</a:t>
            </a:r>
            <a:r>
              <a:rPr lang="en-US" sz="2400" dirty="0"/>
              <a:t> </a:t>
            </a:r>
            <a:r>
              <a:rPr lang="en-US" sz="2400" dirty="0" err="1"/>
              <a:t>kuno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Mesopotamia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menyumbang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Greek.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Teras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Greek </a:t>
            </a:r>
            <a:r>
              <a:rPr lang="en-US" sz="2400" dirty="0" err="1"/>
              <a:t>ditunjangi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metodologi</a:t>
            </a:r>
            <a:r>
              <a:rPr lang="en-US" sz="2400" dirty="0"/>
              <a:t> </a:t>
            </a:r>
            <a:r>
              <a:rPr lang="en-US" sz="2400" dirty="0" err="1"/>
              <a:t>saintifik</a:t>
            </a:r>
            <a:r>
              <a:rPr lang="en-US" sz="2400" dirty="0"/>
              <a:t> yang </a:t>
            </a:r>
            <a:r>
              <a:rPr lang="en-US" sz="2400" dirty="0" err="1"/>
              <a:t>mendokong</a:t>
            </a:r>
            <a:r>
              <a:rPr lang="en-US" sz="2400" dirty="0"/>
              <a:t> </a:t>
            </a:r>
            <a:r>
              <a:rPr lang="en-US" sz="2400" dirty="0" err="1"/>
              <a:t>humanisme</a:t>
            </a:r>
            <a:r>
              <a:rPr lang="en-US" sz="2400" dirty="0"/>
              <a:t>, </a:t>
            </a:r>
            <a:r>
              <a:rPr lang="en-US" sz="2400" dirty="0" err="1"/>
              <a:t>iaitu</a:t>
            </a:r>
            <a:r>
              <a:rPr lang="en-US" sz="2400" dirty="0"/>
              <a:t> </a:t>
            </a:r>
            <a:r>
              <a:rPr lang="en-US" sz="2400" dirty="0" err="1"/>
              <a:t>doktrin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berfikir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keupayaan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Greek </a:t>
            </a:r>
            <a:r>
              <a:rPr lang="en-US" sz="2400" dirty="0" err="1"/>
              <a:t>didokong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ekosistem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yang </a:t>
            </a:r>
            <a:r>
              <a:rPr lang="en-US" sz="2400" dirty="0" err="1"/>
              <a:t>merangkumi</a:t>
            </a:r>
            <a:r>
              <a:rPr lang="en-US" sz="2400" dirty="0"/>
              <a:t> factor agama, </a:t>
            </a:r>
            <a:r>
              <a:rPr lang="en-US" sz="2400" dirty="0" err="1"/>
              <a:t>bangsa</a:t>
            </a:r>
            <a:r>
              <a:rPr lang="en-US" sz="2400" dirty="0"/>
              <a:t>, </a:t>
            </a:r>
            <a:r>
              <a:rPr lang="en-US" sz="2400" dirty="0" err="1"/>
              <a:t>kestabilan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0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7717-ADDB-48D1-8696-0CC997A4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MY" dirty="0" err="1">
                <a:solidFill>
                  <a:srgbClr val="FFC000"/>
                </a:solidFill>
              </a:rPr>
              <a:t>Pengenalan</a:t>
            </a:r>
            <a:r>
              <a:rPr lang="en-MY" dirty="0">
                <a:solidFill>
                  <a:srgbClr val="FFC000"/>
                </a:solidFill>
              </a:rPr>
              <a:t>:</a:t>
            </a:r>
            <a:br>
              <a:rPr lang="en-MY" dirty="0">
                <a:solidFill>
                  <a:srgbClr val="FFC000"/>
                </a:solidFill>
              </a:rPr>
            </a:br>
            <a:r>
              <a:rPr lang="en-MY" dirty="0">
                <a:solidFill>
                  <a:srgbClr val="FFC000"/>
                </a:solidFill>
              </a:rPr>
              <a:t>PEMIKIRAN SAINTIFIK</a:t>
            </a:r>
          </a:p>
        </p:txBody>
      </p:sp>
      <p:pic>
        <p:nvPicPr>
          <p:cNvPr id="6" name="Picture 5" descr="A child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9E11149-EED2-4BBE-80A9-4BA8A228B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483" r="22732" b="-1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EF9D-5B25-4ECF-803E-92871B99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45904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MY" sz="1800" dirty="0" err="1"/>
              <a:t>Pemikiran</a:t>
            </a:r>
            <a:r>
              <a:rPr lang="en-MY" sz="1800" dirty="0"/>
              <a:t> </a:t>
            </a:r>
            <a:r>
              <a:rPr lang="en-MY" sz="1800" dirty="0" err="1"/>
              <a:t>saintifik</a:t>
            </a:r>
            <a:r>
              <a:rPr lang="en-MY" sz="1800" dirty="0"/>
              <a:t> </a:t>
            </a:r>
            <a:r>
              <a:rPr lang="en-MY" sz="1800" dirty="0" err="1"/>
              <a:t>merujuk</a:t>
            </a:r>
            <a:r>
              <a:rPr lang="en-MY" sz="1800" dirty="0"/>
              <a:t> </a:t>
            </a:r>
            <a:r>
              <a:rPr lang="en-MY" sz="1800" dirty="0" err="1"/>
              <a:t>kepada</a:t>
            </a:r>
            <a:r>
              <a:rPr lang="en-MY" sz="1800" dirty="0"/>
              <a:t> </a:t>
            </a:r>
            <a:r>
              <a:rPr lang="en-MY" sz="1800" dirty="0" err="1"/>
              <a:t>dua</a:t>
            </a:r>
            <a:r>
              <a:rPr lang="en-MY" sz="1800" dirty="0"/>
              <a:t> </a:t>
            </a:r>
            <a:r>
              <a:rPr lang="en-MY" sz="1800" dirty="0" err="1"/>
              <a:t>komponen</a:t>
            </a:r>
            <a:r>
              <a:rPr lang="en-MY" sz="1800" dirty="0"/>
              <a:t> </a:t>
            </a:r>
            <a:r>
              <a:rPr lang="en-MY" sz="1800" dirty="0" err="1"/>
              <a:t>asas</a:t>
            </a:r>
            <a:r>
              <a:rPr lang="en-MY" sz="18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MY" dirty="0" err="1"/>
              <a:t>Falsafah</a:t>
            </a:r>
            <a:r>
              <a:rPr lang="en-MY" dirty="0"/>
              <a:t>, dan</a:t>
            </a:r>
          </a:p>
          <a:p>
            <a:pPr lvl="1">
              <a:lnSpc>
                <a:spcPct val="110000"/>
              </a:lnSpc>
            </a:pPr>
            <a:r>
              <a:rPr lang="en-MY" dirty="0" err="1"/>
              <a:t>Kaedah</a:t>
            </a:r>
            <a:r>
              <a:rPr lang="en-MY" dirty="0"/>
              <a:t> </a:t>
            </a:r>
            <a:r>
              <a:rPr lang="en-MY" dirty="0" err="1"/>
              <a:t>berfikir</a:t>
            </a:r>
            <a:endParaRPr lang="en-MY" dirty="0"/>
          </a:p>
          <a:p>
            <a:pPr marL="274320" lvl="1" indent="0">
              <a:lnSpc>
                <a:spcPct val="110000"/>
              </a:lnSpc>
              <a:buNone/>
            </a:pPr>
            <a:r>
              <a:rPr lang="en-MY" dirty="0"/>
              <a:t>yang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aktiviti-aktiviti</a:t>
            </a:r>
            <a:r>
              <a:rPr lang="en-MY" dirty="0"/>
              <a:t> </a:t>
            </a:r>
            <a:r>
              <a:rPr lang="en-MY" dirty="0" err="1"/>
              <a:t>saintifik</a:t>
            </a:r>
            <a:endParaRPr lang="en-MY" dirty="0"/>
          </a:p>
          <a:p>
            <a:pPr>
              <a:lnSpc>
                <a:spcPct val="110000"/>
              </a:lnSpc>
            </a:pPr>
            <a:r>
              <a:rPr lang="en-MY" sz="1800" dirty="0" err="1"/>
              <a:t>Falsafah</a:t>
            </a:r>
            <a:r>
              <a:rPr lang="en-MY" sz="1800" dirty="0"/>
              <a:t> yang </a:t>
            </a:r>
            <a:r>
              <a:rPr lang="en-MY" sz="1800" dirty="0" err="1"/>
              <a:t>mendasari</a:t>
            </a:r>
            <a:r>
              <a:rPr lang="en-MY" sz="1800" dirty="0"/>
              <a:t> </a:t>
            </a:r>
            <a:r>
              <a:rPr lang="en-MY" sz="1800" dirty="0" err="1"/>
              <a:t>pemikiran</a:t>
            </a:r>
            <a:r>
              <a:rPr lang="en-MY" sz="1800" dirty="0"/>
              <a:t> </a:t>
            </a:r>
            <a:r>
              <a:rPr lang="en-MY" sz="1800" dirty="0" err="1"/>
              <a:t>seseorang</a:t>
            </a:r>
            <a:r>
              <a:rPr lang="en-MY" sz="1800" dirty="0"/>
              <a:t> </a:t>
            </a:r>
            <a:r>
              <a:rPr lang="en-MY" sz="1800" dirty="0" err="1"/>
              <a:t>saintis</a:t>
            </a:r>
            <a:r>
              <a:rPr lang="en-MY" sz="1800" dirty="0"/>
              <a:t> </a:t>
            </a:r>
            <a:r>
              <a:rPr lang="en-MY" sz="1800" dirty="0" err="1"/>
              <a:t>menentukan</a:t>
            </a:r>
            <a:r>
              <a:rPr lang="en-MY" sz="1800" dirty="0"/>
              <a:t> </a:t>
            </a:r>
            <a:r>
              <a:rPr lang="en-MY" sz="1800" dirty="0" err="1"/>
              <a:t>pendekatan</a:t>
            </a:r>
            <a:r>
              <a:rPr lang="en-MY" sz="1800" dirty="0"/>
              <a:t> dan </a:t>
            </a:r>
            <a:r>
              <a:rPr lang="en-MY" sz="1800" dirty="0" err="1"/>
              <a:t>hala</a:t>
            </a:r>
            <a:r>
              <a:rPr lang="en-MY" sz="1800" dirty="0"/>
              <a:t> </a:t>
            </a:r>
            <a:r>
              <a:rPr lang="en-MY" sz="1800" dirty="0" err="1"/>
              <a:t>tuju</a:t>
            </a:r>
            <a:r>
              <a:rPr lang="en-MY" sz="1800" dirty="0"/>
              <a:t> sains yang </a:t>
            </a:r>
            <a:r>
              <a:rPr lang="en-MY" sz="1800" dirty="0" err="1"/>
              <a:t>dibina</a:t>
            </a:r>
            <a:r>
              <a:rPr lang="en-MY" sz="1800" dirty="0"/>
              <a:t> oleh </a:t>
            </a:r>
            <a:r>
              <a:rPr lang="en-MY" sz="1800" dirty="0" err="1"/>
              <a:t>seseorang</a:t>
            </a:r>
            <a:r>
              <a:rPr lang="en-MY" sz="1800" dirty="0"/>
              <a:t> </a:t>
            </a:r>
            <a:r>
              <a:rPr lang="en-MY" sz="1800" dirty="0" err="1"/>
              <a:t>atau</a:t>
            </a:r>
            <a:r>
              <a:rPr lang="en-MY" sz="1800" dirty="0"/>
              <a:t> </a:t>
            </a:r>
            <a:r>
              <a:rPr lang="en-MY" sz="1800" dirty="0" err="1"/>
              <a:t>komuniti</a:t>
            </a:r>
            <a:r>
              <a:rPr lang="en-MY" sz="1800" dirty="0"/>
              <a:t> </a:t>
            </a:r>
            <a:r>
              <a:rPr lang="en-MY" sz="1800" dirty="0" err="1"/>
              <a:t>saintis</a:t>
            </a:r>
            <a:r>
              <a:rPr lang="en-MY" sz="1800" dirty="0"/>
              <a:t>.</a:t>
            </a:r>
          </a:p>
          <a:p>
            <a:pPr>
              <a:lnSpc>
                <a:spcPct val="110000"/>
              </a:lnSpc>
            </a:pPr>
            <a:r>
              <a:rPr lang="en-MY" sz="1800" dirty="0" err="1"/>
              <a:t>Pemikiran</a:t>
            </a:r>
            <a:r>
              <a:rPr lang="en-MY" sz="1800" dirty="0"/>
              <a:t> </a:t>
            </a:r>
            <a:r>
              <a:rPr lang="en-MY" sz="1800" dirty="0" err="1"/>
              <a:t>saintifik</a:t>
            </a:r>
            <a:r>
              <a:rPr lang="en-MY" sz="1800" dirty="0"/>
              <a:t> </a:t>
            </a:r>
            <a:r>
              <a:rPr lang="en-MY" sz="1800" dirty="0" err="1"/>
              <a:t>ialah</a:t>
            </a:r>
            <a:r>
              <a:rPr lang="en-MY" sz="1800" dirty="0"/>
              <a:t> </a:t>
            </a:r>
            <a:r>
              <a:rPr lang="en-MY" sz="1800" dirty="0" err="1"/>
              <a:t>kaedah</a:t>
            </a:r>
            <a:r>
              <a:rPr lang="en-MY" sz="1800" dirty="0"/>
              <a:t> </a:t>
            </a:r>
            <a:r>
              <a:rPr lang="en-MY" sz="1800" dirty="0" err="1"/>
              <a:t>berfikir</a:t>
            </a:r>
            <a:r>
              <a:rPr lang="en-MY" sz="1800" dirty="0"/>
              <a:t> yang </a:t>
            </a:r>
            <a:r>
              <a:rPr lang="en-MY" sz="1800" dirty="0" err="1"/>
              <a:t>diamalkan</a:t>
            </a:r>
            <a:r>
              <a:rPr lang="en-MY" sz="1800" dirty="0"/>
              <a:t> oleh </a:t>
            </a:r>
            <a:r>
              <a:rPr lang="en-MY" sz="1800" dirty="0" err="1"/>
              <a:t>saintis</a:t>
            </a:r>
            <a:r>
              <a:rPr lang="en-MY" sz="1800" dirty="0"/>
              <a:t> dan </a:t>
            </a:r>
            <a:r>
              <a:rPr lang="en-MY" sz="1800" dirty="0" err="1"/>
              <a:t>berkait</a:t>
            </a:r>
            <a:r>
              <a:rPr lang="en-MY" sz="1800" dirty="0"/>
              <a:t> </a:t>
            </a:r>
            <a:r>
              <a:rPr lang="en-MY" sz="1800" dirty="0" err="1"/>
              <a:t>dengan</a:t>
            </a:r>
            <a:r>
              <a:rPr lang="en-MY" sz="1800" dirty="0"/>
              <a:t> </a:t>
            </a:r>
            <a:r>
              <a:rPr lang="en-MY" sz="1800" dirty="0" err="1"/>
              <a:t>tujuan</a:t>
            </a:r>
            <a:r>
              <a:rPr lang="en-MY" sz="1800" dirty="0"/>
              <a:t> sains </a:t>
            </a:r>
            <a:r>
              <a:rPr lang="en-MY" sz="1800" dirty="0" err="1"/>
              <a:t>dilaksanakan</a:t>
            </a:r>
            <a:r>
              <a:rPr lang="en-MY" sz="1800" dirty="0"/>
              <a:t>.</a:t>
            </a:r>
          </a:p>
          <a:p>
            <a:pPr>
              <a:lnSpc>
                <a:spcPct val="110000"/>
              </a:lnSpc>
            </a:pPr>
            <a:r>
              <a:rPr lang="en-MY" sz="1800" dirty="0" err="1"/>
              <a:t>Pemikiran</a:t>
            </a:r>
            <a:r>
              <a:rPr lang="en-MY" sz="1800" dirty="0"/>
              <a:t> </a:t>
            </a:r>
            <a:r>
              <a:rPr lang="en-MY" sz="1800" dirty="0" err="1"/>
              <a:t>saintifik</a:t>
            </a:r>
            <a:r>
              <a:rPr lang="en-MY" sz="1800" dirty="0"/>
              <a:t> </a:t>
            </a:r>
            <a:r>
              <a:rPr lang="en-MY" sz="1800" dirty="0" err="1"/>
              <a:t>ialah</a:t>
            </a:r>
            <a:r>
              <a:rPr lang="en-MY" sz="1800" dirty="0"/>
              <a:t> </a:t>
            </a:r>
            <a:r>
              <a:rPr lang="en-MY" sz="1800" dirty="0" err="1"/>
              <a:t>kemahiran</a:t>
            </a:r>
            <a:r>
              <a:rPr lang="en-MY" sz="1800" dirty="0"/>
              <a:t> </a:t>
            </a:r>
            <a:r>
              <a:rPr lang="en-MY" sz="1800" dirty="0" err="1"/>
              <a:t>untuk</a:t>
            </a:r>
            <a:r>
              <a:rPr lang="en-MY" sz="1800" dirty="0"/>
              <a:t> </a:t>
            </a:r>
            <a:r>
              <a:rPr lang="en-MY" sz="1800" dirty="0" err="1"/>
              <a:t>berfikir</a:t>
            </a:r>
            <a:r>
              <a:rPr lang="en-MY" sz="1800" dirty="0"/>
              <a:t> </a:t>
            </a:r>
            <a:r>
              <a:rPr lang="en-MY" sz="1800" dirty="0" err="1"/>
              <a:t>mengenai</a:t>
            </a:r>
            <a:r>
              <a:rPr lang="en-MY" sz="1800" dirty="0"/>
              <a:t> </a:t>
            </a:r>
            <a:r>
              <a:rPr lang="en-MY" sz="1800" dirty="0" err="1"/>
              <a:t>alam</a:t>
            </a:r>
            <a:r>
              <a:rPr lang="en-MY" sz="1800" dirty="0"/>
              <a:t> dan </a:t>
            </a:r>
            <a:r>
              <a:rPr lang="en-MY" sz="1800" dirty="0" err="1"/>
              <a:t>fenomenanya</a:t>
            </a:r>
            <a:r>
              <a:rPr lang="en-MY" sz="1800" dirty="0"/>
              <a:t> </a:t>
            </a:r>
            <a:r>
              <a:rPr lang="en-MY" sz="1800" dirty="0" err="1"/>
              <a:t>mengikut</a:t>
            </a:r>
            <a:r>
              <a:rPr lang="en-MY" sz="1800" dirty="0"/>
              <a:t> </a:t>
            </a:r>
            <a:r>
              <a:rPr lang="en-MY" sz="1800" dirty="0" err="1"/>
              <a:t>metodologi</a:t>
            </a:r>
            <a:r>
              <a:rPr lang="en-MY" sz="1800" dirty="0"/>
              <a:t>  </a:t>
            </a:r>
            <a:r>
              <a:rPr lang="en-MY" sz="1800" dirty="0" err="1"/>
              <a:t>tertentu</a:t>
            </a:r>
            <a:r>
              <a:rPr lang="en-MY" sz="1800" dirty="0"/>
              <a:t>.</a:t>
            </a:r>
          </a:p>
          <a:p>
            <a:pPr>
              <a:lnSpc>
                <a:spcPct val="110000"/>
              </a:lnSpc>
            </a:pPr>
            <a:r>
              <a:rPr lang="en-MY" sz="1800" dirty="0" err="1"/>
              <a:t>Kaedah</a:t>
            </a:r>
            <a:r>
              <a:rPr lang="en-MY" sz="1800" dirty="0"/>
              <a:t> </a:t>
            </a:r>
            <a:r>
              <a:rPr lang="en-MY" sz="1800" dirty="0" err="1"/>
              <a:t>berfikir</a:t>
            </a:r>
            <a:r>
              <a:rPr lang="en-MY" sz="1800" dirty="0"/>
              <a:t> yang </a:t>
            </a:r>
            <a:r>
              <a:rPr lang="en-MY" sz="1800" dirty="0" err="1"/>
              <a:t>saintifik</a:t>
            </a:r>
            <a:r>
              <a:rPr lang="en-MY" sz="1800" dirty="0"/>
              <a:t> </a:t>
            </a:r>
            <a:r>
              <a:rPr lang="en-MY" sz="1800" dirty="0" err="1"/>
              <a:t>sama</a:t>
            </a:r>
            <a:r>
              <a:rPr lang="en-MY" sz="1800" dirty="0"/>
              <a:t> </a:t>
            </a:r>
            <a:r>
              <a:rPr lang="en-MY" sz="1800" dirty="0" err="1"/>
              <a:t>ada</a:t>
            </a:r>
            <a:r>
              <a:rPr lang="en-MY" sz="1800" dirty="0"/>
              <a:t> </a:t>
            </a:r>
            <a:r>
              <a:rPr lang="en-MY" sz="1800" dirty="0" err="1"/>
              <a:t>secara</a:t>
            </a:r>
            <a:r>
              <a:rPr lang="en-MY" sz="1800" dirty="0"/>
              <a:t> </a:t>
            </a:r>
            <a:r>
              <a:rPr lang="en-MY" sz="1800" dirty="0" err="1"/>
              <a:t>induksi</a:t>
            </a:r>
            <a:r>
              <a:rPr lang="en-MY" sz="1800" dirty="0"/>
              <a:t>, </a:t>
            </a:r>
            <a:r>
              <a:rPr lang="en-MY" sz="1800" dirty="0" err="1"/>
              <a:t>logik</a:t>
            </a:r>
            <a:r>
              <a:rPr lang="en-MY" sz="1800" dirty="0"/>
              <a:t>, </a:t>
            </a:r>
            <a:r>
              <a:rPr lang="en-MY" sz="1800" dirty="0" err="1"/>
              <a:t>analogi</a:t>
            </a:r>
            <a:r>
              <a:rPr lang="en-MY" sz="1800" dirty="0"/>
              <a:t>, </a:t>
            </a:r>
            <a:r>
              <a:rPr lang="en-MY" sz="1800" dirty="0" err="1"/>
              <a:t>kreatif</a:t>
            </a:r>
            <a:r>
              <a:rPr lang="en-MY" sz="1800" dirty="0"/>
              <a:t> </a:t>
            </a:r>
            <a:r>
              <a:rPr lang="en-MY" sz="1800" dirty="0" err="1"/>
              <a:t>perlu</a:t>
            </a:r>
            <a:r>
              <a:rPr lang="en-MY" sz="1800" dirty="0"/>
              <a:t> </a:t>
            </a:r>
            <a:r>
              <a:rPr lang="en-MY" sz="1800" dirty="0" err="1"/>
              <a:t>untuk</a:t>
            </a:r>
            <a:r>
              <a:rPr lang="en-MY" sz="1800" dirty="0"/>
              <a:t> </a:t>
            </a:r>
            <a:r>
              <a:rPr lang="en-MY" sz="1800" dirty="0" err="1"/>
              <a:t>memahami</a:t>
            </a:r>
            <a:r>
              <a:rPr lang="en-MY" sz="1800" dirty="0"/>
              <a:t> dan </a:t>
            </a:r>
            <a:r>
              <a:rPr lang="en-MY" sz="1800" dirty="0" err="1"/>
              <a:t>memperkembangkan</a:t>
            </a:r>
            <a:r>
              <a:rPr lang="en-MY" sz="1800" dirty="0"/>
              <a:t> sains </a:t>
            </a:r>
            <a:r>
              <a:rPr lang="en-MY" sz="1800" dirty="0" err="1"/>
              <a:t>sebagai</a:t>
            </a:r>
            <a:r>
              <a:rPr lang="en-MY" sz="1800" dirty="0"/>
              <a:t> </a:t>
            </a:r>
            <a:r>
              <a:rPr lang="en-MY" sz="1800" dirty="0" err="1"/>
              <a:t>bidang</a:t>
            </a:r>
            <a:r>
              <a:rPr lang="en-MY" sz="1800" dirty="0"/>
              <a:t> </a:t>
            </a:r>
            <a:r>
              <a:rPr lang="en-MY" sz="1800" dirty="0" err="1"/>
              <a:t>ilmu</a:t>
            </a:r>
            <a:r>
              <a:rPr lang="en-MY" sz="1800" dirty="0"/>
              <a:t> yang </a:t>
            </a:r>
            <a:r>
              <a:rPr lang="en-MY" sz="1800" dirty="0" err="1"/>
              <a:t>dinamik</a:t>
            </a:r>
            <a:endParaRPr lang="en-MY" sz="1800" dirty="0"/>
          </a:p>
          <a:p>
            <a:pPr>
              <a:lnSpc>
                <a:spcPct val="110000"/>
              </a:lnSpc>
            </a:pPr>
            <a:endParaRPr lang="en-MY" sz="1000" dirty="0"/>
          </a:p>
        </p:txBody>
      </p:sp>
      <p:cxnSp>
        <p:nvCxnSpPr>
          <p:cNvPr id="36" name="Straight Connector 33">
            <a:extLst>
              <a:ext uri="{FF2B5EF4-FFF2-40B4-BE49-F238E27FC236}">
                <a16:creationId xmlns:a16="http://schemas.microsoft.com/office/drawing/2014/main" id="{1230DAD1-5153-48E1-99E6-8B2D5BEA1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7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8742" y="3624794"/>
            <a:ext cx="2245561" cy="32332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630" y="214384"/>
            <a:ext cx="9797142" cy="3319391"/>
          </a:xfrm>
        </p:spPr>
        <p:txBody>
          <a:bodyPr>
            <a:noAutofit/>
          </a:bodyPr>
          <a:lstStyle/>
          <a:p>
            <a:endParaRPr lang="en-US" sz="3200" b="1" dirty="0"/>
          </a:p>
          <a:p>
            <a:r>
              <a:rPr lang="fi-FI" sz="3200" b="1" dirty="0">
                <a:solidFill>
                  <a:srgbClr val="FFFF00"/>
                </a:solidFill>
                <a:latin typeface="+mj-lt"/>
              </a:rPr>
              <a:t>BAHAGIAN 1 </a:t>
            </a:r>
          </a:p>
          <a:p>
            <a:r>
              <a:rPr lang="fi-FI" sz="3200" b="1" dirty="0">
                <a:solidFill>
                  <a:srgbClr val="FFFF00"/>
                </a:solidFill>
                <a:latin typeface="+mj-lt"/>
              </a:rPr>
              <a:t>PEMIKIRAN SAINS GREEK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01AE-1429-5D46-AEB6-A5721F20D5F5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picture containing text, book, old&#10;&#10;Description automatically generated">
            <a:extLst>
              <a:ext uri="{FF2B5EF4-FFF2-40B4-BE49-F238E27FC236}">
                <a16:creationId xmlns:a16="http://schemas.microsoft.com/office/drawing/2014/main" id="{FC7D97BA-3BDE-4EB3-93C2-CEC36F68C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96" y="3624794"/>
            <a:ext cx="2626924" cy="3233206"/>
          </a:xfrm>
          <a:prstGeom prst="rect">
            <a:avLst/>
          </a:prstGeom>
        </p:spPr>
      </p:pic>
      <p:pic>
        <p:nvPicPr>
          <p:cNvPr id="12" name="Picture 11" descr="A close up of a book&#10;&#10;Description automatically generated">
            <a:extLst>
              <a:ext uri="{FF2B5EF4-FFF2-40B4-BE49-F238E27FC236}">
                <a16:creationId xmlns:a16="http://schemas.microsoft.com/office/drawing/2014/main" id="{F0E5F943-6698-4D1A-93E8-75486950E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78503" y="3624794"/>
            <a:ext cx="3663423" cy="3233206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90F881F-29EA-443A-BD70-3AF28AD2F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64558" y="3624795"/>
            <a:ext cx="3663424" cy="32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7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6B6D87-E1DE-4867-BAAF-896622C069A4}"/>
              </a:ext>
            </a:extLst>
          </p:cNvPr>
          <p:cNvSpPr/>
          <p:nvPr/>
        </p:nvSpPr>
        <p:spPr>
          <a:xfrm rot="20132376">
            <a:off x="-1276257" y="-889982"/>
            <a:ext cx="7316473" cy="4600148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6756315 w 10216360"/>
              <a:gd name="connsiteY1" fmla="*/ 3511648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10200827 w 10216360"/>
              <a:gd name="connsiteY1" fmla="*/ 4680889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603"/>
              <a:gd name="connsiteY0" fmla="*/ 0 h 6818207"/>
              <a:gd name="connsiteX1" fmla="*/ 10216603 w 10216603"/>
              <a:gd name="connsiteY1" fmla="*/ 4646208 h 6818207"/>
              <a:gd name="connsiteX2" fmla="*/ 10216360 w 10216603"/>
              <a:gd name="connsiteY2" fmla="*/ 6818207 h 6818207"/>
              <a:gd name="connsiteX3" fmla="*/ 0 w 10216603"/>
              <a:gd name="connsiteY3" fmla="*/ 6818207 h 6818207"/>
              <a:gd name="connsiteX4" fmla="*/ 0 w 10216603"/>
              <a:gd name="connsiteY4" fmla="*/ 0 h 6818207"/>
              <a:gd name="connsiteX0" fmla="*/ 3728147 w 10216603"/>
              <a:gd name="connsiteY0" fmla="*/ 0 h 5122303"/>
              <a:gd name="connsiteX1" fmla="*/ 10216603 w 10216603"/>
              <a:gd name="connsiteY1" fmla="*/ 2950304 h 5122303"/>
              <a:gd name="connsiteX2" fmla="*/ 10216360 w 10216603"/>
              <a:gd name="connsiteY2" fmla="*/ 5122303 h 5122303"/>
              <a:gd name="connsiteX3" fmla="*/ 0 w 10216603"/>
              <a:gd name="connsiteY3" fmla="*/ 5122303 h 5122303"/>
              <a:gd name="connsiteX4" fmla="*/ 3728147 w 10216603"/>
              <a:gd name="connsiteY4" fmla="*/ 0 h 5122303"/>
              <a:gd name="connsiteX0" fmla="*/ 4543136 w 10216603"/>
              <a:gd name="connsiteY0" fmla="*/ 0 h 4751571"/>
              <a:gd name="connsiteX1" fmla="*/ 10216603 w 10216603"/>
              <a:gd name="connsiteY1" fmla="*/ 2579572 h 4751571"/>
              <a:gd name="connsiteX2" fmla="*/ 10216360 w 10216603"/>
              <a:gd name="connsiteY2" fmla="*/ 4751571 h 4751571"/>
              <a:gd name="connsiteX3" fmla="*/ 0 w 10216603"/>
              <a:gd name="connsiteY3" fmla="*/ 4751571 h 4751571"/>
              <a:gd name="connsiteX4" fmla="*/ 4543136 w 10216603"/>
              <a:gd name="connsiteY4" fmla="*/ 0 h 4751571"/>
              <a:gd name="connsiteX0" fmla="*/ 6043847 w 10216603"/>
              <a:gd name="connsiteY0" fmla="*/ 0 h 4047982"/>
              <a:gd name="connsiteX1" fmla="*/ 10216603 w 10216603"/>
              <a:gd name="connsiteY1" fmla="*/ 1875983 h 4047982"/>
              <a:gd name="connsiteX2" fmla="*/ 10216360 w 10216603"/>
              <a:gd name="connsiteY2" fmla="*/ 4047982 h 4047982"/>
              <a:gd name="connsiteX3" fmla="*/ 0 w 10216603"/>
              <a:gd name="connsiteY3" fmla="*/ 4047982 h 4047982"/>
              <a:gd name="connsiteX4" fmla="*/ 6043847 w 10216603"/>
              <a:gd name="connsiteY4" fmla="*/ 0 h 4047982"/>
              <a:gd name="connsiteX0" fmla="*/ 4949849 w 10216603"/>
              <a:gd name="connsiteY0" fmla="*/ 0 h 4587490"/>
              <a:gd name="connsiteX1" fmla="*/ 10216603 w 10216603"/>
              <a:gd name="connsiteY1" fmla="*/ 2415491 h 4587490"/>
              <a:gd name="connsiteX2" fmla="*/ 10216360 w 10216603"/>
              <a:gd name="connsiteY2" fmla="*/ 4587490 h 4587490"/>
              <a:gd name="connsiteX3" fmla="*/ 0 w 10216603"/>
              <a:gd name="connsiteY3" fmla="*/ 4587490 h 4587490"/>
              <a:gd name="connsiteX4" fmla="*/ 4949849 w 10216603"/>
              <a:gd name="connsiteY4" fmla="*/ 0 h 4587490"/>
              <a:gd name="connsiteX0" fmla="*/ 934278 w 6201032"/>
              <a:gd name="connsiteY0" fmla="*/ 0 h 4593372"/>
              <a:gd name="connsiteX1" fmla="*/ 6201032 w 6201032"/>
              <a:gd name="connsiteY1" fmla="*/ 2415491 h 4593372"/>
              <a:gd name="connsiteX2" fmla="*/ 6200789 w 6201032"/>
              <a:gd name="connsiteY2" fmla="*/ 4587490 h 4593372"/>
              <a:gd name="connsiteX3" fmla="*/ 0 w 6201032"/>
              <a:gd name="connsiteY3" fmla="*/ 4593372 h 4593372"/>
              <a:gd name="connsiteX4" fmla="*/ 934278 w 6201032"/>
              <a:gd name="connsiteY4" fmla="*/ 0 h 4593372"/>
              <a:gd name="connsiteX0" fmla="*/ 2052072 w 7318826"/>
              <a:gd name="connsiteY0" fmla="*/ 0 h 4587490"/>
              <a:gd name="connsiteX1" fmla="*/ 7318826 w 7318826"/>
              <a:gd name="connsiteY1" fmla="*/ 2415491 h 4587490"/>
              <a:gd name="connsiteX2" fmla="*/ 7318583 w 7318826"/>
              <a:gd name="connsiteY2" fmla="*/ 4587490 h 4587490"/>
              <a:gd name="connsiteX3" fmla="*/ 0 w 7318826"/>
              <a:gd name="connsiteY3" fmla="*/ 4566249 h 4587490"/>
              <a:gd name="connsiteX4" fmla="*/ 2052072 w 7318826"/>
              <a:gd name="connsiteY4" fmla="*/ 0 h 4587490"/>
              <a:gd name="connsiteX0" fmla="*/ 2046563 w 7313317"/>
              <a:gd name="connsiteY0" fmla="*/ 0 h 4600147"/>
              <a:gd name="connsiteX1" fmla="*/ 7313317 w 7313317"/>
              <a:gd name="connsiteY1" fmla="*/ 2415491 h 4600147"/>
              <a:gd name="connsiteX2" fmla="*/ 7313074 w 7313317"/>
              <a:gd name="connsiteY2" fmla="*/ 4587490 h 4600147"/>
              <a:gd name="connsiteX3" fmla="*/ 0 w 7313317"/>
              <a:gd name="connsiteY3" fmla="*/ 4600147 h 4600147"/>
              <a:gd name="connsiteX4" fmla="*/ 2046563 w 7313317"/>
              <a:gd name="connsiteY4" fmla="*/ 0 h 4600147"/>
              <a:gd name="connsiteX0" fmla="*/ 2046563 w 7313317"/>
              <a:gd name="connsiteY0" fmla="*/ 0 h 4600148"/>
              <a:gd name="connsiteX1" fmla="*/ 7313317 w 7313317"/>
              <a:gd name="connsiteY1" fmla="*/ 2415491 h 4600148"/>
              <a:gd name="connsiteX2" fmla="*/ 7313074 w 7313317"/>
              <a:gd name="connsiteY2" fmla="*/ 4587490 h 4600148"/>
              <a:gd name="connsiteX3" fmla="*/ 0 w 7313317"/>
              <a:gd name="connsiteY3" fmla="*/ 4600148 h 4600148"/>
              <a:gd name="connsiteX4" fmla="*/ 2046563 w 7313317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7313074 w 7316473"/>
              <a:gd name="connsiteY2" fmla="*/ 4587490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6473" h="4600148">
                <a:moveTo>
                  <a:pt x="2046563" y="0"/>
                </a:moveTo>
                <a:lnTo>
                  <a:pt x="7316473" y="2408555"/>
                </a:lnTo>
                <a:lnTo>
                  <a:pt x="7313074" y="4587490"/>
                </a:lnTo>
                <a:lnTo>
                  <a:pt x="0" y="4600148"/>
                </a:lnTo>
                <a:lnTo>
                  <a:pt x="2046563" y="0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BDB4D-0C97-4B8E-9FB1-D40CEF97AF52}"/>
              </a:ext>
            </a:extLst>
          </p:cNvPr>
          <p:cNvSpPr/>
          <p:nvPr/>
        </p:nvSpPr>
        <p:spPr>
          <a:xfrm rot="20132376">
            <a:off x="-74808" y="3967753"/>
            <a:ext cx="5600999" cy="4222781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5379323 w 10216360"/>
              <a:gd name="connsiteY0" fmla="*/ 0 h 6819816"/>
              <a:gd name="connsiteX1" fmla="*/ 10216360 w 10216360"/>
              <a:gd name="connsiteY1" fmla="*/ 1609 h 6819816"/>
              <a:gd name="connsiteX2" fmla="*/ 10216360 w 10216360"/>
              <a:gd name="connsiteY2" fmla="*/ 6819816 h 6819816"/>
              <a:gd name="connsiteX3" fmla="*/ 0 w 10216360"/>
              <a:gd name="connsiteY3" fmla="*/ 6819816 h 6819816"/>
              <a:gd name="connsiteX4" fmla="*/ 5379323 w 10216360"/>
              <a:gd name="connsiteY4" fmla="*/ 0 h 6819816"/>
              <a:gd name="connsiteX0" fmla="*/ 0 w 4837037"/>
              <a:gd name="connsiteY0" fmla="*/ 0 h 6819816"/>
              <a:gd name="connsiteX1" fmla="*/ 4837037 w 4837037"/>
              <a:gd name="connsiteY1" fmla="*/ 1609 h 6819816"/>
              <a:gd name="connsiteX2" fmla="*/ 4837037 w 4837037"/>
              <a:gd name="connsiteY2" fmla="*/ 6819816 h 6819816"/>
              <a:gd name="connsiteX3" fmla="*/ 385340 w 4837037"/>
              <a:gd name="connsiteY3" fmla="*/ 4544876 h 6819816"/>
              <a:gd name="connsiteX4" fmla="*/ 0 w 4837037"/>
              <a:gd name="connsiteY4" fmla="*/ 0 h 6819816"/>
              <a:gd name="connsiteX0" fmla="*/ 744242 w 5581279"/>
              <a:gd name="connsiteY0" fmla="*/ 0 h 6819816"/>
              <a:gd name="connsiteX1" fmla="*/ 5581279 w 5581279"/>
              <a:gd name="connsiteY1" fmla="*/ 1609 h 6819816"/>
              <a:gd name="connsiteX2" fmla="*/ 5581279 w 5581279"/>
              <a:gd name="connsiteY2" fmla="*/ 6819816 h 6819816"/>
              <a:gd name="connsiteX3" fmla="*/ 0 w 5581279"/>
              <a:gd name="connsiteY3" fmla="*/ 1645204 h 6819816"/>
              <a:gd name="connsiteX4" fmla="*/ 744242 w 5581279"/>
              <a:gd name="connsiteY4" fmla="*/ 0 h 6819816"/>
              <a:gd name="connsiteX0" fmla="*/ 744242 w 5581279"/>
              <a:gd name="connsiteY0" fmla="*/ 0 h 3556264"/>
              <a:gd name="connsiteX1" fmla="*/ 5581279 w 5581279"/>
              <a:gd name="connsiteY1" fmla="*/ 1609 h 3556264"/>
              <a:gd name="connsiteX2" fmla="*/ 5538071 w 5581279"/>
              <a:gd name="connsiteY2" fmla="*/ 3556264 h 3556264"/>
              <a:gd name="connsiteX3" fmla="*/ 0 w 5581279"/>
              <a:gd name="connsiteY3" fmla="*/ 1645204 h 3556264"/>
              <a:gd name="connsiteX4" fmla="*/ 744242 w 5581279"/>
              <a:gd name="connsiteY4" fmla="*/ 0 h 3556264"/>
              <a:gd name="connsiteX0" fmla="*/ 744242 w 5581279"/>
              <a:gd name="connsiteY0" fmla="*/ 0 h 4244065"/>
              <a:gd name="connsiteX1" fmla="*/ 5581279 w 5581279"/>
              <a:gd name="connsiteY1" fmla="*/ 1609 h 4244065"/>
              <a:gd name="connsiteX2" fmla="*/ 5568526 w 5581279"/>
              <a:gd name="connsiteY2" fmla="*/ 4244065 h 4244065"/>
              <a:gd name="connsiteX3" fmla="*/ 0 w 5581279"/>
              <a:gd name="connsiteY3" fmla="*/ 1645204 h 4244065"/>
              <a:gd name="connsiteX4" fmla="*/ 744242 w 5581279"/>
              <a:gd name="connsiteY4" fmla="*/ 0 h 4244065"/>
              <a:gd name="connsiteX0" fmla="*/ 744242 w 5581279"/>
              <a:gd name="connsiteY0" fmla="*/ 0 h 3660689"/>
              <a:gd name="connsiteX1" fmla="*/ 5581279 w 5581279"/>
              <a:gd name="connsiteY1" fmla="*/ 1609 h 3660689"/>
              <a:gd name="connsiteX2" fmla="*/ 5436260 w 5581279"/>
              <a:gd name="connsiteY2" fmla="*/ 3660689 h 3660689"/>
              <a:gd name="connsiteX3" fmla="*/ 0 w 5581279"/>
              <a:gd name="connsiteY3" fmla="*/ 1645204 h 3660689"/>
              <a:gd name="connsiteX4" fmla="*/ 744242 w 5581279"/>
              <a:gd name="connsiteY4" fmla="*/ 0 h 3660689"/>
              <a:gd name="connsiteX0" fmla="*/ 744242 w 5581279"/>
              <a:gd name="connsiteY0" fmla="*/ 0 h 4222781"/>
              <a:gd name="connsiteX1" fmla="*/ 5581279 w 5581279"/>
              <a:gd name="connsiteY1" fmla="*/ 1609 h 4222781"/>
              <a:gd name="connsiteX2" fmla="*/ 5567744 w 5581279"/>
              <a:gd name="connsiteY2" fmla="*/ 4222781 h 4222781"/>
              <a:gd name="connsiteX3" fmla="*/ 0 w 5581279"/>
              <a:gd name="connsiteY3" fmla="*/ 1645204 h 4222781"/>
              <a:gd name="connsiteX4" fmla="*/ 744242 w 5581279"/>
              <a:gd name="connsiteY4" fmla="*/ 0 h 4222781"/>
              <a:gd name="connsiteX0" fmla="*/ 763962 w 5600999"/>
              <a:gd name="connsiteY0" fmla="*/ 0 h 4222781"/>
              <a:gd name="connsiteX1" fmla="*/ 5600999 w 5600999"/>
              <a:gd name="connsiteY1" fmla="*/ 1609 h 4222781"/>
              <a:gd name="connsiteX2" fmla="*/ 5587464 w 5600999"/>
              <a:gd name="connsiteY2" fmla="*/ 4222781 h 4222781"/>
              <a:gd name="connsiteX3" fmla="*/ 0 w 5600999"/>
              <a:gd name="connsiteY3" fmla="*/ 1688554 h 4222781"/>
              <a:gd name="connsiteX4" fmla="*/ 763962 w 5600999"/>
              <a:gd name="connsiteY4" fmla="*/ 0 h 422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999" h="4222781">
                <a:moveTo>
                  <a:pt x="763962" y="0"/>
                </a:moveTo>
                <a:lnTo>
                  <a:pt x="5600999" y="1609"/>
                </a:lnTo>
                <a:cubicBezTo>
                  <a:pt x="5596487" y="1408666"/>
                  <a:pt x="5591976" y="2815724"/>
                  <a:pt x="5587464" y="4222781"/>
                </a:cubicBezTo>
                <a:lnTo>
                  <a:pt x="0" y="1688554"/>
                </a:lnTo>
                <a:lnTo>
                  <a:pt x="763962" y="0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C4A42-C286-4210-AACA-FF60F9069255}"/>
              </a:ext>
            </a:extLst>
          </p:cNvPr>
          <p:cNvSpPr/>
          <p:nvPr/>
        </p:nvSpPr>
        <p:spPr>
          <a:xfrm rot="20132376">
            <a:off x="5934320" y="3540901"/>
            <a:ext cx="7449300" cy="4237557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11 w 10216471"/>
              <a:gd name="connsiteY0" fmla="*/ 0 h 6818207"/>
              <a:gd name="connsiteX1" fmla="*/ 10216471 w 10216471"/>
              <a:gd name="connsiteY1" fmla="*/ 0 h 6818207"/>
              <a:gd name="connsiteX2" fmla="*/ 10216471 w 10216471"/>
              <a:gd name="connsiteY2" fmla="*/ 6818207 h 6818207"/>
              <a:gd name="connsiteX3" fmla="*/ 0 w 10216471"/>
              <a:gd name="connsiteY3" fmla="*/ 1711634 h 6818207"/>
              <a:gd name="connsiteX4" fmla="*/ 111 w 10216471"/>
              <a:gd name="connsiteY4" fmla="*/ 0 h 6818207"/>
              <a:gd name="connsiteX0" fmla="*/ 111 w 10216471"/>
              <a:gd name="connsiteY0" fmla="*/ 0 h 2835995"/>
              <a:gd name="connsiteX1" fmla="*/ 10216471 w 10216471"/>
              <a:gd name="connsiteY1" fmla="*/ 0 h 2835995"/>
              <a:gd name="connsiteX2" fmla="*/ 5602937 w 10216471"/>
              <a:gd name="connsiteY2" fmla="*/ 2835995 h 2835995"/>
              <a:gd name="connsiteX3" fmla="*/ 0 w 10216471"/>
              <a:gd name="connsiteY3" fmla="*/ 1711634 h 2835995"/>
              <a:gd name="connsiteX4" fmla="*/ 111 w 10216471"/>
              <a:gd name="connsiteY4" fmla="*/ 0 h 2835995"/>
              <a:gd name="connsiteX0" fmla="*/ 111 w 10216471"/>
              <a:gd name="connsiteY0" fmla="*/ 0 h 4237556"/>
              <a:gd name="connsiteX1" fmla="*/ 10216471 w 10216471"/>
              <a:gd name="connsiteY1" fmla="*/ 0 h 4237556"/>
              <a:gd name="connsiteX2" fmla="*/ 5509516 w 10216471"/>
              <a:gd name="connsiteY2" fmla="*/ 4237556 h 4237556"/>
              <a:gd name="connsiteX3" fmla="*/ 0 w 10216471"/>
              <a:gd name="connsiteY3" fmla="*/ 1711634 h 4237556"/>
              <a:gd name="connsiteX4" fmla="*/ 111 w 10216471"/>
              <a:gd name="connsiteY4" fmla="*/ 0 h 4237556"/>
              <a:gd name="connsiteX0" fmla="*/ 111 w 6490726"/>
              <a:gd name="connsiteY0" fmla="*/ 0 h 4237556"/>
              <a:gd name="connsiteX1" fmla="*/ 6490726 w 6490726"/>
              <a:gd name="connsiteY1" fmla="*/ 921236 h 4237556"/>
              <a:gd name="connsiteX2" fmla="*/ 5509516 w 6490726"/>
              <a:gd name="connsiteY2" fmla="*/ 4237556 h 4237556"/>
              <a:gd name="connsiteX3" fmla="*/ 0 w 6490726"/>
              <a:gd name="connsiteY3" fmla="*/ 1711634 h 4237556"/>
              <a:gd name="connsiteX4" fmla="*/ 111 w 6490726"/>
              <a:gd name="connsiteY4" fmla="*/ 0 h 4237556"/>
              <a:gd name="connsiteX0" fmla="*/ 111 w 7454287"/>
              <a:gd name="connsiteY0" fmla="*/ 792 h 4238348"/>
              <a:gd name="connsiteX1" fmla="*/ 7454287 w 7454287"/>
              <a:gd name="connsiteY1" fmla="*/ 0 h 4238348"/>
              <a:gd name="connsiteX2" fmla="*/ 5509516 w 7454287"/>
              <a:gd name="connsiteY2" fmla="*/ 4238348 h 4238348"/>
              <a:gd name="connsiteX3" fmla="*/ 0 w 7454287"/>
              <a:gd name="connsiteY3" fmla="*/ 1712426 h 4238348"/>
              <a:gd name="connsiteX4" fmla="*/ 111 w 7454287"/>
              <a:gd name="connsiteY4" fmla="*/ 792 h 4238348"/>
              <a:gd name="connsiteX0" fmla="*/ 11943 w 7466119"/>
              <a:gd name="connsiteY0" fmla="*/ 792 h 4238348"/>
              <a:gd name="connsiteX1" fmla="*/ 7466119 w 7466119"/>
              <a:gd name="connsiteY1" fmla="*/ 0 h 4238348"/>
              <a:gd name="connsiteX2" fmla="*/ 5521348 w 7466119"/>
              <a:gd name="connsiteY2" fmla="*/ 4238348 h 4238348"/>
              <a:gd name="connsiteX3" fmla="*/ 0 w 7466119"/>
              <a:gd name="connsiteY3" fmla="*/ 1738436 h 4238348"/>
              <a:gd name="connsiteX4" fmla="*/ 11943 w 7466119"/>
              <a:gd name="connsiteY4" fmla="*/ 792 h 4238348"/>
              <a:gd name="connsiteX0" fmla="*/ 11943 w 7332634"/>
              <a:gd name="connsiteY0" fmla="*/ 0 h 4237556"/>
              <a:gd name="connsiteX1" fmla="*/ 7332634 w 7332634"/>
              <a:gd name="connsiteY1" fmla="*/ 1272 h 4237556"/>
              <a:gd name="connsiteX2" fmla="*/ 5521348 w 7332634"/>
              <a:gd name="connsiteY2" fmla="*/ 4237556 h 4237556"/>
              <a:gd name="connsiteX3" fmla="*/ 0 w 7332634"/>
              <a:gd name="connsiteY3" fmla="*/ 1737644 h 4237556"/>
              <a:gd name="connsiteX4" fmla="*/ 11943 w 7332634"/>
              <a:gd name="connsiteY4" fmla="*/ 0 h 4237556"/>
              <a:gd name="connsiteX0" fmla="*/ 11943 w 7449300"/>
              <a:gd name="connsiteY0" fmla="*/ 0 h 4237556"/>
              <a:gd name="connsiteX1" fmla="*/ 7449300 w 7449300"/>
              <a:gd name="connsiteY1" fmla="*/ 5510 h 4237556"/>
              <a:gd name="connsiteX2" fmla="*/ 5521348 w 7449300"/>
              <a:gd name="connsiteY2" fmla="*/ 4237556 h 4237556"/>
              <a:gd name="connsiteX3" fmla="*/ 0 w 7449300"/>
              <a:gd name="connsiteY3" fmla="*/ 1737644 h 4237556"/>
              <a:gd name="connsiteX4" fmla="*/ 11943 w 7449300"/>
              <a:gd name="connsiteY4" fmla="*/ 0 h 4237556"/>
              <a:gd name="connsiteX0" fmla="*/ 11943 w 7449300"/>
              <a:gd name="connsiteY0" fmla="*/ 0 h 3766631"/>
              <a:gd name="connsiteX1" fmla="*/ 7449300 w 7449300"/>
              <a:gd name="connsiteY1" fmla="*/ 5510 h 3766631"/>
              <a:gd name="connsiteX2" fmla="*/ 5344905 w 7449300"/>
              <a:gd name="connsiteY2" fmla="*/ 3766631 h 3766631"/>
              <a:gd name="connsiteX3" fmla="*/ 0 w 7449300"/>
              <a:gd name="connsiteY3" fmla="*/ 1737644 h 3766631"/>
              <a:gd name="connsiteX4" fmla="*/ 11943 w 7449300"/>
              <a:gd name="connsiteY4" fmla="*/ 0 h 3766631"/>
              <a:gd name="connsiteX0" fmla="*/ 11943 w 7449300"/>
              <a:gd name="connsiteY0" fmla="*/ 0 h 4237557"/>
              <a:gd name="connsiteX1" fmla="*/ 7449300 w 7449300"/>
              <a:gd name="connsiteY1" fmla="*/ 5510 h 4237557"/>
              <a:gd name="connsiteX2" fmla="*/ 5521348 w 7449300"/>
              <a:gd name="connsiteY2" fmla="*/ 4237557 h 4237557"/>
              <a:gd name="connsiteX3" fmla="*/ 0 w 7449300"/>
              <a:gd name="connsiteY3" fmla="*/ 1737644 h 4237557"/>
              <a:gd name="connsiteX4" fmla="*/ 11943 w 7449300"/>
              <a:gd name="connsiteY4" fmla="*/ 0 h 42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300" h="4237557">
                <a:moveTo>
                  <a:pt x="11943" y="0"/>
                </a:moveTo>
                <a:lnTo>
                  <a:pt x="7449300" y="5510"/>
                </a:lnTo>
                <a:lnTo>
                  <a:pt x="5521348" y="4237557"/>
                </a:lnTo>
                <a:lnTo>
                  <a:pt x="0" y="1737644"/>
                </a:lnTo>
                <a:lnTo>
                  <a:pt x="11943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9C72-7C06-478C-8F3F-520540609BBA}"/>
              </a:ext>
            </a:extLst>
          </p:cNvPr>
          <p:cNvSpPr/>
          <p:nvPr/>
        </p:nvSpPr>
        <p:spPr>
          <a:xfrm rot="20132376">
            <a:off x="6444152" y="-1457509"/>
            <a:ext cx="5866882" cy="4715647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627623 w 10216360"/>
              <a:gd name="connsiteY0" fmla="*/ 3461081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1627623 w 10216360"/>
              <a:gd name="connsiteY4" fmla="*/ 3461081 h 6818207"/>
              <a:gd name="connsiteX0" fmla="*/ 4098 w 10216360"/>
              <a:gd name="connsiteY0" fmla="*/ 2199344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4098 w 10216360"/>
              <a:gd name="connsiteY4" fmla="*/ 2199344 h 6818207"/>
              <a:gd name="connsiteX0" fmla="*/ 4098 w 10216360"/>
              <a:gd name="connsiteY0" fmla="*/ 0 h 4618863"/>
              <a:gd name="connsiteX1" fmla="*/ 3608989 w 10216360"/>
              <a:gd name="connsiteY1" fmla="*/ 2894296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10216360"/>
              <a:gd name="connsiteY0" fmla="*/ 0 h 4618863"/>
              <a:gd name="connsiteX1" fmla="*/ 5902988 w 10216360"/>
              <a:gd name="connsiteY1" fmla="*/ 2682115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5902988"/>
              <a:gd name="connsiteY0" fmla="*/ 0 h 4618863"/>
              <a:gd name="connsiteX1" fmla="*/ 5902988 w 5902988"/>
              <a:gd name="connsiteY1" fmla="*/ 2682115 h 4618863"/>
              <a:gd name="connsiteX2" fmla="*/ 5049879 w 5902988"/>
              <a:gd name="connsiteY2" fmla="*/ 4612651 h 4618863"/>
              <a:gd name="connsiteX3" fmla="*/ 0 w 5902988"/>
              <a:gd name="connsiteY3" fmla="*/ 4618863 h 4618863"/>
              <a:gd name="connsiteX4" fmla="*/ 4098 w 5902988"/>
              <a:gd name="connsiteY4" fmla="*/ 0 h 4618863"/>
              <a:gd name="connsiteX0" fmla="*/ 28544 w 5902988"/>
              <a:gd name="connsiteY0" fmla="*/ 0 h 4649599"/>
              <a:gd name="connsiteX1" fmla="*/ 5902988 w 5902988"/>
              <a:gd name="connsiteY1" fmla="*/ 2712851 h 4649599"/>
              <a:gd name="connsiteX2" fmla="*/ 5049879 w 5902988"/>
              <a:gd name="connsiteY2" fmla="*/ 4643387 h 4649599"/>
              <a:gd name="connsiteX3" fmla="*/ 0 w 5902988"/>
              <a:gd name="connsiteY3" fmla="*/ 4649599 h 4649599"/>
              <a:gd name="connsiteX4" fmla="*/ 28544 w 5902988"/>
              <a:gd name="connsiteY4" fmla="*/ 0 h 4649599"/>
              <a:gd name="connsiteX0" fmla="*/ 0 w 5908342"/>
              <a:gd name="connsiteY0" fmla="*/ 0 h 4644091"/>
              <a:gd name="connsiteX1" fmla="*/ 5908342 w 5908342"/>
              <a:gd name="connsiteY1" fmla="*/ 2707343 h 4644091"/>
              <a:gd name="connsiteX2" fmla="*/ 5055233 w 5908342"/>
              <a:gd name="connsiteY2" fmla="*/ 4637879 h 4644091"/>
              <a:gd name="connsiteX3" fmla="*/ 5354 w 5908342"/>
              <a:gd name="connsiteY3" fmla="*/ 4644091 h 4644091"/>
              <a:gd name="connsiteX4" fmla="*/ 0 w 5908342"/>
              <a:gd name="connsiteY4" fmla="*/ 0 h 4644091"/>
              <a:gd name="connsiteX0" fmla="*/ 2865 w 5903319"/>
              <a:gd name="connsiteY0" fmla="*/ 0 h 4661431"/>
              <a:gd name="connsiteX1" fmla="*/ 5903319 w 5903319"/>
              <a:gd name="connsiteY1" fmla="*/ 2724683 h 4661431"/>
              <a:gd name="connsiteX2" fmla="*/ 5050210 w 5903319"/>
              <a:gd name="connsiteY2" fmla="*/ 4655219 h 4661431"/>
              <a:gd name="connsiteX3" fmla="*/ 331 w 5903319"/>
              <a:gd name="connsiteY3" fmla="*/ 4661431 h 4661431"/>
              <a:gd name="connsiteX4" fmla="*/ 2865 w 5903319"/>
              <a:gd name="connsiteY4" fmla="*/ 0 h 4661431"/>
              <a:gd name="connsiteX0" fmla="*/ 2865 w 5867075"/>
              <a:gd name="connsiteY0" fmla="*/ 0 h 4661431"/>
              <a:gd name="connsiteX1" fmla="*/ 5867075 w 5867075"/>
              <a:gd name="connsiteY1" fmla="*/ 2666339 h 4661431"/>
              <a:gd name="connsiteX2" fmla="*/ 5050210 w 5867075"/>
              <a:gd name="connsiteY2" fmla="*/ 4655219 h 4661431"/>
              <a:gd name="connsiteX3" fmla="*/ 331 w 5867075"/>
              <a:gd name="connsiteY3" fmla="*/ 4661431 h 4661431"/>
              <a:gd name="connsiteX4" fmla="*/ 2865 w 5867075"/>
              <a:gd name="connsiteY4" fmla="*/ 0 h 4661431"/>
              <a:gd name="connsiteX0" fmla="*/ 2865 w 5867075"/>
              <a:gd name="connsiteY0" fmla="*/ 0 h 4675688"/>
              <a:gd name="connsiteX1" fmla="*/ 5867075 w 5867075"/>
              <a:gd name="connsiteY1" fmla="*/ 2666339 h 4675688"/>
              <a:gd name="connsiteX2" fmla="*/ 4957185 w 5867075"/>
              <a:gd name="connsiteY2" fmla="*/ 4675688 h 4675688"/>
              <a:gd name="connsiteX3" fmla="*/ 331 w 5867075"/>
              <a:gd name="connsiteY3" fmla="*/ 4661431 h 4675688"/>
              <a:gd name="connsiteX4" fmla="*/ 2865 w 5867075"/>
              <a:gd name="connsiteY4" fmla="*/ 0 h 4675688"/>
              <a:gd name="connsiteX0" fmla="*/ 12763 w 5866882"/>
              <a:gd name="connsiteY0" fmla="*/ 0 h 4679469"/>
              <a:gd name="connsiteX1" fmla="*/ 5866882 w 5866882"/>
              <a:gd name="connsiteY1" fmla="*/ 2670120 h 4679469"/>
              <a:gd name="connsiteX2" fmla="*/ 4956992 w 5866882"/>
              <a:gd name="connsiteY2" fmla="*/ 4679469 h 4679469"/>
              <a:gd name="connsiteX3" fmla="*/ 138 w 5866882"/>
              <a:gd name="connsiteY3" fmla="*/ 4665212 h 4679469"/>
              <a:gd name="connsiteX4" fmla="*/ 12763 w 5866882"/>
              <a:gd name="connsiteY4" fmla="*/ 0 h 46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882" h="4679469">
                <a:moveTo>
                  <a:pt x="12763" y="0"/>
                </a:moveTo>
                <a:lnTo>
                  <a:pt x="5866882" y="2670120"/>
                </a:lnTo>
                <a:lnTo>
                  <a:pt x="4956992" y="4679469"/>
                </a:lnTo>
                <a:lnTo>
                  <a:pt x="138" y="4665212"/>
                </a:lnTo>
                <a:cubicBezTo>
                  <a:pt x="-1647" y="3117182"/>
                  <a:pt x="14548" y="1548030"/>
                  <a:pt x="12763" y="0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6290726" y="125546"/>
            <a:ext cx="3369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OBJEKTIF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F232D-FAED-4EBA-AF9E-886F160D1176}"/>
              </a:ext>
            </a:extLst>
          </p:cNvPr>
          <p:cNvSpPr txBox="1"/>
          <p:nvPr/>
        </p:nvSpPr>
        <p:spPr>
          <a:xfrm>
            <a:off x="4508200" y="987320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39FB3-1BC3-4549-91A1-687D7612A06D}"/>
              </a:ext>
            </a:extLst>
          </p:cNvPr>
          <p:cNvSpPr txBox="1"/>
          <p:nvPr/>
        </p:nvSpPr>
        <p:spPr>
          <a:xfrm>
            <a:off x="7218440" y="2432780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E0AF7-C526-45DF-B379-A68937F7C333}"/>
              </a:ext>
            </a:extLst>
          </p:cNvPr>
          <p:cNvSpPr txBox="1"/>
          <p:nvPr/>
        </p:nvSpPr>
        <p:spPr>
          <a:xfrm>
            <a:off x="5851405" y="4997961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84F672-2525-4E1A-AD1E-7C8514ADEB7D}"/>
              </a:ext>
            </a:extLst>
          </p:cNvPr>
          <p:cNvSpPr txBox="1"/>
          <p:nvPr/>
        </p:nvSpPr>
        <p:spPr>
          <a:xfrm>
            <a:off x="2740245" y="3545036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527506" y="971334"/>
            <a:ext cx="370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Menjelaskan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pandangan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alam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(</a:t>
            </a:r>
            <a:r>
              <a:rPr lang="en-US" sz="2400" i="1" dirty="0">
                <a:solidFill>
                  <a:srgbClr val="FFFFFF"/>
                </a:solidFill>
                <a:latin typeface="Open Sans" panose="020B0606030504020204" pitchFamily="34" charset="0"/>
              </a:rPr>
              <a:t>worldview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mendasari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ains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Greek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A06A8-D60B-431D-81F9-32E33AC12CCE}"/>
              </a:ext>
            </a:extLst>
          </p:cNvPr>
          <p:cNvSpPr txBox="1"/>
          <p:nvPr/>
        </p:nvSpPr>
        <p:spPr>
          <a:xfrm>
            <a:off x="7206345" y="1590123"/>
            <a:ext cx="329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Menghuraikan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epistemologi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sains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Greek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D715D1-C756-442F-A053-BDE95ED3EA31}"/>
              </a:ext>
            </a:extLst>
          </p:cNvPr>
          <p:cNvSpPr txBox="1"/>
          <p:nvPr/>
        </p:nvSpPr>
        <p:spPr>
          <a:xfrm>
            <a:off x="7453145" y="4681008"/>
            <a:ext cx="4183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Membincangkan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pelbagai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metodologi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saintifik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digunakan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dalam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pengkajian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sains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Greek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962A0-44FC-46A7-8C84-C904BEA66175}"/>
              </a:ext>
            </a:extLst>
          </p:cNvPr>
          <p:cNvSpPr txBox="1"/>
          <p:nvPr/>
        </p:nvSpPr>
        <p:spPr>
          <a:xfrm>
            <a:off x="811161" y="4893665"/>
            <a:ext cx="3749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Menganalisi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s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kepentingan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ekosistem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saintifik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dalam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perkembangan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</a:rPr>
              <a:t>sains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</a:rPr>
              <a:t> Greek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Picture 3" descr="A picture containing photo, sitting, building, person&#10;&#10;Description automatically generated">
            <a:extLst>
              <a:ext uri="{FF2B5EF4-FFF2-40B4-BE49-F238E27FC236}">
                <a16:creationId xmlns:a16="http://schemas.microsoft.com/office/drawing/2014/main" id="{2EB2AB86-1AAC-471D-8853-9DBE37165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164196">
            <a:off x="4803019" y="2351229"/>
            <a:ext cx="2480127" cy="25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MY" altLang="en-US" b="1" dirty="0">
                <a:solidFill>
                  <a:srgbClr val="FFFF00"/>
                </a:solidFill>
              </a:rPr>
              <a:t>PENGENALAN</a:t>
            </a:r>
            <a:r>
              <a:rPr lang="en-MY" altLang="en-US" dirty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93174" y="2096064"/>
            <a:ext cx="10899058" cy="369513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Bab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membincangkan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sains</a:t>
            </a:r>
            <a:r>
              <a:rPr lang="en-US" sz="2800" dirty="0"/>
              <a:t> Yunani (Greek)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pemikiran</a:t>
            </a:r>
            <a:r>
              <a:rPr lang="en-US" sz="2800" dirty="0"/>
              <a:t> </a:t>
            </a:r>
            <a:r>
              <a:rPr lang="en-US" sz="2800" dirty="0" err="1"/>
              <a:t>khasnya</a:t>
            </a:r>
            <a:r>
              <a:rPr lang="en-US" sz="2800" dirty="0"/>
              <a:t> </a:t>
            </a:r>
            <a:r>
              <a:rPr lang="en-US" sz="2800" dirty="0" err="1"/>
              <a:t>pemikiran</a:t>
            </a:r>
            <a:r>
              <a:rPr lang="en-US" sz="2800" dirty="0"/>
              <a:t> </a:t>
            </a:r>
            <a:r>
              <a:rPr lang="en-US" sz="2800" dirty="0" err="1"/>
              <a:t>sains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sejarah</a:t>
            </a:r>
            <a:r>
              <a:rPr lang="en-US" sz="2800" dirty="0"/>
              <a:t> </a:t>
            </a:r>
            <a:r>
              <a:rPr lang="en-US" sz="2800" dirty="0" err="1"/>
              <a:t>tamadun</a:t>
            </a:r>
            <a:r>
              <a:rPr lang="en-US" sz="2800" dirty="0"/>
              <a:t> Barat, zaman </a:t>
            </a:r>
            <a:r>
              <a:rPr lang="en-US" sz="2800" dirty="0" err="1"/>
              <a:t>sejarah</a:t>
            </a:r>
            <a:r>
              <a:rPr lang="en-US" sz="2800" dirty="0"/>
              <a:t> </a:t>
            </a:r>
            <a:r>
              <a:rPr lang="en-US" sz="2800" dirty="0" err="1"/>
              <a:t>terbahagi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zaman </a:t>
            </a:r>
            <a:r>
              <a:rPr lang="en-US" sz="2800" dirty="0" err="1"/>
              <a:t>purba</a:t>
            </a:r>
            <a:r>
              <a:rPr lang="en-US" sz="2800" dirty="0"/>
              <a:t> (ancient) dan zaman </a:t>
            </a:r>
            <a:r>
              <a:rPr lang="en-US" sz="2800" dirty="0" err="1"/>
              <a:t>moden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 err="1"/>
              <a:t>Tamadun</a:t>
            </a:r>
            <a:r>
              <a:rPr lang="en-US" sz="2800" dirty="0"/>
              <a:t> </a:t>
            </a:r>
            <a:r>
              <a:rPr lang="en-US" sz="2800" dirty="0" err="1"/>
              <a:t>Yunani</a:t>
            </a:r>
            <a:r>
              <a:rPr lang="en-US" sz="2800" dirty="0"/>
              <a:t> (Greek) </a:t>
            </a:r>
            <a:r>
              <a:rPr lang="en-US" sz="2800" dirty="0" err="1"/>
              <a:t>merupakan</a:t>
            </a:r>
            <a:r>
              <a:rPr lang="en-US" sz="2800" dirty="0"/>
              <a:t> zaman </a:t>
            </a:r>
            <a:r>
              <a:rPr lang="en-US" sz="2800" dirty="0" err="1"/>
              <a:t>permulaan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sains</a:t>
            </a:r>
            <a:r>
              <a:rPr lang="en-US" sz="2800" dirty="0"/>
              <a:t> yang </a:t>
            </a:r>
            <a:r>
              <a:rPr lang="en-US" sz="2800" dirty="0" err="1"/>
              <a:t>berurutan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lengkap</a:t>
            </a:r>
            <a:r>
              <a:rPr lang="en-US" sz="28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6EEC7-E52B-458E-9BCE-86DDFDA1558C}" type="slidenum">
              <a:rPr lang="ar-SA" altLang="en-US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9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EMPAYAR GREEK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C953-1B59-4035-A4FA-49A81CBA51DD}" type="slidenum">
              <a:rPr lang="ar-SA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5" y="2087563"/>
            <a:ext cx="5495492" cy="370363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40" y="2087563"/>
            <a:ext cx="4938182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35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2750</Words>
  <Application>Microsoft Office PowerPoint</Application>
  <PresentationFormat>Widescreen</PresentationFormat>
  <Paragraphs>231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Bookman Old Style</vt:lpstr>
      <vt:lpstr>Calibri</vt:lpstr>
      <vt:lpstr>Century Gothic</vt:lpstr>
      <vt:lpstr>Georgia, Times New Roman, Times, serif</vt:lpstr>
      <vt:lpstr>Noto Sans</vt:lpstr>
      <vt:lpstr>Open Sans</vt:lpstr>
      <vt:lpstr>Rockwell</vt:lpstr>
      <vt:lpstr>Times New Roman</vt:lpstr>
      <vt:lpstr>Verdana</vt:lpstr>
      <vt:lpstr>Wingdings</vt:lpstr>
      <vt:lpstr>Damask</vt:lpstr>
      <vt:lpstr>UHIT 2302/UICL 2302</vt:lpstr>
      <vt:lpstr>PowerPoint Presentation</vt:lpstr>
      <vt:lpstr>PowerPoint Presentation</vt:lpstr>
      <vt:lpstr>PowerPoint Presentation</vt:lpstr>
      <vt:lpstr>Pengenalan: PEMIKIRAN SAINTIFIK</vt:lpstr>
      <vt:lpstr>PowerPoint Presentation</vt:lpstr>
      <vt:lpstr>PowerPoint Presentation</vt:lpstr>
      <vt:lpstr>PENGENALAN </vt:lpstr>
      <vt:lpstr>EMPAYAR GREEK</vt:lpstr>
      <vt:lpstr>Sambungan…</vt:lpstr>
      <vt:lpstr>Sambungan…</vt:lpstr>
      <vt:lpstr>TAMADUN YUNANI</vt:lpstr>
      <vt:lpstr>PANDANGAN ALAM GREEK</vt:lpstr>
      <vt:lpstr>PowerPoint Presentation</vt:lpstr>
      <vt:lpstr>teras pemikiran sains Greek  (epistemologI)</vt:lpstr>
      <vt:lpstr>SUMBER ILMU YUNANI</vt:lpstr>
      <vt:lpstr>Sambungan…</vt:lpstr>
      <vt:lpstr>Sambungan…</vt:lpstr>
      <vt:lpstr>SUMBER PERUBATAN DARI GREEK </vt:lpstr>
      <vt:lpstr>teras pemikiran sains Greek  (metodologi)</vt:lpstr>
      <vt:lpstr>Sambungan…</vt:lpstr>
      <vt:lpstr>METODOLOGI SAINS YUNANI/GREEK</vt:lpstr>
      <vt:lpstr>FALSAFAH PLATO TENTANG ALAM</vt:lpstr>
      <vt:lpstr>Sambungan…</vt:lpstr>
      <vt:lpstr>FALSAFAH ARISTOTLE TENTANG ALAM</vt:lpstr>
      <vt:lpstr>teras pemikiran sains Greek  (ekosistem ilmu)</vt:lpstr>
      <vt:lpstr>(1) AGAMA</vt:lpstr>
      <vt:lpstr>Sambungan…</vt:lpstr>
      <vt:lpstr>(2) BANGSA</vt:lpstr>
      <vt:lpstr>Sambungan…</vt:lpstr>
      <vt:lpstr>Sambungan…</vt:lpstr>
      <vt:lpstr>PowerPoint Presentation</vt:lpstr>
      <vt:lpstr>(3) KESTABILAN POLITIK</vt:lpstr>
      <vt:lpstr>Sambungan…</vt:lpstr>
      <vt:lpstr>TOKOH SAINS GREEK</vt:lpstr>
      <vt:lpstr>PowerPoint Presentation</vt:lpstr>
      <vt:lpstr>(4) peranan pemerintah</vt:lpstr>
      <vt:lpstr>sambungan…</vt:lpstr>
      <vt:lpstr>sambungan…</vt:lpstr>
      <vt:lpstr>PowerPoint Presentation</vt:lpstr>
      <vt:lpstr>PENUTUP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UHIT 2302/UICL 2302</dc:title>
  <dc:creator>Akmaliza Abdullah</dc:creator>
  <cp:lastModifiedBy>Akmaliza Abdullah</cp:lastModifiedBy>
  <cp:revision>18</cp:revision>
  <dcterms:created xsi:type="dcterms:W3CDTF">2020-10-14T06:44:23Z</dcterms:created>
  <dcterms:modified xsi:type="dcterms:W3CDTF">2020-10-15T01:17:27Z</dcterms:modified>
</cp:coreProperties>
</file>