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Montserrat SemiBold"/>
      <p:regular r:id="rId23"/>
      <p:bold r:id="rId24"/>
      <p:italic r:id="rId25"/>
      <p:boldItalic r:id="rId26"/>
    </p:embeddedFont>
    <p:embeddedFont>
      <p:font typeface="Montserrat"/>
      <p:regular r:id="rId27"/>
      <p:bold r:id="rId28"/>
      <p:italic r:id="rId29"/>
      <p:boldItalic r:id="rId30"/>
    </p:embeddedFont>
    <p:embeddedFont>
      <p:font typeface="Montserrat Medium"/>
      <p:regular r:id="rId31"/>
      <p:bold r:id="rId32"/>
      <p:italic r:id="rId33"/>
      <p:boldItalic r:id="rId34"/>
    </p:embeddedFont>
    <p:embeddedFont>
      <p:font typeface="Montserrat ExtraBold"/>
      <p:bold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131B318-DF99-457A-AA87-B3C5E43845DE}">
  <a:tblStyle styleId="{D131B318-DF99-457A-AA87-B3C5E43845D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MontserratSemiBold-bold.fntdata"/><Relationship Id="rId23" Type="http://schemas.openxmlformats.org/officeDocument/2006/relationships/font" Target="fonts/MontserratSemiBol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SemiBold-boldItalic.fntdata"/><Relationship Id="rId25" Type="http://schemas.openxmlformats.org/officeDocument/2006/relationships/font" Target="fonts/MontserratSemiBold-italic.fntdata"/><Relationship Id="rId28" Type="http://schemas.openxmlformats.org/officeDocument/2006/relationships/font" Target="fonts/Montserrat-bold.fntdata"/><Relationship Id="rId27" Type="http://schemas.openxmlformats.org/officeDocument/2006/relationships/font" Target="fonts/Montserrat-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ontserrat-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Medium-regular.fntdata"/><Relationship Id="rId30" Type="http://schemas.openxmlformats.org/officeDocument/2006/relationships/font" Target="fonts/Montserrat-boldItalic.fntdata"/><Relationship Id="rId11" Type="http://schemas.openxmlformats.org/officeDocument/2006/relationships/slide" Target="slides/slide5.xml"/><Relationship Id="rId33" Type="http://schemas.openxmlformats.org/officeDocument/2006/relationships/font" Target="fonts/MontserratMedium-italic.fntdata"/><Relationship Id="rId10" Type="http://schemas.openxmlformats.org/officeDocument/2006/relationships/slide" Target="slides/slide4.xml"/><Relationship Id="rId32" Type="http://schemas.openxmlformats.org/officeDocument/2006/relationships/font" Target="fonts/MontserratMedium-bold.fntdata"/><Relationship Id="rId13" Type="http://schemas.openxmlformats.org/officeDocument/2006/relationships/slide" Target="slides/slide7.xml"/><Relationship Id="rId35" Type="http://schemas.openxmlformats.org/officeDocument/2006/relationships/font" Target="fonts/MontserratExtraBold-bold.fntdata"/><Relationship Id="rId12" Type="http://schemas.openxmlformats.org/officeDocument/2006/relationships/slide" Target="slides/slide6.xml"/><Relationship Id="rId34" Type="http://schemas.openxmlformats.org/officeDocument/2006/relationships/font" Target="fonts/MontserratMedium-boldItalic.fntdata"/><Relationship Id="rId15" Type="http://schemas.openxmlformats.org/officeDocument/2006/relationships/slide" Target="slides/slide9.xml"/><Relationship Id="rId14" Type="http://schemas.openxmlformats.org/officeDocument/2006/relationships/slide" Target="slides/slide8.xml"/><Relationship Id="rId36" Type="http://schemas.openxmlformats.org/officeDocument/2006/relationships/font" Target="fonts/MontserratExtraBold-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a784a79dcf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a784a79dcf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a784a79dcf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a784a79dcf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a784a79dcf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a784a79dcf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a784a79dcf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a784a79dcf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a96e9b829b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a96e9b829b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Pandangan bahawa dunia ini adalah teratur dan tersusun</a:t>
            </a:r>
            <a:endParaRPr/>
          </a:p>
          <a:p>
            <a:pPr indent="0" lvl="0" marL="0" rtl="0" algn="l">
              <a:spcBef>
                <a:spcPts val="0"/>
              </a:spcBef>
              <a:spcAft>
                <a:spcPts val="0"/>
              </a:spcAft>
              <a:buNone/>
            </a:pPr>
            <a:r>
              <a:rPr lang="en-GB"/>
              <a:t>Ketersusunanlam ini dapat diwakili dan diwakili dan dibahaskan dalam penyataan-pernyataan universal melalui generalisasi perhubungan antara konsep.</a:t>
            </a:r>
            <a:endParaRPr/>
          </a:p>
          <a:p>
            <a:pPr indent="0" lvl="0" marL="0" rtl="0" algn="l">
              <a:spcBef>
                <a:spcPts val="0"/>
              </a:spcBef>
              <a:spcAft>
                <a:spcPts val="0"/>
              </a:spcAft>
              <a:buNone/>
            </a:pPr>
            <a:r>
              <a:rPr lang="en-GB"/>
              <a:t>Ontologi – berkait dengan andaian anda tentang bagaimana dunia diciptakan dan fitrah/lumrah/tabii sesuatu benda yang diciptakan</a:t>
            </a:r>
            <a:endParaRPr/>
          </a:p>
          <a:p>
            <a:pPr indent="0" lvl="0" marL="0" rtl="0" algn="l">
              <a:spcBef>
                <a:spcPts val="0"/>
              </a:spcBef>
              <a:spcAft>
                <a:spcPts val="0"/>
              </a:spcAft>
              <a:buNone/>
            </a:pPr>
            <a:r>
              <a:rPr lang="en-GB"/>
              <a:t>Epistemologi – berkait dengan kepercayaan anda tentang bagaimana seseorang itu dapat menemui/mencari ilmu pengetahuan mengenai dunia (MacIntosh, 2009).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kerana ia berusaha untuk menjakau kelemahan positisme khususnya dari aspek espistemologi</a:t>
            </a:r>
            <a:endParaRPr/>
          </a:p>
          <a:p>
            <a:pPr indent="-298450" lvl="0" marL="457200" rtl="0" algn="l">
              <a:spcBef>
                <a:spcPts val="0"/>
              </a:spcBef>
              <a:spcAft>
                <a:spcPts val="0"/>
              </a:spcAft>
              <a:buSzPts val="1100"/>
              <a:buChar char="-"/>
            </a:pPr>
            <a:r>
              <a:rPr lang="en-GB"/>
              <a:t>Mempunyai pendokong yang berbagai tetapi bersama menyetujui pada dasar yang sama. Kalau empirisme kesemuanya berdasarkan pengalaman, rasionalisme pula mengaku akal mampu mengenali hakikat yang berbagai itu dengan yakin. Contoh. Hujan</a:t>
            </a:r>
            <a:endParaRPr/>
          </a:p>
          <a:p>
            <a:pPr indent="-298450" lvl="0" marL="457200" rtl="0" algn="l">
              <a:spcBef>
                <a:spcPts val="0"/>
              </a:spcBef>
              <a:spcAft>
                <a:spcPts val="0"/>
              </a:spcAft>
              <a:buSzPts val="1100"/>
              <a:buChar char="-"/>
            </a:pPr>
            <a:r>
              <a:rPr lang="en-GB"/>
              <a:t>Hakikat: prinsip identiti, tidak mungkin sesuatu wujud dan wujud pada satu masa, setiap kejadian alam, kebebasan manusia semulajadi</a:t>
            </a:r>
            <a:endParaRPr/>
          </a:p>
          <a:p>
            <a:pPr indent="-298450" lvl="0" marL="457200" rtl="0" algn="l">
              <a:spcBef>
                <a:spcPts val="0"/>
              </a:spcBef>
              <a:spcAft>
                <a:spcPts val="0"/>
              </a:spcAft>
              <a:buSzPts val="1100"/>
              <a:buChar char="-"/>
            </a:pPr>
            <a:r>
              <a:rPr lang="en-GB"/>
              <a:t>Kalau pengalaman dikatakan asas ilmu, kita wajib memastikan semua kejadian alam ini barulah menentukan sebab2 ia terjadi, jadi bagaimana tanpa penyelidikan kita kita tidak dapat menghukum betulnya satu hakikat yang mengatakan: setiap kejadian ada sebab?</a:t>
            </a:r>
            <a:endParaRPr/>
          </a:p>
          <a:p>
            <a:pPr indent="-298450" lvl="0" marL="457200" rtl="0" algn="l">
              <a:spcBef>
                <a:spcPts val="0"/>
              </a:spcBef>
              <a:spcAft>
                <a:spcPts val="0"/>
              </a:spcAft>
              <a:buSzPts val="1100"/>
              <a:buChar char="-"/>
            </a:pPr>
            <a:r>
              <a:rPr lang="en-GB"/>
              <a:t>Rasionalisme adalah pengetahuan terhadap terhadap prinsip umum sebagai lawa pengetahuan experimental. (memuliakan akal)</a:t>
            </a:r>
            <a:endParaRPr/>
          </a:p>
          <a:p>
            <a:pPr indent="-298450" lvl="0" marL="457200" rtl="0" algn="l">
              <a:spcBef>
                <a:spcPts val="0"/>
              </a:spcBef>
              <a:spcAft>
                <a:spcPts val="0"/>
              </a:spcAft>
              <a:buSzPts val="1100"/>
              <a:buChar char="-"/>
            </a:pPr>
            <a:r>
              <a:rPr lang="en-GB"/>
              <a:t>Panca indera boleh diragui, misalnya pensil yang kelihatan bengkok apabila dalam air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a96e9b829b_2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a96e9b829b_2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Metode: </a:t>
            </a:r>
            <a:r>
              <a:rPr lang="en-GB"/>
              <a:t>Satu pengkajian dalam mempelajari metode atau sistem yang merangkumi kaedah dan prinsip yang digunakan dalam sesuatu kegiatan atau disiplin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Metodologi: Membahaskan konsep teoritikal yang diikuti dengan pelbagai metode, kelemahan dan kelebihannya serta justifikasi pemilihan metode yang digunakan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a784a79dcf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a784a79dcf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a784a79dcf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a784a79dcf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Epistemologi juga ialah sebagai Theoretical study of knowledge yang merupakan satu kajian teoritis tentang ilmu, apakah sifat ilmu itu, apakah syarat-syarat yang boleh menjadikan sesuatu itu sebagai ilmu, khususnya ilmu yang sahih, yang boleh diterima sebagai ilmu yang mempunyai syarat-syarat yang telah dipenuhi, yang menjadikannya sesuatu yang berbeza daripada pandangan yang tidak berasas. Dan apakah batasan ilmu yang dikaji, misalnya apa yang kita boleh dan tidak boleh ketahui. Contohnya ilmu geografi, apa sifat dan syarat yang layak untuk geografi dipelajari sebagai satu ilmu, adakah ilmu geografi ini sahih? Dalam geografi kita mengkaji tentang awan, sifat, batasan ilmu itu</a:t>
            </a:r>
            <a:endParaRPr/>
          </a:p>
          <a:p>
            <a:pPr indent="0" lvl="0" marL="0" rtl="0" algn="l">
              <a:spcBef>
                <a:spcPts val="0"/>
              </a:spcBef>
              <a:spcAft>
                <a:spcPts val="0"/>
              </a:spcAft>
              <a:buNone/>
            </a:pPr>
            <a:r>
              <a:rPr lang="en-GB"/>
              <a:t>Persoalan falsafah epistemologi untuk memberi jawapan apa itu ilmu dan syarat yang melayakkanya menjadi ilmu yang sahih</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a784a79dcf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a784a79dcf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a784a79dcf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a784a79dcf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a784a79dcf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a784a79dcf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Ilmu yang tidak diterima sebagai ilmu: mencuri</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a784a79dcf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a784a79dcf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first stage in which factual knowledge gives you a thought is when you are taking in new information, whether by listening or reading. There is much more  understanding of  oral or written language than knowing vocabulary and syntax.</a:t>
            </a:r>
            <a:endParaRPr/>
          </a:p>
          <a:p>
            <a:pPr indent="0" lvl="0" marL="0" rtl="0" algn="l">
              <a:spcBef>
                <a:spcPts val="0"/>
              </a:spcBef>
              <a:spcAft>
                <a:spcPts val="0"/>
              </a:spcAft>
              <a:buNone/>
            </a:pPr>
            <a:r>
              <a:rPr lang="en-GB"/>
              <a:t>Knowledge Provide confident that help you to understand yourself better way. In my opinion” self-analysis is the best analysis” that means a person can know himself better than anyone else and knowledge help you understand yourself better way.  Knowledge helps to take the best decision in your life.</a:t>
            </a:r>
            <a:endParaRPr/>
          </a:p>
          <a:p>
            <a:pPr indent="0" lvl="0" marL="0" rtl="0" algn="l">
              <a:spcBef>
                <a:spcPts val="0"/>
              </a:spcBef>
              <a:spcAft>
                <a:spcPts val="0"/>
              </a:spcAft>
              <a:buNone/>
            </a:pPr>
            <a:r>
              <a:rPr lang="en-GB"/>
              <a:t>life, you will face problems every day, various occasion problems seems so critical that you can’t possibly  overcome from that. However With knowledge, you can enhance your abilities of thinking diversely, even the problems you face in class, and you may face in real life.</a:t>
            </a:r>
            <a:endParaRPr/>
          </a:p>
          <a:p>
            <a:pPr indent="0" lvl="0" marL="0" rtl="0" algn="l">
              <a:spcBef>
                <a:spcPts val="0"/>
              </a:spcBef>
              <a:spcAft>
                <a:spcPts val="0"/>
              </a:spcAft>
              <a:buNone/>
            </a:pPr>
            <a:r>
              <a:rPr lang="en-GB"/>
              <a:t>Knowledge helps to develops thinking in two ways. a) It helps you solve problems by freeing up space in your working memory. b) It helps you circumvent thinking by acting as a ready supply of things you've already thought about and also keep in mind that in much the same way, knowledge also improves the reasoning and critical thinking that students must do in different classes such as history, literature, and other humanities classes.</a:t>
            </a:r>
            <a:endParaRPr/>
          </a:p>
          <a:p>
            <a:pPr indent="0" lvl="0" marL="0" rtl="0" algn="l">
              <a:spcBef>
                <a:spcPts val="0"/>
              </a:spcBef>
              <a:spcAft>
                <a:spcPts val="0"/>
              </a:spcAft>
              <a:buNone/>
            </a:pPr>
            <a:r>
              <a:rPr lang="en-GB"/>
              <a:t>We could not accomplish much in life without knowledge. The more knowledgeable you are in your field, the more money you are worth to a particular company; hence you'll be paid more or get more success in the life.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a784a79dcf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a784a79dcf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a784a79dcf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a784a79dcf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a784a79dcf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a784a79dcf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0" r="0" t="7800"/>
          <a:stretch/>
        </p:blipFill>
        <p:spPr>
          <a:xfrm>
            <a:off x="0" y="-1"/>
            <a:ext cx="9144000" cy="5618950"/>
          </a:xfrm>
          <a:prstGeom prst="rect">
            <a:avLst/>
          </a:prstGeom>
          <a:noFill/>
          <a:ln>
            <a:noFill/>
          </a:ln>
        </p:spPr>
      </p:pic>
      <p:sp>
        <p:nvSpPr>
          <p:cNvPr id="55" name="Google Shape;55;p13"/>
          <p:cNvSpPr txBox="1"/>
          <p:nvPr>
            <p:ph type="ctrTitle"/>
          </p:nvPr>
        </p:nvSpPr>
        <p:spPr>
          <a:xfrm>
            <a:off x="1481400" y="1661950"/>
            <a:ext cx="6425700" cy="1730100"/>
          </a:xfrm>
          <a:prstGeom prst="rect">
            <a:avLst/>
          </a:prstGeom>
          <a:effectLst>
            <a:outerShdw blurRad="57150" rotWithShape="0" algn="bl" dir="6180000" dist="19050">
              <a:srgbClr val="434343"/>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b="1" lang="en-GB" sz="6000">
                <a:solidFill>
                  <a:srgbClr val="FFFFFF"/>
                </a:solidFill>
                <a:latin typeface="Montserrat"/>
                <a:ea typeface="Montserrat"/>
                <a:cs typeface="Montserrat"/>
                <a:sym typeface="Montserrat"/>
              </a:rPr>
              <a:t>BAB 6: EPISTEMOLOGI</a:t>
            </a:r>
            <a:endParaRPr b="1" sz="6000">
              <a:solidFill>
                <a:srgbClr val="FFFFFF"/>
              </a:solidFill>
              <a:latin typeface="Montserrat"/>
              <a:ea typeface="Montserrat"/>
              <a:cs typeface="Montserrat"/>
              <a:sym typeface="Montserrat"/>
            </a:endParaRPr>
          </a:p>
        </p:txBody>
      </p:sp>
      <p:sp>
        <p:nvSpPr>
          <p:cNvPr id="56" name="Google Shape;56;p13"/>
          <p:cNvSpPr txBox="1"/>
          <p:nvPr>
            <p:ph idx="1" type="subTitle"/>
          </p:nvPr>
        </p:nvSpPr>
        <p:spPr>
          <a:xfrm>
            <a:off x="2299050" y="3700300"/>
            <a:ext cx="45459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rgbClr val="FFFFFF"/>
                </a:solidFill>
                <a:latin typeface="Montserrat"/>
                <a:ea typeface="Montserrat"/>
                <a:cs typeface="Montserrat"/>
                <a:sym typeface="Montserrat"/>
              </a:rPr>
              <a:t>NURARISSA DAYANA BINTI MOHD SUKRI (A20EC0120)</a:t>
            </a:r>
            <a:endParaRPr b="1" sz="1200">
              <a:solidFill>
                <a:srgbClr val="FFFFFF"/>
              </a:solidFill>
              <a:latin typeface="Montserrat"/>
              <a:ea typeface="Montserrat"/>
              <a:cs typeface="Montserrat"/>
              <a:sym typeface="Montserrat"/>
            </a:endParaRPr>
          </a:p>
          <a:p>
            <a:pPr indent="0" lvl="0" marL="0" rtl="0" algn="l">
              <a:spcBef>
                <a:spcPts val="0"/>
              </a:spcBef>
              <a:spcAft>
                <a:spcPts val="0"/>
              </a:spcAft>
              <a:buNone/>
            </a:pPr>
            <a:r>
              <a:rPr b="1" lang="en-GB" sz="1200">
                <a:solidFill>
                  <a:srgbClr val="FFFFFF"/>
                </a:solidFill>
                <a:latin typeface="Montserrat"/>
                <a:ea typeface="Montserrat"/>
                <a:cs typeface="Montserrat"/>
                <a:sym typeface="Montserrat"/>
              </a:rPr>
              <a:t>NUR IRDINA ALIAH BINTI ABDUL WAHAB (A20EC0115)</a:t>
            </a:r>
            <a:endParaRPr b="1">
              <a:solidFill>
                <a:srgbClr val="FFFFFF"/>
              </a:solidFill>
              <a:latin typeface="Montserrat"/>
              <a:ea typeface="Montserrat"/>
              <a:cs typeface="Montserrat"/>
              <a:sym typeface="Montserrat"/>
            </a:endParaRPr>
          </a:p>
        </p:txBody>
      </p:sp>
      <p:pic>
        <p:nvPicPr>
          <p:cNvPr id="57" name="Google Shape;57;p13"/>
          <p:cNvPicPr preferRelativeResize="0"/>
          <p:nvPr/>
        </p:nvPicPr>
        <p:blipFill>
          <a:blip r:embed="rId4">
            <a:alphaModFix/>
          </a:blip>
          <a:stretch>
            <a:fillRect/>
          </a:stretch>
        </p:blipFill>
        <p:spPr>
          <a:xfrm>
            <a:off x="3618923" y="147175"/>
            <a:ext cx="1906152" cy="637149"/>
          </a:xfrm>
          <a:prstGeom prst="rect">
            <a:avLst/>
          </a:prstGeom>
          <a:noFill/>
          <a:ln>
            <a:noFill/>
          </a:ln>
        </p:spPr>
      </p:pic>
      <p:sp>
        <p:nvSpPr>
          <p:cNvPr id="58" name="Google Shape;58;p13"/>
          <p:cNvSpPr txBox="1"/>
          <p:nvPr>
            <p:ph idx="1" type="subTitle"/>
          </p:nvPr>
        </p:nvSpPr>
        <p:spPr>
          <a:xfrm>
            <a:off x="966150" y="837675"/>
            <a:ext cx="7211700" cy="51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Montserrat"/>
                <a:ea typeface="Montserrat"/>
                <a:cs typeface="Montserrat"/>
                <a:sym typeface="Montserrat"/>
              </a:rPr>
              <a:t>UHIS1022-73 (FALSAFAH DAN ISU SEMASA)</a:t>
            </a:r>
            <a:endParaRPr b="1" sz="1800">
              <a:solidFill>
                <a:srgbClr val="FFFFFF"/>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2"/>
          <p:cNvSpPr txBox="1"/>
          <p:nvPr>
            <p:ph type="title"/>
          </p:nvPr>
        </p:nvSpPr>
        <p:spPr>
          <a:xfrm>
            <a:off x="311700" y="677138"/>
            <a:ext cx="8520600" cy="572700"/>
          </a:xfrm>
          <a:prstGeom prst="rect">
            <a:avLst/>
          </a:prstGeom>
          <a:solidFill>
            <a:srgbClr val="D9EAD3"/>
          </a:solidFill>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Montserrat"/>
                <a:ea typeface="Montserrat"/>
                <a:cs typeface="Montserrat"/>
                <a:sym typeface="Montserrat"/>
              </a:rPr>
              <a:t>Kaedah induktif</a:t>
            </a:r>
            <a:endParaRPr>
              <a:latin typeface="Montserrat"/>
              <a:ea typeface="Montserrat"/>
              <a:cs typeface="Montserrat"/>
              <a:sym typeface="Montserrat"/>
            </a:endParaRPr>
          </a:p>
        </p:txBody>
      </p:sp>
      <p:sp>
        <p:nvSpPr>
          <p:cNvPr id="143" name="Google Shape;143;p22"/>
          <p:cNvSpPr txBox="1"/>
          <p:nvPr>
            <p:ph idx="1" type="body"/>
          </p:nvPr>
        </p:nvSpPr>
        <p:spPr>
          <a:xfrm>
            <a:off x="311700" y="13749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600">
                <a:latin typeface="Montserrat"/>
                <a:ea typeface="Montserrat"/>
                <a:cs typeface="Montserrat"/>
                <a:sym typeface="Montserrat"/>
              </a:rPr>
              <a:t>Penularan daripada kes-kes khusus kepada kesimpulan atau rumusan umum</a:t>
            </a:r>
            <a:endParaRPr sz="1600">
              <a:latin typeface="Montserrat"/>
              <a:ea typeface="Montserrat"/>
              <a:cs typeface="Montserrat"/>
              <a:sym typeface="Montserrat"/>
            </a:endParaRPr>
          </a:p>
          <a:p>
            <a:pPr indent="0" lvl="0" marL="0" rtl="0" algn="l">
              <a:spcBef>
                <a:spcPts val="1600"/>
              </a:spcBef>
              <a:spcAft>
                <a:spcPts val="0"/>
              </a:spcAft>
              <a:buNone/>
            </a:pPr>
            <a:r>
              <a:rPr lang="en-GB" sz="1600">
                <a:latin typeface="Montserrat"/>
                <a:ea typeface="Montserrat"/>
                <a:cs typeface="Montserrat"/>
                <a:sym typeface="Montserrat"/>
              </a:rPr>
              <a:t>Sistem penalaran yang menelaah prinsip-prinsip penyimpulan yang sah dari sejumlah hal-hal yang khusus kepada kesimpulan yang bersifat barangkali.</a:t>
            </a:r>
            <a:endParaRPr sz="1600">
              <a:latin typeface="Montserrat"/>
              <a:ea typeface="Montserrat"/>
              <a:cs typeface="Montserrat"/>
              <a:sym typeface="Montserrat"/>
            </a:endParaRPr>
          </a:p>
          <a:p>
            <a:pPr indent="0" lvl="0" marL="0" rtl="0" algn="l">
              <a:spcBef>
                <a:spcPts val="1600"/>
              </a:spcBef>
              <a:spcAft>
                <a:spcPts val="0"/>
              </a:spcAft>
              <a:buNone/>
            </a:pPr>
            <a:r>
              <a:rPr lang="en-GB" sz="1600">
                <a:latin typeface="Montserrat"/>
                <a:ea typeface="Montserrat"/>
                <a:cs typeface="Montserrat"/>
                <a:sym typeface="Montserrat"/>
              </a:rPr>
              <a:t>I</a:t>
            </a:r>
            <a:r>
              <a:rPr lang="en-GB" sz="1600">
                <a:latin typeface="Montserrat"/>
                <a:ea typeface="Montserrat"/>
                <a:cs typeface="Montserrat"/>
                <a:sym typeface="Montserrat"/>
              </a:rPr>
              <a:t>nduktif adalah pendekatan pengajaran alternatif yang lebih berkesan.</a:t>
            </a:r>
            <a:endParaRPr sz="1600">
              <a:latin typeface="Montserrat"/>
              <a:ea typeface="Montserrat"/>
              <a:cs typeface="Montserrat"/>
              <a:sym typeface="Montserrat"/>
            </a:endParaRPr>
          </a:p>
          <a:p>
            <a:pPr indent="0" lvl="0" marL="0" rtl="0" algn="l">
              <a:spcBef>
                <a:spcPts val="1600"/>
              </a:spcBef>
              <a:spcAft>
                <a:spcPts val="1600"/>
              </a:spcAft>
              <a:buNone/>
            </a:pPr>
            <a:r>
              <a:rPr lang="en-GB" sz="1600">
                <a:latin typeface="Montserrat"/>
                <a:ea typeface="Montserrat"/>
                <a:cs typeface="Montserrat"/>
                <a:sym typeface="Montserrat"/>
              </a:rPr>
              <a:t>Oleh kerana para pelajar cuba untuk menganalisis data atau senario dan menyelesaikan masalah yang diberi, mereka akan sedar kepada keperluan untuk fakta, peraturan, prosedur, dan prinsip panduan. Pada peringkat ini, mereka dibentangkan dengan maklumat yang diperlukan atau dibantu untuk mencari sendiri</a:t>
            </a:r>
            <a:endParaRPr sz="1600">
              <a:latin typeface="Montserrat"/>
              <a:ea typeface="Montserrat"/>
              <a:cs typeface="Montserrat"/>
              <a:sym typeface="Montserrat"/>
            </a:endParaRPr>
          </a:p>
        </p:txBody>
      </p:sp>
      <p:pic>
        <p:nvPicPr>
          <p:cNvPr id="144" name="Google Shape;144;p22"/>
          <p:cNvPicPr preferRelativeResize="0"/>
          <p:nvPr/>
        </p:nvPicPr>
        <p:blipFill>
          <a:blip r:embed="rId3">
            <a:alphaModFix/>
          </a:blip>
          <a:stretch>
            <a:fillRect/>
          </a:stretch>
        </p:blipFill>
        <p:spPr>
          <a:xfrm>
            <a:off x="7728500" y="134100"/>
            <a:ext cx="1250228" cy="417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3"/>
          <p:cNvSpPr txBox="1"/>
          <p:nvPr>
            <p:ph type="title"/>
          </p:nvPr>
        </p:nvSpPr>
        <p:spPr>
          <a:xfrm>
            <a:off x="311700" y="742575"/>
            <a:ext cx="8520600" cy="572700"/>
          </a:xfrm>
          <a:prstGeom prst="rect">
            <a:avLst/>
          </a:prstGeom>
          <a:solidFill>
            <a:srgbClr val="D9EAD3"/>
          </a:solidFill>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chemeClr val="dk2"/>
                </a:solidFill>
                <a:latin typeface="Montserrat"/>
                <a:ea typeface="Montserrat"/>
                <a:cs typeface="Montserrat"/>
                <a:sym typeface="Montserrat"/>
              </a:rPr>
              <a:t>Kaedah hipotetiko deduktif</a:t>
            </a:r>
            <a:endParaRPr>
              <a:solidFill>
                <a:schemeClr val="dk2"/>
              </a:solidFill>
              <a:latin typeface="Montserrat"/>
              <a:ea typeface="Montserrat"/>
              <a:cs typeface="Montserrat"/>
              <a:sym typeface="Montserrat"/>
            </a:endParaRPr>
          </a:p>
        </p:txBody>
      </p:sp>
      <p:sp>
        <p:nvSpPr>
          <p:cNvPr id="150" name="Google Shape;150;p23"/>
          <p:cNvSpPr txBox="1"/>
          <p:nvPr>
            <p:ph idx="1" type="body"/>
          </p:nvPr>
        </p:nvSpPr>
        <p:spPr>
          <a:xfrm>
            <a:off x="311700" y="1505850"/>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Montserrat"/>
              <a:buChar char="●"/>
            </a:pPr>
            <a:r>
              <a:rPr lang="en-GB">
                <a:latin typeface="Montserrat"/>
                <a:ea typeface="Montserrat"/>
                <a:cs typeface="Montserrat"/>
                <a:sym typeface="Montserrat"/>
              </a:rPr>
              <a:t>Mengenali setiapnya atau mana satu yang bermula dan mana satu berkahirSintesis kaedah deduktif dan induktif yang dipakai secara serentak</a:t>
            </a:r>
            <a:endParaRPr>
              <a:latin typeface="Montserrat"/>
              <a:ea typeface="Montserrat"/>
              <a:cs typeface="Montserrat"/>
              <a:sym typeface="Montserrat"/>
            </a:endParaRPr>
          </a:p>
          <a:p>
            <a:pPr indent="-342900" lvl="0" marL="457200" rtl="0" algn="l">
              <a:lnSpc>
                <a:spcPct val="100000"/>
              </a:lnSpc>
              <a:spcBef>
                <a:spcPts val="0"/>
              </a:spcBef>
              <a:spcAft>
                <a:spcPts val="0"/>
              </a:spcAft>
              <a:buSzPts val="1800"/>
              <a:buFont typeface="Montserrat"/>
              <a:buChar char="●"/>
            </a:pPr>
            <a:r>
              <a:rPr lang="en-GB">
                <a:highlight>
                  <a:srgbClr val="FFFFFF"/>
                </a:highlight>
                <a:latin typeface="Montserrat"/>
                <a:ea typeface="Montserrat"/>
                <a:cs typeface="Montserrat"/>
                <a:sym typeface="Montserrat"/>
              </a:rPr>
              <a:t>Kaedah deduktif bertolak daripada hipotesis am secara indukif sehingga membentuk kesimpulan tertentu. (Abdul Rahman Abdullah,2005).</a:t>
            </a:r>
            <a:endParaRPr>
              <a:highlight>
                <a:srgbClr val="FFFFFF"/>
              </a:highlight>
              <a:latin typeface="Montserrat"/>
              <a:ea typeface="Montserrat"/>
              <a:cs typeface="Montserrat"/>
              <a:sym typeface="Montserrat"/>
            </a:endParaRPr>
          </a:p>
          <a:p>
            <a:pPr indent="0" lvl="0" marL="0" rtl="0" algn="l">
              <a:lnSpc>
                <a:spcPct val="100000"/>
              </a:lnSpc>
              <a:spcBef>
                <a:spcPts val="0"/>
              </a:spcBef>
              <a:spcAft>
                <a:spcPts val="0"/>
              </a:spcAft>
              <a:buNone/>
            </a:pPr>
            <a:r>
              <a:t/>
            </a:r>
            <a:endParaRPr>
              <a:latin typeface="Montserrat"/>
              <a:ea typeface="Montserrat"/>
              <a:cs typeface="Montserrat"/>
              <a:sym typeface="Montserrat"/>
            </a:endParaRPr>
          </a:p>
          <a:p>
            <a:pPr indent="-342900" lvl="0" marL="457200" rtl="0" algn="l">
              <a:lnSpc>
                <a:spcPct val="100000"/>
              </a:lnSpc>
              <a:spcBef>
                <a:spcPts val="0"/>
              </a:spcBef>
              <a:spcAft>
                <a:spcPts val="0"/>
              </a:spcAft>
              <a:buSzPts val="1800"/>
              <a:buFont typeface="Comic Sans MS"/>
              <a:buChar char="●"/>
            </a:pPr>
            <a:r>
              <a:rPr lang="en-GB">
                <a:highlight>
                  <a:srgbClr val="FFFFFF"/>
                </a:highlight>
                <a:latin typeface="Montserrat"/>
                <a:ea typeface="Montserrat"/>
                <a:cs typeface="Montserrat"/>
                <a:sym typeface="Montserrat"/>
              </a:rPr>
              <a:t>Proses pemerhatian dan ujikaji dilakukan untuk mengetahui sama ada kesimpulan diterima atau ditolak</a:t>
            </a:r>
            <a:endParaRPr>
              <a:highlight>
                <a:srgbClr val="FFFFFF"/>
              </a:highlight>
              <a:latin typeface="Montserrat"/>
              <a:ea typeface="Montserrat"/>
              <a:cs typeface="Montserrat"/>
              <a:sym typeface="Montserrat"/>
            </a:endParaRPr>
          </a:p>
          <a:p>
            <a:pPr indent="0" lvl="0" marL="0" rtl="0" algn="l">
              <a:spcBef>
                <a:spcPts val="0"/>
              </a:spcBef>
              <a:spcAft>
                <a:spcPts val="1600"/>
              </a:spcAft>
              <a:buNone/>
            </a:pPr>
            <a:r>
              <a:t/>
            </a:r>
            <a:endParaRPr>
              <a:latin typeface="Montserrat"/>
              <a:ea typeface="Montserrat"/>
              <a:cs typeface="Montserrat"/>
              <a:sym typeface="Montserrat"/>
            </a:endParaRPr>
          </a:p>
        </p:txBody>
      </p:sp>
      <p:pic>
        <p:nvPicPr>
          <p:cNvPr id="151" name="Google Shape;151;p23"/>
          <p:cNvPicPr preferRelativeResize="0"/>
          <p:nvPr/>
        </p:nvPicPr>
        <p:blipFill>
          <a:blip r:embed="rId3">
            <a:alphaModFix/>
          </a:blip>
          <a:stretch>
            <a:fillRect/>
          </a:stretch>
        </p:blipFill>
        <p:spPr>
          <a:xfrm>
            <a:off x="7728500" y="134100"/>
            <a:ext cx="1250228" cy="417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4"/>
          <p:cNvSpPr txBox="1"/>
          <p:nvPr>
            <p:ph type="title"/>
          </p:nvPr>
        </p:nvSpPr>
        <p:spPr>
          <a:xfrm>
            <a:off x="311700" y="628050"/>
            <a:ext cx="8520600" cy="1057800"/>
          </a:xfrm>
          <a:prstGeom prst="rect">
            <a:avLst/>
          </a:prstGeom>
          <a:solidFill>
            <a:srgbClr val="D9EAD3"/>
          </a:solidFill>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Montserrat"/>
                <a:ea typeface="Montserrat"/>
                <a:cs typeface="Montserrat"/>
                <a:sym typeface="Montserrat"/>
              </a:rPr>
              <a:t>Strategi penyelidikan induktif dan falsafah positivisme</a:t>
            </a:r>
            <a:endParaRPr>
              <a:latin typeface="Montserrat"/>
              <a:ea typeface="Montserrat"/>
              <a:cs typeface="Montserrat"/>
              <a:sym typeface="Montserrat"/>
            </a:endParaRPr>
          </a:p>
        </p:txBody>
      </p:sp>
      <p:sp>
        <p:nvSpPr>
          <p:cNvPr id="157" name="Google Shape;157;p24"/>
          <p:cNvSpPr txBox="1"/>
          <p:nvPr>
            <p:ph idx="1" type="body"/>
          </p:nvPr>
        </p:nvSpPr>
        <p:spPr>
          <a:xfrm>
            <a:off x="311700" y="1761900"/>
            <a:ext cx="8520600" cy="536700"/>
          </a:xfrm>
          <a:prstGeom prst="rect">
            <a:avLst/>
          </a:prstGeom>
          <a:solidFill>
            <a:srgbClr val="B6D7A8"/>
          </a:solidFill>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2300">
                <a:solidFill>
                  <a:schemeClr val="dk1"/>
                </a:solidFill>
                <a:latin typeface="Montserrat"/>
                <a:ea typeface="Montserrat"/>
                <a:cs typeface="Montserrat"/>
                <a:sym typeface="Montserrat"/>
              </a:rPr>
              <a:t> </a:t>
            </a:r>
            <a:r>
              <a:rPr lang="en-GB" sz="1700">
                <a:solidFill>
                  <a:schemeClr val="dk1"/>
                </a:solidFill>
                <a:latin typeface="Montserrat"/>
                <a:ea typeface="Montserrat"/>
                <a:cs typeface="Montserrat"/>
                <a:sym typeface="Montserrat"/>
              </a:rPr>
              <a:t>penyelidikan induktif dan falsasah positivisme terbahagi kepada dua: </a:t>
            </a:r>
            <a:endParaRPr sz="17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1700">
              <a:solidFill>
                <a:schemeClr val="dk1"/>
              </a:solidFill>
              <a:latin typeface="Montserrat"/>
              <a:ea typeface="Montserrat"/>
              <a:cs typeface="Montserrat"/>
              <a:sym typeface="Montserrat"/>
            </a:endParaRPr>
          </a:p>
          <a:p>
            <a:pPr indent="0" lvl="0" marL="0" rtl="0" algn="l">
              <a:spcBef>
                <a:spcPts val="0"/>
              </a:spcBef>
              <a:spcAft>
                <a:spcPts val="1600"/>
              </a:spcAft>
              <a:buNone/>
            </a:pPr>
            <a:r>
              <a:t/>
            </a:r>
            <a:endParaRPr>
              <a:latin typeface="Montserrat"/>
              <a:ea typeface="Montserrat"/>
              <a:cs typeface="Montserrat"/>
              <a:sym typeface="Montserrat"/>
            </a:endParaRPr>
          </a:p>
        </p:txBody>
      </p:sp>
      <p:pic>
        <p:nvPicPr>
          <p:cNvPr id="158" name="Google Shape;158;p24"/>
          <p:cNvPicPr preferRelativeResize="0"/>
          <p:nvPr/>
        </p:nvPicPr>
        <p:blipFill>
          <a:blip r:embed="rId3">
            <a:alphaModFix/>
          </a:blip>
          <a:stretch>
            <a:fillRect/>
          </a:stretch>
        </p:blipFill>
        <p:spPr>
          <a:xfrm>
            <a:off x="7728500" y="134100"/>
            <a:ext cx="1250228" cy="417900"/>
          </a:xfrm>
          <a:prstGeom prst="rect">
            <a:avLst/>
          </a:prstGeom>
          <a:noFill/>
          <a:ln>
            <a:noFill/>
          </a:ln>
        </p:spPr>
      </p:pic>
      <p:grpSp>
        <p:nvGrpSpPr>
          <p:cNvPr id="159" name="Google Shape;159;p24"/>
          <p:cNvGrpSpPr/>
          <p:nvPr/>
        </p:nvGrpSpPr>
        <p:grpSpPr>
          <a:xfrm>
            <a:off x="2268935" y="2753975"/>
            <a:ext cx="2289572" cy="1569600"/>
            <a:chOff x="3071457" y="2013875"/>
            <a:chExt cx="1944600" cy="1569600"/>
          </a:xfrm>
        </p:grpSpPr>
        <p:sp>
          <p:nvSpPr>
            <p:cNvPr id="160" name="Google Shape;160;p24"/>
            <p:cNvSpPr/>
            <p:nvPr/>
          </p:nvSpPr>
          <p:spPr>
            <a:xfrm flipH="1" rot="10800000">
              <a:off x="3071457" y="2013875"/>
              <a:ext cx="1944600" cy="1569600"/>
            </a:xfrm>
            <a:prstGeom prst="round2DiagRect">
              <a:avLst>
                <a:gd fmla="val 0" name="adj1"/>
                <a:gd fmla="val 17764" name="adj2"/>
              </a:avLst>
            </a:prstGeom>
            <a:solidFill>
              <a:srgbClr val="0B7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61" name="Google Shape;161;p24"/>
            <p:cNvSpPr txBox="1"/>
            <p:nvPr/>
          </p:nvSpPr>
          <p:spPr>
            <a:xfrm>
              <a:off x="3316094" y="2256363"/>
              <a:ext cx="1451700" cy="105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100">
                  <a:solidFill>
                    <a:srgbClr val="FFFFFF"/>
                  </a:solidFill>
                  <a:latin typeface="Montserrat"/>
                  <a:ea typeface="Montserrat"/>
                  <a:cs typeface="Montserrat"/>
                  <a:sym typeface="Montserrat"/>
                </a:rPr>
                <a:t>Falsafah positivisme</a:t>
              </a:r>
              <a:endParaRPr sz="2100">
                <a:solidFill>
                  <a:srgbClr val="FFFFFF"/>
                </a:solidFill>
                <a:latin typeface="Montserrat"/>
                <a:ea typeface="Montserrat"/>
                <a:cs typeface="Montserrat"/>
                <a:sym typeface="Montserrat"/>
              </a:endParaRPr>
            </a:p>
          </p:txBody>
        </p:sp>
      </p:grpSp>
      <p:grpSp>
        <p:nvGrpSpPr>
          <p:cNvPr id="162" name="Google Shape;162;p24"/>
          <p:cNvGrpSpPr/>
          <p:nvPr/>
        </p:nvGrpSpPr>
        <p:grpSpPr>
          <a:xfrm>
            <a:off x="4307538" y="2754000"/>
            <a:ext cx="2567527" cy="1569600"/>
            <a:chOff x="5015938" y="2701275"/>
            <a:chExt cx="3001200" cy="1569600"/>
          </a:xfrm>
        </p:grpSpPr>
        <p:sp>
          <p:nvSpPr>
            <p:cNvPr id="163" name="Google Shape;163;p24"/>
            <p:cNvSpPr/>
            <p:nvPr/>
          </p:nvSpPr>
          <p:spPr>
            <a:xfrm>
              <a:off x="5015938" y="2701275"/>
              <a:ext cx="3001200" cy="1569600"/>
            </a:xfrm>
            <a:prstGeom prst="round2DiagRect">
              <a:avLst>
                <a:gd fmla="val 0" name="adj1"/>
                <a:gd fmla="val 17764" name="adj2"/>
              </a:avLst>
            </a:prstGeom>
            <a:solidFill>
              <a:srgbClr val="0856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
          <p:nvSpPr>
            <p:cNvPr id="164" name="Google Shape;164;p24"/>
            <p:cNvSpPr txBox="1"/>
            <p:nvPr/>
          </p:nvSpPr>
          <p:spPr>
            <a:xfrm>
              <a:off x="5308000" y="2810769"/>
              <a:ext cx="2417100" cy="146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100">
                  <a:solidFill>
                    <a:srgbClr val="FFFFFF"/>
                  </a:solidFill>
                  <a:latin typeface="Montserrat"/>
                  <a:ea typeface="Montserrat"/>
                  <a:cs typeface="Montserrat"/>
                  <a:sym typeface="Montserrat"/>
                </a:rPr>
                <a:t>Andaian ontologi dan epistemolog</a:t>
              </a:r>
              <a:r>
                <a:rPr lang="en-GB" sz="2400">
                  <a:solidFill>
                    <a:srgbClr val="FFFFFF"/>
                  </a:solidFill>
                  <a:latin typeface="Montserrat"/>
                  <a:ea typeface="Montserrat"/>
                  <a:cs typeface="Montserrat"/>
                  <a:sym typeface="Montserrat"/>
                </a:rPr>
                <a:t>i</a:t>
              </a:r>
              <a:endParaRPr sz="2400">
                <a:solidFill>
                  <a:srgbClr val="FFFFFF"/>
                </a:solidFill>
                <a:latin typeface="Montserrat"/>
                <a:ea typeface="Montserrat"/>
                <a:cs typeface="Montserrat"/>
                <a:sym typeface="Montserrat"/>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grpSp>
        <p:nvGrpSpPr>
          <p:cNvPr id="169" name="Google Shape;169;p25"/>
          <p:cNvGrpSpPr/>
          <p:nvPr/>
        </p:nvGrpSpPr>
        <p:grpSpPr>
          <a:xfrm>
            <a:off x="1523290" y="1399784"/>
            <a:ext cx="3363527" cy="3357409"/>
            <a:chOff x="2986712" y="1676962"/>
            <a:chExt cx="1854000" cy="1854000"/>
          </a:xfrm>
        </p:grpSpPr>
        <p:sp>
          <p:nvSpPr>
            <p:cNvPr id="170" name="Google Shape;170;p25"/>
            <p:cNvSpPr/>
            <p:nvPr/>
          </p:nvSpPr>
          <p:spPr>
            <a:xfrm>
              <a:off x="2986712" y="1676962"/>
              <a:ext cx="1854000" cy="1854000"/>
            </a:xfrm>
            <a:prstGeom prst="ellipse">
              <a:avLst/>
            </a:prstGeom>
            <a:solidFill>
              <a:srgbClr val="0B7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71" name="Google Shape;171;p25"/>
            <p:cNvSpPr txBox="1"/>
            <p:nvPr/>
          </p:nvSpPr>
          <p:spPr>
            <a:xfrm>
              <a:off x="3134188" y="2455615"/>
              <a:ext cx="1075200" cy="521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100">
                <a:solidFill>
                  <a:srgbClr val="FFFFFF"/>
                </a:solidFill>
                <a:latin typeface="Montserrat"/>
                <a:ea typeface="Montserrat"/>
                <a:cs typeface="Montserrat"/>
                <a:sym typeface="Montserrat"/>
              </a:endParaRPr>
            </a:p>
          </p:txBody>
        </p:sp>
      </p:grpSp>
      <p:sp>
        <p:nvSpPr>
          <p:cNvPr id="172" name="Google Shape;172;p25"/>
          <p:cNvSpPr txBox="1"/>
          <p:nvPr>
            <p:ph type="title"/>
          </p:nvPr>
        </p:nvSpPr>
        <p:spPr>
          <a:xfrm>
            <a:off x="311700" y="659325"/>
            <a:ext cx="8520600" cy="572700"/>
          </a:xfrm>
          <a:prstGeom prst="rect">
            <a:avLst/>
          </a:prstGeom>
          <a:solidFill>
            <a:srgbClr val="B6D7A8"/>
          </a:solidFill>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Montserrat"/>
                <a:ea typeface="Montserrat"/>
                <a:cs typeface="Montserrat"/>
                <a:sym typeface="Montserrat"/>
              </a:rPr>
              <a:t>Falsafah positivisme</a:t>
            </a:r>
            <a:endParaRPr>
              <a:latin typeface="Montserrat"/>
              <a:ea typeface="Montserrat"/>
              <a:cs typeface="Montserrat"/>
              <a:sym typeface="Montserrat"/>
            </a:endParaRPr>
          </a:p>
        </p:txBody>
      </p:sp>
      <p:sp>
        <p:nvSpPr>
          <p:cNvPr id="173" name="Google Shape;173;p25"/>
          <p:cNvSpPr txBox="1"/>
          <p:nvPr>
            <p:ph idx="1" type="body"/>
          </p:nvPr>
        </p:nvSpPr>
        <p:spPr>
          <a:xfrm>
            <a:off x="2194800" y="2346250"/>
            <a:ext cx="2020500" cy="18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latin typeface="Montserrat"/>
                <a:ea typeface="Montserrat"/>
                <a:cs typeface="Montserrat"/>
                <a:sym typeface="Montserrat"/>
              </a:rPr>
              <a:t>Mendukung strategi penyelidikan induktif</a:t>
            </a:r>
            <a:endParaRPr>
              <a:latin typeface="Montserrat"/>
              <a:ea typeface="Montserrat"/>
              <a:cs typeface="Montserrat"/>
              <a:sym typeface="Montserrat"/>
            </a:endParaRPr>
          </a:p>
          <a:p>
            <a:pPr indent="0" lvl="0" marL="0" rtl="0" algn="l">
              <a:spcBef>
                <a:spcPts val="1600"/>
              </a:spcBef>
              <a:spcAft>
                <a:spcPts val="1600"/>
              </a:spcAft>
              <a:buNone/>
            </a:pPr>
            <a:r>
              <a:t/>
            </a:r>
            <a:endParaRPr>
              <a:latin typeface="Montserrat"/>
              <a:ea typeface="Montserrat"/>
              <a:cs typeface="Montserrat"/>
              <a:sym typeface="Montserrat"/>
            </a:endParaRPr>
          </a:p>
        </p:txBody>
      </p:sp>
      <p:pic>
        <p:nvPicPr>
          <p:cNvPr id="174" name="Google Shape;174;p25"/>
          <p:cNvPicPr preferRelativeResize="0"/>
          <p:nvPr/>
        </p:nvPicPr>
        <p:blipFill>
          <a:blip r:embed="rId3">
            <a:alphaModFix/>
          </a:blip>
          <a:stretch>
            <a:fillRect/>
          </a:stretch>
        </p:blipFill>
        <p:spPr>
          <a:xfrm>
            <a:off x="7728500" y="134100"/>
            <a:ext cx="1250228" cy="417900"/>
          </a:xfrm>
          <a:prstGeom prst="rect">
            <a:avLst/>
          </a:prstGeom>
          <a:noFill/>
          <a:ln>
            <a:noFill/>
          </a:ln>
        </p:spPr>
      </p:pic>
      <p:grpSp>
        <p:nvGrpSpPr>
          <p:cNvPr id="175" name="Google Shape;175;p25"/>
          <p:cNvGrpSpPr/>
          <p:nvPr/>
        </p:nvGrpSpPr>
        <p:grpSpPr>
          <a:xfrm>
            <a:off x="4224241" y="1339340"/>
            <a:ext cx="3363527" cy="3478289"/>
            <a:chOff x="4303290" y="1709183"/>
            <a:chExt cx="1854000" cy="1854000"/>
          </a:xfrm>
        </p:grpSpPr>
        <p:sp>
          <p:nvSpPr>
            <p:cNvPr id="176" name="Google Shape;176;p25"/>
            <p:cNvSpPr/>
            <p:nvPr/>
          </p:nvSpPr>
          <p:spPr>
            <a:xfrm>
              <a:off x="4303290" y="1709183"/>
              <a:ext cx="1854000" cy="1854000"/>
            </a:xfrm>
            <a:prstGeom prst="ellipse">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77" name="Google Shape;177;p25"/>
            <p:cNvSpPr txBox="1"/>
            <p:nvPr/>
          </p:nvSpPr>
          <p:spPr>
            <a:xfrm>
              <a:off x="5010351" y="2455615"/>
              <a:ext cx="1075200" cy="521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100">
                <a:solidFill>
                  <a:srgbClr val="FFFFFF"/>
                </a:solidFill>
                <a:latin typeface="Montserrat"/>
                <a:ea typeface="Montserrat"/>
                <a:cs typeface="Montserrat"/>
                <a:sym typeface="Montserrat"/>
              </a:endParaRPr>
            </a:p>
          </p:txBody>
        </p:sp>
      </p:grpSp>
      <p:sp>
        <p:nvSpPr>
          <p:cNvPr id="178" name="Google Shape;178;p25"/>
          <p:cNvSpPr txBox="1"/>
          <p:nvPr>
            <p:ph idx="1" type="body"/>
          </p:nvPr>
        </p:nvSpPr>
        <p:spPr>
          <a:xfrm>
            <a:off x="4886825" y="2032253"/>
            <a:ext cx="2557800" cy="198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latin typeface="Montserrat"/>
                <a:ea typeface="Montserrat"/>
                <a:cs typeface="Montserrat"/>
                <a:sym typeface="Montserrat"/>
              </a:rPr>
              <a:t>Berasakan idea bahawa ilmu objektif boleh diperolehi melalui pemerhatian dan pengutipan data</a:t>
            </a:r>
            <a:endParaRPr>
              <a:solidFill>
                <a:srgbClr val="FFFFFF"/>
              </a:solidFill>
              <a:latin typeface="Montserrat"/>
              <a:ea typeface="Montserrat"/>
              <a:cs typeface="Montserrat"/>
              <a:sym typeface="Montserrat"/>
            </a:endParaRPr>
          </a:p>
          <a:p>
            <a:pPr indent="0" lvl="0" marL="0" rtl="0" algn="l">
              <a:spcBef>
                <a:spcPts val="1600"/>
              </a:spcBef>
              <a:spcAft>
                <a:spcPts val="0"/>
              </a:spcAft>
              <a:buNone/>
            </a:pPr>
            <a:r>
              <a:t/>
            </a:r>
            <a:endParaRPr>
              <a:latin typeface="Montserrat"/>
              <a:ea typeface="Montserrat"/>
              <a:cs typeface="Montserrat"/>
              <a:sym typeface="Montserrat"/>
            </a:endParaRPr>
          </a:p>
          <a:p>
            <a:pPr indent="0" lvl="0" marL="0" rtl="0" algn="l">
              <a:spcBef>
                <a:spcPts val="1600"/>
              </a:spcBef>
              <a:spcAft>
                <a:spcPts val="1600"/>
              </a:spcAft>
              <a:buNone/>
            </a:pPr>
            <a:r>
              <a:t/>
            </a:r>
            <a:endParaRPr>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6"/>
          <p:cNvSpPr txBox="1"/>
          <p:nvPr>
            <p:ph type="title"/>
          </p:nvPr>
        </p:nvSpPr>
        <p:spPr>
          <a:xfrm>
            <a:off x="311700" y="709850"/>
            <a:ext cx="8520600" cy="572700"/>
          </a:xfrm>
          <a:prstGeom prst="rect">
            <a:avLst/>
          </a:prstGeom>
          <a:solidFill>
            <a:srgbClr val="D9EAD3"/>
          </a:solidFill>
        </p:spPr>
        <p:txBody>
          <a:bodyPr anchorCtr="0" anchor="t" bIns="91425" lIns="91425" spcFirstLastPara="1" rIns="91425" wrap="square" tIns="91425">
            <a:noAutofit/>
          </a:bodyPr>
          <a:lstStyle/>
          <a:p>
            <a:pPr indent="0" lvl="0" marL="0" rtl="0" algn="ctr">
              <a:spcBef>
                <a:spcPts val="0"/>
              </a:spcBef>
              <a:spcAft>
                <a:spcPts val="0"/>
              </a:spcAft>
              <a:buNone/>
            </a:pPr>
            <a:r>
              <a:rPr lang="en-GB" sz="1900">
                <a:latin typeface="Montserrat"/>
                <a:ea typeface="Montserrat"/>
                <a:cs typeface="Montserrat"/>
                <a:sym typeface="Montserrat"/>
              </a:rPr>
              <a:t>Strategi Penyelidikan Deduktif Dan Falsafah Kritikal Rasionalisme</a:t>
            </a:r>
            <a:endParaRPr sz="1900">
              <a:latin typeface="Montserrat"/>
              <a:ea typeface="Montserrat"/>
              <a:cs typeface="Montserrat"/>
              <a:sym typeface="Montserrat"/>
            </a:endParaRPr>
          </a:p>
        </p:txBody>
      </p:sp>
      <p:sp>
        <p:nvSpPr>
          <p:cNvPr id="184" name="Google Shape;184;p26"/>
          <p:cNvSpPr txBox="1"/>
          <p:nvPr>
            <p:ph idx="1" type="body"/>
          </p:nvPr>
        </p:nvSpPr>
        <p:spPr>
          <a:xfrm>
            <a:off x="1024500" y="1924200"/>
            <a:ext cx="7095000" cy="12951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Font typeface="Montserrat"/>
              <a:buChar char="●"/>
            </a:pPr>
            <a:r>
              <a:rPr lang="en-GB">
                <a:latin typeface="Montserrat"/>
                <a:ea typeface="Montserrat"/>
                <a:cs typeface="Montserrat"/>
                <a:sym typeface="Montserrat"/>
              </a:rPr>
              <a:t>Andaian Ontologi Dan Epistemologi</a:t>
            </a:r>
            <a:endParaRPr>
              <a:latin typeface="Montserrat"/>
              <a:ea typeface="Montserrat"/>
              <a:cs typeface="Montserrat"/>
              <a:sym typeface="Montserrat"/>
            </a:endParaRPr>
          </a:p>
          <a:p>
            <a:pPr indent="-342900" lvl="0" marL="457200" rtl="0" algn="l">
              <a:lnSpc>
                <a:spcPct val="200000"/>
              </a:lnSpc>
              <a:spcBef>
                <a:spcPts val="0"/>
              </a:spcBef>
              <a:spcAft>
                <a:spcPts val="0"/>
              </a:spcAft>
              <a:buSzPts val="1800"/>
              <a:buFont typeface="Montserrat"/>
              <a:buChar char="●"/>
            </a:pPr>
            <a:r>
              <a:rPr lang="en-GB">
                <a:latin typeface="Montserrat"/>
                <a:ea typeface="Montserrat"/>
                <a:cs typeface="Montserrat"/>
                <a:sym typeface="Montserrat"/>
              </a:rPr>
              <a:t>Falsafah Kritikal Rasionalisme: Pasca-positivisme </a:t>
            </a:r>
            <a:endParaRPr>
              <a:latin typeface="Montserrat"/>
              <a:ea typeface="Montserrat"/>
              <a:cs typeface="Montserrat"/>
              <a:sym typeface="Montserrat"/>
            </a:endParaRPr>
          </a:p>
        </p:txBody>
      </p:sp>
      <p:pic>
        <p:nvPicPr>
          <p:cNvPr id="185" name="Google Shape;185;p26"/>
          <p:cNvPicPr preferRelativeResize="0"/>
          <p:nvPr/>
        </p:nvPicPr>
        <p:blipFill>
          <a:blip r:embed="rId3">
            <a:alphaModFix/>
          </a:blip>
          <a:stretch>
            <a:fillRect/>
          </a:stretch>
        </p:blipFill>
        <p:spPr>
          <a:xfrm>
            <a:off x="7728500" y="134100"/>
            <a:ext cx="1250228" cy="417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7"/>
          <p:cNvSpPr txBox="1"/>
          <p:nvPr>
            <p:ph type="title"/>
          </p:nvPr>
        </p:nvSpPr>
        <p:spPr>
          <a:xfrm>
            <a:off x="311700" y="709850"/>
            <a:ext cx="8520600" cy="572700"/>
          </a:xfrm>
          <a:prstGeom prst="rect">
            <a:avLst/>
          </a:prstGeom>
          <a:solidFill>
            <a:srgbClr val="D9EAD3"/>
          </a:solidFill>
        </p:spPr>
        <p:txBody>
          <a:bodyPr anchorCtr="0" anchor="t" bIns="91425" lIns="91425" spcFirstLastPara="1" rIns="91425" wrap="square" tIns="91425">
            <a:noAutofit/>
          </a:bodyPr>
          <a:lstStyle/>
          <a:p>
            <a:pPr indent="0" lvl="0" marL="0" rtl="0" algn="ctr">
              <a:spcBef>
                <a:spcPts val="0"/>
              </a:spcBef>
              <a:spcAft>
                <a:spcPts val="0"/>
              </a:spcAft>
              <a:buNone/>
            </a:pPr>
            <a:r>
              <a:rPr lang="en-GB" sz="2400">
                <a:latin typeface="Montserrat"/>
                <a:ea typeface="Montserrat"/>
                <a:cs typeface="Montserrat"/>
                <a:sym typeface="Montserrat"/>
              </a:rPr>
              <a:t>Hubungan Metode Dan Metodologi Dan Epistemologi</a:t>
            </a:r>
            <a:endParaRPr sz="2300">
              <a:latin typeface="Montserrat"/>
              <a:ea typeface="Montserrat"/>
              <a:cs typeface="Montserrat"/>
              <a:sym typeface="Montserrat"/>
            </a:endParaRPr>
          </a:p>
        </p:txBody>
      </p:sp>
      <p:sp>
        <p:nvSpPr>
          <p:cNvPr id="191" name="Google Shape;191;p27"/>
          <p:cNvSpPr txBox="1"/>
          <p:nvPr>
            <p:ph idx="1" type="body"/>
          </p:nvPr>
        </p:nvSpPr>
        <p:spPr>
          <a:xfrm>
            <a:off x="1151700" y="1708525"/>
            <a:ext cx="6840600" cy="253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Montserrat"/>
                <a:ea typeface="Montserrat"/>
                <a:cs typeface="Montserrat"/>
                <a:sym typeface="Montserrat"/>
              </a:rPr>
              <a:t>Metode: cara mengetahui sesuatu mempunyai langkah-langkah yang sistematik</a:t>
            </a:r>
            <a:endParaRPr>
              <a:latin typeface="Montserrat"/>
              <a:ea typeface="Montserrat"/>
              <a:cs typeface="Montserrat"/>
              <a:sym typeface="Montserrat"/>
            </a:endParaRPr>
          </a:p>
          <a:p>
            <a:pPr indent="0" lvl="0" marL="0" rtl="0" algn="l">
              <a:spcBef>
                <a:spcPts val="1600"/>
              </a:spcBef>
              <a:spcAft>
                <a:spcPts val="0"/>
              </a:spcAft>
              <a:buNone/>
            </a:pPr>
            <a:r>
              <a:t/>
            </a:r>
            <a:endParaRPr>
              <a:latin typeface="Montserrat"/>
              <a:ea typeface="Montserrat"/>
              <a:cs typeface="Montserrat"/>
              <a:sym typeface="Montserrat"/>
            </a:endParaRPr>
          </a:p>
          <a:p>
            <a:pPr indent="0" lvl="0" marL="0" rtl="0" algn="l">
              <a:spcBef>
                <a:spcPts val="1600"/>
              </a:spcBef>
              <a:spcAft>
                <a:spcPts val="0"/>
              </a:spcAft>
              <a:buNone/>
            </a:pPr>
            <a:r>
              <a:rPr lang="en-GB">
                <a:latin typeface="Montserrat"/>
                <a:ea typeface="Montserrat"/>
                <a:cs typeface="Montserrat"/>
                <a:sym typeface="Montserrat"/>
              </a:rPr>
              <a:t>Metodologi: Ilmu tentang metode yang mempelajari prosedur atau cara mengetahui sesuatu</a:t>
            </a:r>
            <a:endParaRPr>
              <a:latin typeface="Montserrat"/>
              <a:ea typeface="Montserrat"/>
              <a:cs typeface="Montserrat"/>
              <a:sym typeface="Montserrat"/>
            </a:endParaRPr>
          </a:p>
          <a:p>
            <a:pPr indent="0" lvl="0" marL="0" rtl="0" algn="l">
              <a:spcBef>
                <a:spcPts val="1600"/>
              </a:spcBef>
              <a:spcAft>
                <a:spcPts val="0"/>
              </a:spcAft>
              <a:buNone/>
            </a:pPr>
            <a:r>
              <a:t/>
            </a:r>
            <a:endParaRPr>
              <a:latin typeface="Montserrat"/>
              <a:ea typeface="Montserrat"/>
              <a:cs typeface="Montserrat"/>
              <a:sym typeface="Montserrat"/>
            </a:endParaRPr>
          </a:p>
          <a:p>
            <a:pPr indent="0" lvl="0" marL="0" rtl="0" algn="l">
              <a:spcBef>
                <a:spcPts val="1600"/>
              </a:spcBef>
              <a:spcAft>
                <a:spcPts val="1600"/>
              </a:spcAft>
              <a:buNone/>
            </a:pPr>
            <a:r>
              <a:t/>
            </a:r>
            <a:endParaRPr>
              <a:latin typeface="Montserrat"/>
              <a:ea typeface="Montserrat"/>
              <a:cs typeface="Montserrat"/>
              <a:sym typeface="Montserrat"/>
            </a:endParaRPr>
          </a:p>
        </p:txBody>
      </p:sp>
      <p:pic>
        <p:nvPicPr>
          <p:cNvPr id="192" name="Google Shape;192;p27"/>
          <p:cNvPicPr preferRelativeResize="0"/>
          <p:nvPr/>
        </p:nvPicPr>
        <p:blipFill>
          <a:blip r:embed="rId3">
            <a:alphaModFix/>
          </a:blip>
          <a:stretch>
            <a:fillRect/>
          </a:stretch>
        </p:blipFill>
        <p:spPr>
          <a:xfrm>
            <a:off x="7728500" y="134100"/>
            <a:ext cx="1250228" cy="417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196" name="Shape 196"/>
        <p:cNvGrpSpPr/>
        <p:nvPr/>
      </p:nvGrpSpPr>
      <p:grpSpPr>
        <a:xfrm>
          <a:off x="0" y="0"/>
          <a:ext cx="0" cy="0"/>
          <a:chOff x="0" y="0"/>
          <a:chExt cx="0" cy="0"/>
        </a:xfrm>
      </p:grpSpPr>
      <p:pic>
        <p:nvPicPr>
          <p:cNvPr id="197" name="Google Shape;197;p28"/>
          <p:cNvPicPr preferRelativeResize="0"/>
          <p:nvPr/>
        </p:nvPicPr>
        <p:blipFill>
          <a:blip r:embed="rId3">
            <a:alphaModFix/>
          </a:blip>
          <a:stretch>
            <a:fillRect/>
          </a:stretch>
        </p:blipFill>
        <p:spPr>
          <a:xfrm>
            <a:off x="7728500" y="134100"/>
            <a:ext cx="1250228" cy="417900"/>
          </a:xfrm>
          <a:prstGeom prst="rect">
            <a:avLst/>
          </a:prstGeom>
          <a:noFill/>
          <a:ln>
            <a:noFill/>
          </a:ln>
        </p:spPr>
      </p:pic>
      <p:sp>
        <p:nvSpPr>
          <p:cNvPr id="198" name="Google Shape;198;p28"/>
          <p:cNvSpPr txBox="1"/>
          <p:nvPr/>
        </p:nvSpPr>
        <p:spPr>
          <a:xfrm>
            <a:off x="3725400" y="2041500"/>
            <a:ext cx="1693200" cy="72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600">
                <a:solidFill>
                  <a:srgbClr val="A64D79"/>
                </a:solidFill>
                <a:latin typeface="Montserrat ExtraBold"/>
                <a:ea typeface="Montserrat ExtraBold"/>
                <a:cs typeface="Montserrat ExtraBold"/>
                <a:sym typeface="Montserrat ExtraBold"/>
              </a:rPr>
              <a:t>QnA</a:t>
            </a:r>
            <a:endParaRPr sz="3600">
              <a:solidFill>
                <a:srgbClr val="A64D79"/>
              </a:solidFill>
              <a:latin typeface="Montserrat ExtraBold"/>
              <a:ea typeface="Montserrat ExtraBold"/>
              <a:cs typeface="Montserrat ExtraBold"/>
              <a:sym typeface="Montserrat Extra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p:nvPr/>
        </p:nvSpPr>
        <p:spPr>
          <a:xfrm>
            <a:off x="-1000" y="-15925"/>
            <a:ext cx="4572900" cy="5159400"/>
          </a:xfrm>
          <a:prstGeom prst="rect">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p:nvPr/>
        </p:nvSpPr>
        <p:spPr>
          <a:xfrm>
            <a:off x="116875" y="134100"/>
            <a:ext cx="214200" cy="214200"/>
          </a:xfrm>
          <a:prstGeom prst="rect">
            <a:avLst/>
          </a:prstGeom>
          <a:solidFill>
            <a:srgbClr val="EE7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txBox="1"/>
          <p:nvPr/>
        </p:nvSpPr>
        <p:spPr>
          <a:xfrm>
            <a:off x="331075" y="69750"/>
            <a:ext cx="1907400" cy="3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1200">
                <a:latin typeface="Montserrat"/>
                <a:ea typeface="Montserrat"/>
                <a:cs typeface="Montserrat"/>
                <a:sym typeface="Montserrat"/>
              </a:rPr>
              <a:t>Pengenalan</a:t>
            </a:r>
            <a:endParaRPr i="1" sz="1100">
              <a:latin typeface="Montserrat"/>
              <a:ea typeface="Montserrat"/>
              <a:cs typeface="Montserrat"/>
              <a:sym typeface="Montserrat"/>
            </a:endParaRPr>
          </a:p>
        </p:txBody>
      </p:sp>
      <p:pic>
        <p:nvPicPr>
          <p:cNvPr id="66" name="Google Shape;66;p14"/>
          <p:cNvPicPr preferRelativeResize="0"/>
          <p:nvPr/>
        </p:nvPicPr>
        <p:blipFill>
          <a:blip r:embed="rId3">
            <a:alphaModFix/>
          </a:blip>
          <a:stretch>
            <a:fillRect/>
          </a:stretch>
        </p:blipFill>
        <p:spPr>
          <a:xfrm>
            <a:off x="7728500" y="134100"/>
            <a:ext cx="1250228" cy="417900"/>
          </a:xfrm>
          <a:prstGeom prst="rect">
            <a:avLst/>
          </a:prstGeom>
          <a:noFill/>
          <a:ln>
            <a:noFill/>
          </a:ln>
        </p:spPr>
      </p:pic>
      <p:pic>
        <p:nvPicPr>
          <p:cNvPr id="67" name="Google Shape;67;p14"/>
          <p:cNvPicPr preferRelativeResize="0"/>
          <p:nvPr/>
        </p:nvPicPr>
        <p:blipFill rotWithShape="1">
          <a:blip r:embed="rId4">
            <a:alphaModFix/>
          </a:blip>
          <a:srcRect b="10039" l="0" r="0" t="0"/>
          <a:stretch/>
        </p:blipFill>
        <p:spPr>
          <a:xfrm>
            <a:off x="4919750" y="1807551"/>
            <a:ext cx="3763625" cy="2255425"/>
          </a:xfrm>
          <a:prstGeom prst="rect">
            <a:avLst/>
          </a:prstGeom>
          <a:noFill/>
          <a:ln>
            <a:noFill/>
          </a:ln>
        </p:spPr>
      </p:pic>
      <p:sp>
        <p:nvSpPr>
          <p:cNvPr id="68" name="Google Shape;68;p14"/>
          <p:cNvSpPr txBox="1"/>
          <p:nvPr/>
        </p:nvSpPr>
        <p:spPr>
          <a:xfrm>
            <a:off x="4570950" y="663825"/>
            <a:ext cx="4572900" cy="646500"/>
          </a:xfrm>
          <a:prstGeom prst="rect">
            <a:avLst/>
          </a:prstGeom>
          <a:solidFill>
            <a:srgbClr val="D0E0E3"/>
          </a:solid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2700">
                <a:solidFill>
                  <a:schemeClr val="dk1"/>
                </a:solidFill>
                <a:latin typeface="Montserrat"/>
                <a:ea typeface="Montserrat"/>
                <a:cs typeface="Montserrat"/>
                <a:sym typeface="Montserrat"/>
              </a:rPr>
              <a:t>Apa itu Epistemologi?</a:t>
            </a:r>
            <a:endParaRPr sz="27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p>
        </p:txBody>
      </p:sp>
      <p:sp>
        <p:nvSpPr>
          <p:cNvPr id="69" name="Google Shape;69;p14"/>
          <p:cNvSpPr txBox="1"/>
          <p:nvPr/>
        </p:nvSpPr>
        <p:spPr>
          <a:xfrm>
            <a:off x="116875" y="1201188"/>
            <a:ext cx="4455000" cy="320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latin typeface="Montserrat"/>
                <a:ea typeface="Montserrat"/>
                <a:cs typeface="Montserrat"/>
                <a:sym typeface="Montserrat"/>
              </a:rPr>
              <a:t>Dari akar kata “episteme”, ia bermaksud ilmu atau pengetahuan “logos” pula bermaksud teori.</a:t>
            </a:r>
            <a:endParaRPr>
              <a:latin typeface="Montserrat"/>
              <a:ea typeface="Montserrat"/>
              <a:cs typeface="Montserrat"/>
              <a:sym typeface="Montserrat"/>
            </a:endParaRPr>
          </a:p>
          <a:p>
            <a:pPr indent="0" lvl="0" marL="0" rtl="0" algn="l">
              <a:lnSpc>
                <a:spcPct val="115000"/>
              </a:lnSpc>
              <a:spcBef>
                <a:spcPts val="0"/>
              </a:spcBef>
              <a:spcAft>
                <a:spcPts val="0"/>
              </a:spcAft>
              <a:buNone/>
            </a:pPr>
            <a:r>
              <a:t/>
            </a:r>
            <a:endParaRPr>
              <a:latin typeface="Montserrat"/>
              <a:ea typeface="Montserrat"/>
              <a:cs typeface="Montserrat"/>
              <a:sym typeface="Montserrat"/>
            </a:endParaRPr>
          </a:p>
          <a:p>
            <a:pPr indent="0" lvl="0" marL="0" rtl="0" algn="l">
              <a:lnSpc>
                <a:spcPct val="115000"/>
              </a:lnSpc>
              <a:spcBef>
                <a:spcPts val="0"/>
              </a:spcBef>
              <a:spcAft>
                <a:spcPts val="0"/>
              </a:spcAft>
              <a:buNone/>
            </a:pPr>
            <a:r>
              <a:rPr lang="en-GB">
                <a:latin typeface="Montserrat"/>
                <a:ea typeface="Montserrat"/>
                <a:cs typeface="Montserrat"/>
                <a:sym typeface="Montserrat"/>
              </a:rPr>
              <a:t>Epistemologi adalah teori pengetahuan yang pada kebiasaannya mengkaji tentang tiga perkara pokok :</a:t>
            </a:r>
            <a:endParaRPr>
              <a:latin typeface="Montserrat"/>
              <a:ea typeface="Montserrat"/>
              <a:cs typeface="Montserrat"/>
              <a:sym typeface="Montserrat"/>
            </a:endParaRPr>
          </a:p>
          <a:p>
            <a:pPr indent="0" lvl="0" marL="0" rtl="0" algn="l">
              <a:lnSpc>
                <a:spcPct val="115000"/>
              </a:lnSpc>
              <a:spcBef>
                <a:spcPts val="0"/>
              </a:spcBef>
              <a:spcAft>
                <a:spcPts val="0"/>
              </a:spcAft>
              <a:buNone/>
            </a:pPr>
            <a:r>
              <a:t/>
            </a:r>
            <a:endParaRPr>
              <a:latin typeface="Montserrat"/>
              <a:ea typeface="Montserrat"/>
              <a:cs typeface="Montserrat"/>
              <a:sym typeface="Montserrat"/>
            </a:endParaRPr>
          </a:p>
          <a:p>
            <a:pPr indent="-317500" lvl="0" marL="457200" rtl="0" algn="l">
              <a:lnSpc>
                <a:spcPct val="115000"/>
              </a:lnSpc>
              <a:spcBef>
                <a:spcPts val="0"/>
              </a:spcBef>
              <a:spcAft>
                <a:spcPts val="0"/>
              </a:spcAft>
              <a:buSzPts val="1400"/>
              <a:buFont typeface="Montserrat"/>
              <a:buChar char="●"/>
            </a:pPr>
            <a:r>
              <a:rPr lang="en-GB">
                <a:latin typeface="Montserrat"/>
                <a:ea typeface="Montserrat"/>
                <a:cs typeface="Montserrat"/>
                <a:sym typeface="Montserrat"/>
              </a:rPr>
              <a:t>Sumber-sumber pengetahuan</a:t>
            </a:r>
            <a:endParaRPr>
              <a:latin typeface="Montserrat"/>
              <a:ea typeface="Montserrat"/>
              <a:cs typeface="Montserrat"/>
              <a:sym typeface="Montserrat"/>
            </a:endParaRPr>
          </a:p>
          <a:p>
            <a:pPr indent="-317500" lvl="0" marL="457200" rtl="0" algn="l">
              <a:lnSpc>
                <a:spcPct val="115000"/>
              </a:lnSpc>
              <a:spcBef>
                <a:spcPts val="0"/>
              </a:spcBef>
              <a:spcAft>
                <a:spcPts val="0"/>
              </a:spcAft>
              <a:buSzPts val="1400"/>
              <a:buFont typeface="Montserrat"/>
              <a:buChar char="●"/>
            </a:pPr>
            <a:r>
              <a:rPr lang="en-GB">
                <a:latin typeface="Montserrat"/>
                <a:ea typeface="Montserrat"/>
                <a:cs typeface="Montserrat"/>
                <a:sym typeface="Montserrat"/>
              </a:rPr>
              <a:t>Kajian tentang tabi’i</a:t>
            </a:r>
            <a:endParaRPr>
              <a:latin typeface="Montserrat"/>
              <a:ea typeface="Montserrat"/>
              <a:cs typeface="Montserrat"/>
              <a:sym typeface="Montserrat"/>
            </a:endParaRPr>
          </a:p>
          <a:p>
            <a:pPr indent="-317500" lvl="0" marL="457200" rtl="0" algn="l">
              <a:lnSpc>
                <a:spcPct val="115000"/>
              </a:lnSpc>
              <a:spcBef>
                <a:spcPts val="0"/>
              </a:spcBef>
              <a:spcAft>
                <a:spcPts val="0"/>
              </a:spcAft>
              <a:buSzPts val="1400"/>
              <a:buFont typeface="Montserrat"/>
              <a:buChar char="●"/>
            </a:pPr>
            <a:r>
              <a:rPr lang="en-GB">
                <a:latin typeface="Montserrat"/>
                <a:ea typeface="Montserrat"/>
                <a:cs typeface="Montserrat"/>
                <a:sym typeface="Montserrat"/>
              </a:rPr>
              <a:t>Kemungkinan pengetahuan dan batas-batasnya </a:t>
            </a:r>
            <a:endParaRPr>
              <a:latin typeface="Montserrat"/>
              <a:ea typeface="Montserrat"/>
              <a:cs typeface="Montserrat"/>
              <a:sym typeface="Montserrat"/>
            </a:endParaRPr>
          </a:p>
          <a:p>
            <a:pPr indent="0" lvl="0" marL="0" rtl="0" algn="l">
              <a:lnSpc>
                <a:spcPct val="115000"/>
              </a:lnSpc>
              <a:spcBef>
                <a:spcPts val="0"/>
              </a:spcBef>
              <a:spcAft>
                <a:spcPts val="0"/>
              </a:spcAft>
              <a:buNone/>
            </a:pPr>
            <a:r>
              <a:t/>
            </a:r>
            <a:endParaRPr>
              <a:latin typeface="Montserrat"/>
              <a:ea typeface="Montserrat"/>
              <a:cs typeface="Montserrat"/>
              <a:sym typeface="Montserrat"/>
            </a:endParaRPr>
          </a:p>
          <a:p>
            <a:pPr indent="0" lvl="0" marL="0" rtl="0" algn="l">
              <a:lnSpc>
                <a:spcPct val="115000"/>
              </a:lnSpc>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p:nvPr/>
        </p:nvSpPr>
        <p:spPr>
          <a:xfrm>
            <a:off x="116875" y="134100"/>
            <a:ext cx="214200" cy="214200"/>
          </a:xfrm>
          <a:prstGeom prst="rect">
            <a:avLst/>
          </a:prstGeom>
          <a:solidFill>
            <a:srgbClr val="EE7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5"/>
          <p:cNvSpPr txBox="1"/>
          <p:nvPr/>
        </p:nvSpPr>
        <p:spPr>
          <a:xfrm>
            <a:off x="331075" y="69750"/>
            <a:ext cx="1907400" cy="3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1200">
                <a:latin typeface="Montserrat"/>
                <a:ea typeface="Montserrat"/>
                <a:cs typeface="Montserrat"/>
                <a:sym typeface="Montserrat"/>
              </a:rPr>
              <a:t>Topik Perbincangan</a:t>
            </a:r>
            <a:endParaRPr i="1" sz="1100">
              <a:latin typeface="Montserrat"/>
              <a:ea typeface="Montserrat"/>
              <a:cs typeface="Montserrat"/>
              <a:sym typeface="Montserrat"/>
            </a:endParaRPr>
          </a:p>
        </p:txBody>
      </p:sp>
      <p:pic>
        <p:nvPicPr>
          <p:cNvPr id="76" name="Google Shape;76;p15"/>
          <p:cNvPicPr preferRelativeResize="0"/>
          <p:nvPr/>
        </p:nvPicPr>
        <p:blipFill>
          <a:blip r:embed="rId3">
            <a:alphaModFix/>
          </a:blip>
          <a:stretch>
            <a:fillRect/>
          </a:stretch>
        </p:blipFill>
        <p:spPr>
          <a:xfrm>
            <a:off x="7728500" y="134100"/>
            <a:ext cx="1250228" cy="417900"/>
          </a:xfrm>
          <a:prstGeom prst="rect">
            <a:avLst/>
          </a:prstGeom>
          <a:noFill/>
          <a:ln>
            <a:noFill/>
          </a:ln>
        </p:spPr>
      </p:pic>
      <p:sp>
        <p:nvSpPr>
          <p:cNvPr id="77" name="Google Shape;77;p15"/>
          <p:cNvSpPr txBox="1"/>
          <p:nvPr/>
        </p:nvSpPr>
        <p:spPr>
          <a:xfrm>
            <a:off x="449700" y="2166600"/>
            <a:ext cx="8244600" cy="81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600">
                <a:latin typeface="Montserrat"/>
                <a:ea typeface="Montserrat"/>
                <a:cs typeface="Montserrat"/>
                <a:sym typeface="Montserrat"/>
              </a:rPr>
              <a:t>KAEDAH MEMPEROLEHI ILMU</a:t>
            </a:r>
            <a:endParaRPr b="1" sz="3600">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p:nvPr/>
        </p:nvSpPr>
        <p:spPr>
          <a:xfrm>
            <a:off x="-1000" y="-7950"/>
            <a:ext cx="4572900" cy="5159400"/>
          </a:xfrm>
          <a:prstGeom prst="rect">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6"/>
          <p:cNvSpPr/>
          <p:nvPr/>
        </p:nvSpPr>
        <p:spPr>
          <a:xfrm>
            <a:off x="116875" y="134100"/>
            <a:ext cx="214200" cy="214200"/>
          </a:xfrm>
          <a:prstGeom prst="rect">
            <a:avLst/>
          </a:prstGeom>
          <a:solidFill>
            <a:srgbClr val="EE7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6"/>
          <p:cNvSpPr txBox="1"/>
          <p:nvPr/>
        </p:nvSpPr>
        <p:spPr>
          <a:xfrm>
            <a:off x="331075" y="69750"/>
            <a:ext cx="1907400" cy="3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1200">
                <a:latin typeface="Montserrat"/>
                <a:ea typeface="Montserrat"/>
                <a:cs typeface="Montserrat"/>
                <a:sym typeface="Montserrat"/>
              </a:rPr>
              <a:t>Objektif</a:t>
            </a:r>
            <a:endParaRPr i="1" sz="1100">
              <a:latin typeface="Montserrat"/>
              <a:ea typeface="Montserrat"/>
              <a:cs typeface="Montserrat"/>
              <a:sym typeface="Montserrat"/>
            </a:endParaRPr>
          </a:p>
        </p:txBody>
      </p:sp>
      <p:pic>
        <p:nvPicPr>
          <p:cNvPr id="85" name="Google Shape;85;p16"/>
          <p:cNvPicPr preferRelativeResize="0"/>
          <p:nvPr/>
        </p:nvPicPr>
        <p:blipFill>
          <a:blip r:embed="rId3">
            <a:alphaModFix/>
          </a:blip>
          <a:stretch>
            <a:fillRect/>
          </a:stretch>
        </p:blipFill>
        <p:spPr>
          <a:xfrm>
            <a:off x="7728500" y="134100"/>
            <a:ext cx="1250228" cy="417900"/>
          </a:xfrm>
          <a:prstGeom prst="rect">
            <a:avLst/>
          </a:prstGeom>
          <a:noFill/>
          <a:ln>
            <a:noFill/>
          </a:ln>
        </p:spPr>
      </p:pic>
      <p:pic>
        <p:nvPicPr>
          <p:cNvPr id="86" name="Google Shape;86;p16"/>
          <p:cNvPicPr preferRelativeResize="0"/>
          <p:nvPr/>
        </p:nvPicPr>
        <p:blipFill>
          <a:blip r:embed="rId4">
            <a:alphaModFix/>
          </a:blip>
          <a:stretch>
            <a:fillRect/>
          </a:stretch>
        </p:blipFill>
        <p:spPr>
          <a:xfrm>
            <a:off x="6045425" y="2875050"/>
            <a:ext cx="1907400" cy="1907400"/>
          </a:xfrm>
          <a:prstGeom prst="rect">
            <a:avLst/>
          </a:prstGeom>
          <a:noFill/>
          <a:ln>
            <a:noFill/>
          </a:ln>
        </p:spPr>
      </p:pic>
      <p:sp>
        <p:nvSpPr>
          <p:cNvPr id="87" name="Google Shape;87;p16"/>
          <p:cNvSpPr/>
          <p:nvPr/>
        </p:nvSpPr>
        <p:spPr>
          <a:xfrm>
            <a:off x="390050" y="1098875"/>
            <a:ext cx="3588600" cy="1112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6"/>
          <p:cNvSpPr/>
          <p:nvPr/>
        </p:nvSpPr>
        <p:spPr>
          <a:xfrm>
            <a:off x="390050" y="2931650"/>
            <a:ext cx="3588600" cy="1112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6"/>
          <p:cNvSpPr/>
          <p:nvPr/>
        </p:nvSpPr>
        <p:spPr>
          <a:xfrm>
            <a:off x="5177075" y="1913200"/>
            <a:ext cx="3264600" cy="731700"/>
          </a:xfrm>
          <a:prstGeom prst="rect">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6"/>
          <p:cNvSpPr txBox="1"/>
          <p:nvPr/>
        </p:nvSpPr>
        <p:spPr>
          <a:xfrm>
            <a:off x="390050" y="1022675"/>
            <a:ext cx="3588600" cy="137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700">
                <a:latin typeface="Montserrat SemiBold"/>
                <a:ea typeface="Montserrat SemiBold"/>
                <a:cs typeface="Montserrat SemiBold"/>
                <a:sym typeface="Montserrat SemiBold"/>
              </a:rPr>
              <a:t>Mengenal pasti cara yang betul untuk mendapatkan</a:t>
            </a:r>
            <a:endParaRPr sz="1700">
              <a:latin typeface="Montserrat SemiBold"/>
              <a:ea typeface="Montserrat SemiBold"/>
              <a:cs typeface="Montserrat SemiBold"/>
              <a:sym typeface="Montserrat SemiBold"/>
            </a:endParaRPr>
          </a:p>
          <a:p>
            <a:pPr indent="0" lvl="0" marL="0" rtl="0" algn="l">
              <a:spcBef>
                <a:spcPts val="0"/>
              </a:spcBef>
              <a:spcAft>
                <a:spcPts val="0"/>
              </a:spcAft>
              <a:buNone/>
            </a:pPr>
            <a:r>
              <a:rPr lang="en-GB" sz="1700">
                <a:latin typeface="Montserrat SemiBold"/>
                <a:ea typeface="Montserrat SemiBold"/>
                <a:cs typeface="Montserrat SemiBold"/>
                <a:sym typeface="Montserrat SemiBold"/>
              </a:rPr>
              <a:t>pengetahuan yang berupa ilmu</a:t>
            </a:r>
            <a:endParaRPr sz="1700">
              <a:latin typeface="Montserrat SemiBold"/>
              <a:ea typeface="Montserrat SemiBold"/>
              <a:cs typeface="Montserrat SemiBold"/>
              <a:sym typeface="Montserrat SemiBold"/>
            </a:endParaRPr>
          </a:p>
        </p:txBody>
      </p:sp>
      <p:sp>
        <p:nvSpPr>
          <p:cNvPr id="91" name="Google Shape;91;p16"/>
          <p:cNvSpPr txBox="1"/>
          <p:nvPr/>
        </p:nvSpPr>
        <p:spPr>
          <a:xfrm>
            <a:off x="390050" y="2813750"/>
            <a:ext cx="3588600" cy="123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latin typeface="Montserrat SemiBold"/>
                <a:ea typeface="Montserrat SemiBold"/>
                <a:cs typeface="Montserrat SemiBold"/>
                <a:sym typeface="Montserrat SemiBold"/>
              </a:rPr>
              <a:t>Menganalisis kesan menggunakan kaedah yang betul untuk memperoleh ilmu</a:t>
            </a:r>
            <a:endParaRPr sz="1800">
              <a:latin typeface="Montserrat SemiBold"/>
              <a:ea typeface="Montserrat SemiBold"/>
              <a:cs typeface="Montserrat SemiBold"/>
              <a:sym typeface="Montserrat SemiBold"/>
            </a:endParaRPr>
          </a:p>
        </p:txBody>
      </p:sp>
      <p:sp>
        <p:nvSpPr>
          <p:cNvPr id="92" name="Google Shape;92;p16"/>
          <p:cNvSpPr txBox="1"/>
          <p:nvPr/>
        </p:nvSpPr>
        <p:spPr>
          <a:xfrm>
            <a:off x="5177075" y="1913200"/>
            <a:ext cx="3644100" cy="50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latin typeface="Montserrat SemiBold"/>
                <a:ea typeface="Montserrat SemiBold"/>
                <a:cs typeface="Montserrat SemiBold"/>
                <a:sym typeface="Montserrat SemiBold"/>
              </a:rPr>
              <a:t>Memahami langkah dan kaedah memperoleh ilmu</a:t>
            </a:r>
            <a:endParaRPr sz="1800">
              <a:latin typeface="Montserrat SemiBold"/>
              <a:ea typeface="Montserrat SemiBold"/>
              <a:cs typeface="Montserrat SemiBold"/>
              <a:sym typeface="Montserrat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7"/>
          <p:cNvSpPr/>
          <p:nvPr/>
        </p:nvSpPr>
        <p:spPr>
          <a:xfrm>
            <a:off x="4572000" y="-7950"/>
            <a:ext cx="4572900" cy="5159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7"/>
          <p:cNvSpPr/>
          <p:nvPr/>
        </p:nvSpPr>
        <p:spPr>
          <a:xfrm>
            <a:off x="116875" y="134100"/>
            <a:ext cx="214200" cy="214200"/>
          </a:xfrm>
          <a:prstGeom prst="rect">
            <a:avLst/>
          </a:prstGeom>
          <a:solidFill>
            <a:srgbClr val="EE7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7"/>
          <p:cNvSpPr txBox="1"/>
          <p:nvPr/>
        </p:nvSpPr>
        <p:spPr>
          <a:xfrm>
            <a:off x="331075" y="69750"/>
            <a:ext cx="1907400" cy="3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1200">
                <a:latin typeface="Montserrat"/>
                <a:ea typeface="Montserrat"/>
                <a:cs typeface="Montserrat"/>
                <a:sym typeface="Montserrat"/>
              </a:rPr>
              <a:t>Persoalan Kajian</a:t>
            </a:r>
            <a:endParaRPr i="1" sz="1100">
              <a:latin typeface="Montserrat"/>
              <a:ea typeface="Montserrat"/>
              <a:cs typeface="Montserrat"/>
              <a:sym typeface="Montserrat"/>
            </a:endParaRPr>
          </a:p>
        </p:txBody>
      </p:sp>
      <p:pic>
        <p:nvPicPr>
          <p:cNvPr id="100" name="Google Shape;100;p17"/>
          <p:cNvPicPr preferRelativeResize="0"/>
          <p:nvPr/>
        </p:nvPicPr>
        <p:blipFill>
          <a:blip r:embed="rId3">
            <a:alphaModFix/>
          </a:blip>
          <a:stretch>
            <a:fillRect/>
          </a:stretch>
        </p:blipFill>
        <p:spPr>
          <a:xfrm>
            <a:off x="7728500" y="134100"/>
            <a:ext cx="1250228" cy="417900"/>
          </a:xfrm>
          <a:prstGeom prst="rect">
            <a:avLst/>
          </a:prstGeom>
          <a:noFill/>
          <a:ln>
            <a:noFill/>
          </a:ln>
        </p:spPr>
      </p:pic>
      <p:pic>
        <p:nvPicPr>
          <p:cNvPr id="101" name="Google Shape;101;p17"/>
          <p:cNvPicPr preferRelativeResize="0"/>
          <p:nvPr/>
        </p:nvPicPr>
        <p:blipFill>
          <a:blip r:embed="rId4">
            <a:alphaModFix/>
          </a:blip>
          <a:stretch>
            <a:fillRect/>
          </a:stretch>
        </p:blipFill>
        <p:spPr>
          <a:xfrm>
            <a:off x="834550" y="1251388"/>
            <a:ext cx="2640725" cy="2640725"/>
          </a:xfrm>
          <a:prstGeom prst="rect">
            <a:avLst/>
          </a:prstGeom>
          <a:noFill/>
          <a:ln>
            <a:noFill/>
          </a:ln>
        </p:spPr>
      </p:pic>
      <p:sp>
        <p:nvSpPr>
          <p:cNvPr id="102" name="Google Shape;102;p17"/>
          <p:cNvSpPr txBox="1"/>
          <p:nvPr/>
        </p:nvSpPr>
        <p:spPr>
          <a:xfrm>
            <a:off x="4785000" y="1028900"/>
            <a:ext cx="4146900" cy="3290100"/>
          </a:xfrm>
          <a:prstGeom prst="rect">
            <a:avLst/>
          </a:prstGeom>
          <a:noFill/>
          <a:ln>
            <a:noFill/>
          </a:ln>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Font typeface="Montserrat SemiBold"/>
              <a:buChar char="●"/>
            </a:pPr>
            <a:r>
              <a:rPr lang="en-GB" sz="1600">
                <a:latin typeface="Montserrat SemiBold"/>
                <a:ea typeface="Montserrat SemiBold"/>
                <a:cs typeface="Montserrat SemiBold"/>
                <a:sym typeface="Montserrat SemiBold"/>
              </a:rPr>
              <a:t>Apakah cara yang dapat membantu kita mendapatkan pengetahuan yang berupa ilmu?</a:t>
            </a:r>
            <a:endParaRPr sz="1600">
              <a:latin typeface="Montserrat SemiBold"/>
              <a:ea typeface="Montserrat SemiBold"/>
              <a:cs typeface="Montserrat SemiBold"/>
              <a:sym typeface="Montserrat SemiBold"/>
            </a:endParaRPr>
          </a:p>
          <a:p>
            <a:pPr indent="-330200" lvl="0" marL="457200" rtl="0" algn="l">
              <a:lnSpc>
                <a:spcPct val="150000"/>
              </a:lnSpc>
              <a:spcBef>
                <a:spcPts val="0"/>
              </a:spcBef>
              <a:spcAft>
                <a:spcPts val="0"/>
              </a:spcAft>
              <a:buSzPts val="1600"/>
              <a:buFont typeface="Montserrat SemiBold"/>
              <a:buChar char="●"/>
            </a:pPr>
            <a:r>
              <a:rPr lang="en-GB" sz="1600">
                <a:latin typeface="Montserrat SemiBold"/>
                <a:ea typeface="Montserrat SemiBold"/>
                <a:cs typeface="Montserrat SemiBold"/>
                <a:sym typeface="Montserrat SemiBold"/>
              </a:rPr>
              <a:t>Apakah kesan menggunakan kaedah yang betul untuk memperoleh ilmu?</a:t>
            </a:r>
            <a:endParaRPr sz="1600">
              <a:latin typeface="Montserrat SemiBold"/>
              <a:ea typeface="Montserrat SemiBold"/>
              <a:cs typeface="Montserrat SemiBold"/>
              <a:sym typeface="Montserrat SemiBold"/>
            </a:endParaRPr>
          </a:p>
          <a:p>
            <a:pPr indent="-330200" lvl="0" marL="457200" rtl="0" algn="l">
              <a:lnSpc>
                <a:spcPct val="150000"/>
              </a:lnSpc>
              <a:spcBef>
                <a:spcPts val="0"/>
              </a:spcBef>
              <a:spcAft>
                <a:spcPts val="0"/>
              </a:spcAft>
              <a:buSzPts val="1600"/>
              <a:buFont typeface="Montserrat SemiBold"/>
              <a:buChar char="●"/>
            </a:pPr>
            <a:r>
              <a:rPr lang="en-GB" sz="1600">
                <a:latin typeface="Montserrat SemiBold"/>
                <a:ea typeface="Montserrat SemiBold"/>
                <a:cs typeface="Montserrat SemiBold"/>
                <a:sym typeface="Montserrat SemiBold"/>
              </a:rPr>
              <a:t>Bagaimana masyarakat boleh</a:t>
            </a:r>
            <a:r>
              <a:rPr lang="en-GB" sz="1600">
                <a:latin typeface="Montserrat SemiBold"/>
                <a:ea typeface="Montserrat SemiBold"/>
                <a:cs typeface="Montserrat SemiBold"/>
                <a:sym typeface="Montserrat SemiBold"/>
              </a:rPr>
              <a:t> memperoleh ilmu</a:t>
            </a:r>
            <a:r>
              <a:rPr lang="en-GB" sz="1600">
                <a:latin typeface="Montserrat SemiBold"/>
                <a:ea typeface="Montserrat SemiBold"/>
                <a:cs typeface="Montserrat SemiBold"/>
                <a:sym typeface="Montserrat SemiBold"/>
              </a:rPr>
              <a:t>?</a:t>
            </a:r>
            <a:endParaRPr sz="1600">
              <a:latin typeface="Montserrat SemiBold"/>
              <a:ea typeface="Montserrat SemiBold"/>
              <a:cs typeface="Montserrat SemiBold"/>
              <a:sym typeface="Montserrat SemiBo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8"/>
          <p:cNvSpPr/>
          <p:nvPr/>
        </p:nvSpPr>
        <p:spPr>
          <a:xfrm>
            <a:off x="-1000" y="-15925"/>
            <a:ext cx="4572900" cy="5159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8"/>
          <p:cNvSpPr/>
          <p:nvPr/>
        </p:nvSpPr>
        <p:spPr>
          <a:xfrm>
            <a:off x="116875" y="134100"/>
            <a:ext cx="214200" cy="214200"/>
          </a:xfrm>
          <a:prstGeom prst="rect">
            <a:avLst/>
          </a:prstGeom>
          <a:solidFill>
            <a:srgbClr val="EE7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8"/>
          <p:cNvSpPr txBox="1"/>
          <p:nvPr/>
        </p:nvSpPr>
        <p:spPr>
          <a:xfrm>
            <a:off x="331075" y="69750"/>
            <a:ext cx="1907400" cy="3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1200">
                <a:latin typeface="Montserrat"/>
                <a:ea typeface="Montserrat"/>
                <a:cs typeface="Montserrat"/>
                <a:sym typeface="Montserrat"/>
              </a:rPr>
              <a:t>Kepentingan Kajian</a:t>
            </a:r>
            <a:endParaRPr i="1" sz="1100">
              <a:latin typeface="Montserrat"/>
              <a:ea typeface="Montserrat"/>
              <a:cs typeface="Montserrat"/>
              <a:sym typeface="Montserrat"/>
            </a:endParaRPr>
          </a:p>
        </p:txBody>
      </p:sp>
      <p:pic>
        <p:nvPicPr>
          <p:cNvPr id="110" name="Google Shape;110;p18"/>
          <p:cNvPicPr preferRelativeResize="0"/>
          <p:nvPr/>
        </p:nvPicPr>
        <p:blipFill>
          <a:blip r:embed="rId3">
            <a:alphaModFix/>
          </a:blip>
          <a:stretch>
            <a:fillRect/>
          </a:stretch>
        </p:blipFill>
        <p:spPr>
          <a:xfrm>
            <a:off x="7728500" y="134100"/>
            <a:ext cx="1250228" cy="417900"/>
          </a:xfrm>
          <a:prstGeom prst="rect">
            <a:avLst/>
          </a:prstGeom>
          <a:noFill/>
          <a:ln>
            <a:noFill/>
          </a:ln>
        </p:spPr>
      </p:pic>
      <p:pic>
        <p:nvPicPr>
          <p:cNvPr id="111" name="Google Shape;111;p18"/>
          <p:cNvPicPr preferRelativeResize="0"/>
          <p:nvPr/>
        </p:nvPicPr>
        <p:blipFill>
          <a:blip r:embed="rId4">
            <a:alphaModFix/>
          </a:blip>
          <a:stretch>
            <a:fillRect/>
          </a:stretch>
        </p:blipFill>
        <p:spPr>
          <a:xfrm>
            <a:off x="5363075" y="1069650"/>
            <a:ext cx="3004201" cy="3004201"/>
          </a:xfrm>
          <a:prstGeom prst="rect">
            <a:avLst/>
          </a:prstGeom>
          <a:noFill/>
          <a:ln>
            <a:noFill/>
          </a:ln>
        </p:spPr>
      </p:pic>
      <p:sp>
        <p:nvSpPr>
          <p:cNvPr id="112" name="Google Shape;112;p18"/>
          <p:cNvSpPr txBox="1"/>
          <p:nvPr/>
        </p:nvSpPr>
        <p:spPr>
          <a:xfrm>
            <a:off x="-1000" y="732925"/>
            <a:ext cx="4437600" cy="4083300"/>
          </a:xfrm>
          <a:prstGeom prst="rect">
            <a:avLst/>
          </a:prstGeom>
          <a:noFill/>
          <a:ln>
            <a:noFill/>
          </a:ln>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SzPts val="1500"/>
              <a:buFont typeface="Montserrat SemiBold"/>
              <a:buChar char="●"/>
            </a:pPr>
            <a:r>
              <a:rPr lang="en-GB" sz="1500">
                <a:latin typeface="Montserrat SemiBold"/>
                <a:ea typeface="Montserrat SemiBold"/>
                <a:cs typeface="Montserrat SemiBold"/>
                <a:sym typeface="Montserrat SemiBold"/>
              </a:rPr>
              <a:t>Ilmu </a:t>
            </a:r>
            <a:r>
              <a:rPr lang="en-GB" sz="1500">
                <a:latin typeface="Montserrat SemiBold"/>
                <a:ea typeface="Montserrat SemiBold"/>
                <a:cs typeface="Montserrat SemiBold"/>
                <a:sym typeface="Montserrat SemiBold"/>
              </a:rPr>
              <a:t>dapat memberikan informasi yang baharu.</a:t>
            </a:r>
            <a:endParaRPr sz="1500">
              <a:latin typeface="Montserrat SemiBold"/>
              <a:ea typeface="Montserrat SemiBold"/>
              <a:cs typeface="Montserrat SemiBold"/>
              <a:sym typeface="Montserrat SemiBold"/>
            </a:endParaRPr>
          </a:p>
          <a:p>
            <a:pPr indent="-323850" lvl="0" marL="457200" rtl="0" algn="l">
              <a:lnSpc>
                <a:spcPct val="150000"/>
              </a:lnSpc>
              <a:spcBef>
                <a:spcPts val="1000"/>
              </a:spcBef>
              <a:spcAft>
                <a:spcPts val="0"/>
              </a:spcAft>
              <a:buSzPts val="1500"/>
              <a:buFont typeface="Montserrat SemiBold"/>
              <a:buChar char="●"/>
            </a:pPr>
            <a:r>
              <a:rPr lang="en-GB" sz="1500">
                <a:latin typeface="Montserrat SemiBold"/>
                <a:ea typeface="Montserrat SemiBold"/>
                <a:cs typeface="Montserrat SemiBold"/>
                <a:sym typeface="Montserrat SemiBold"/>
              </a:rPr>
              <a:t>Memahami banyak perkara. Contohnya memahami diri sendiri.</a:t>
            </a:r>
            <a:endParaRPr sz="1500">
              <a:latin typeface="Montserrat SemiBold"/>
              <a:ea typeface="Montserrat SemiBold"/>
              <a:cs typeface="Montserrat SemiBold"/>
              <a:sym typeface="Montserrat SemiBold"/>
            </a:endParaRPr>
          </a:p>
          <a:p>
            <a:pPr indent="-323850" lvl="0" marL="457200" rtl="0" algn="l">
              <a:lnSpc>
                <a:spcPct val="150000"/>
              </a:lnSpc>
              <a:spcBef>
                <a:spcPts val="1000"/>
              </a:spcBef>
              <a:spcAft>
                <a:spcPts val="0"/>
              </a:spcAft>
              <a:buSzPts val="1500"/>
              <a:buFont typeface="Montserrat SemiBold"/>
              <a:buChar char="●"/>
            </a:pPr>
            <a:r>
              <a:rPr lang="en-GB" sz="1500">
                <a:latin typeface="Montserrat SemiBold"/>
                <a:ea typeface="Montserrat SemiBold"/>
                <a:cs typeface="Montserrat SemiBold"/>
                <a:sym typeface="Montserrat SemiBold"/>
              </a:rPr>
              <a:t>Ilmu memberikan penyelesaian kepada masalah</a:t>
            </a:r>
            <a:endParaRPr sz="1500">
              <a:latin typeface="Montserrat SemiBold"/>
              <a:ea typeface="Montserrat SemiBold"/>
              <a:cs typeface="Montserrat SemiBold"/>
              <a:sym typeface="Montserrat SemiBold"/>
            </a:endParaRPr>
          </a:p>
          <a:p>
            <a:pPr indent="-323850" lvl="0" marL="457200" rtl="0" algn="l">
              <a:lnSpc>
                <a:spcPct val="150000"/>
              </a:lnSpc>
              <a:spcBef>
                <a:spcPts val="1000"/>
              </a:spcBef>
              <a:spcAft>
                <a:spcPts val="0"/>
              </a:spcAft>
              <a:buSzPts val="1500"/>
              <a:buFont typeface="Montserrat SemiBold"/>
              <a:buChar char="●"/>
            </a:pPr>
            <a:r>
              <a:rPr lang="en-GB" sz="1500">
                <a:latin typeface="Montserrat SemiBold"/>
                <a:ea typeface="Montserrat SemiBold"/>
                <a:cs typeface="Montserrat SemiBold"/>
                <a:sym typeface="Montserrat SemiBold"/>
              </a:rPr>
              <a:t>Ilmu membantu meningkatkan pemikiran</a:t>
            </a:r>
            <a:endParaRPr sz="1500">
              <a:latin typeface="Montserrat SemiBold"/>
              <a:ea typeface="Montserrat SemiBold"/>
              <a:cs typeface="Montserrat SemiBold"/>
              <a:sym typeface="Montserrat SemiBold"/>
            </a:endParaRPr>
          </a:p>
          <a:p>
            <a:pPr indent="-323850" lvl="0" marL="457200" rtl="0" algn="l">
              <a:lnSpc>
                <a:spcPct val="150000"/>
              </a:lnSpc>
              <a:spcBef>
                <a:spcPts val="1000"/>
              </a:spcBef>
              <a:spcAft>
                <a:spcPts val="1000"/>
              </a:spcAft>
              <a:buSzPts val="1500"/>
              <a:buFont typeface="Montserrat SemiBold"/>
              <a:buChar char="●"/>
            </a:pPr>
            <a:r>
              <a:rPr lang="en-GB" sz="1500">
                <a:latin typeface="Montserrat SemiBold"/>
                <a:ea typeface="Montserrat SemiBold"/>
                <a:cs typeface="Montserrat SemiBold"/>
                <a:sym typeface="Montserrat SemiBold"/>
              </a:rPr>
              <a:t>Memahami dan menggunakan kaedah yang betul memperoleh ilmu </a:t>
            </a:r>
            <a:endParaRPr sz="1500">
              <a:latin typeface="Montserrat SemiBold"/>
              <a:ea typeface="Montserrat SemiBold"/>
              <a:cs typeface="Montserrat SemiBold"/>
              <a:sym typeface="Montserrat SemiBo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9"/>
          <p:cNvSpPr/>
          <p:nvPr/>
        </p:nvSpPr>
        <p:spPr>
          <a:xfrm>
            <a:off x="-1000" y="-15925"/>
            <a:ext cx="4572900" cy="5159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9"/>
          <p:cNvSpPr/>
          <p:nvPr/>
        </p:nvSpPr>
        <p:spPr>
          <a:xfrm>
            <a:off x="116875" y="134100"/>
            <a:ext cx="214200" cy="214200"/>
          </a:xfrm>
          <a:prstGeom prst="rect">
            <a:avLst/>
          </a:prstGeom>
          <a:solidFill>
            <a:srgbClr val="EE7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9"/>
          <p:cNvSpPr txBox="1"/>
          <p:nvPr/>
        </p:nvSpPr>
        <p:spPr>
          <a:xfrm>
            <a:off x="331075" y="69750"/>
            <a:ext cx="2207400" cy="3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1200">
                <a:latin typeface="Montserrat"/>
                <a:ea typeface="Montserrat"/>
                <a:cs typeface="Montserrat"/>
                <a:sym typeface="Montserrat"/>
              </a:rPr>
              <a:t>Cadangan Penyelesaian</a:t>
            </a:r>
            <a:endParaRPr i="1" sz="1100">
              <a:latin typeface="Montserrat"/>
              <a:ea typeface="Montserrat"/>
              <a:cs typeface="Montserrat"/>
              <a:sym typeface="Montserrat"/>
            </a:endParaRPr>
          </a:p>
        </p:txBody>
      </p:sp>
      <p:pic>
        <p:nvPicPr>
          <p:cNvPr id="120" name="Google Shape;120;p19"/>
          <p:cNvPicPr preferRelativeResize="0"/>
          <p:nvPr/>
        </p:nvPicPr>
        <p:blipFill>
          <a:blip r:embed="rId3">
            <a:alphaModFix/>
          </a:blip>
          <a:stretch>
            <a:fillRect/>
          </a:stretch>
        </p:blipFill>
        <p:spPr>
          <a:xfrm>
            <a:off x="7728500" y="134100"/>
            <a:ext cx="1250228" cy="417900"/>
          </a:xfrm>
          <a:prstGeom prst="rect">
            <a:avLst/>
          </a:prstGeom>
          <a:noFill/>
          <a:ln>
            <a:noFill/>
          </a:ln>
        </p:spPr>
      </p:pic>
      <p:pic>
        <p:nvPicPr>
          <p:cNvPr id="121" name="Google Shape;121;p19"/>
          <p:cNvPicPr preferRelativeResize="0"/>
          <p:nvPr/>
        </p:nvPicPr>
        <p:blipFill>
          <a:blip r:embed="rId4">
            <a:alphaModFix/>
          </a:blip>
          <a:stretch>
            <a:fillRect/>
          </a:stretch>
        </p:blipFill>
        <p:spPr>
          <a:xfrm>
            <a:off x="5000750" y="1483963"/>
            <a:ext cx="3565200" cy="2175575"/>
          </a:xfrm>
          <a:prstGeom prst="rect">
            <a:avLst/>
          </a:prstGeom>
          <a:noFill/>
          <a:ln>
            <a:noFill/>
          </a:ln>
        </p:spPr>
      </p:pic>
      <p:sp>
        <p:nvSpPr>
          <p:cNvPr id="122" name="Google Shape;122;p19"/>
          <p:cNvSpPr txBox="1"/>
          <p:nvPr/>
        </p:nvSpPr>
        <p:spPr>
          <a:xfrm>
            <a:off x="745250" y="2067763"/>
            <a:ext cx="3338100" cy="100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latin typeface="Montserrat Medium"/>
                <a:ea typeface="Montserrat Medium"/>
                <a:cs typeface="Montserrat Medium"/>
                <a:sym typeface="Montserrat Medium"/>
              </a:rPr>
              <a:t>Cadangan Penyelesaian</a:t>
            </a:r>
            <a:endParaRPr sz="3000">
              <a:latin typeface="Montserrat Medium"/>
              <a:ea typeface="Montserrat Medium"/>
              <a:cs typeface="Montserrat Medium"/>
              <a:sym typeface="Montserrat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20"/>
          <p:cNvPicPr preferRelativeResize="0"/>
          <p:nvPr/>
        </p:nvPicPr>
        <p:blipFill>
          <a:blip r:embed="rId3">
            <a:alphaModFix/>
          </a:blip>
          <a:stretch>
            <a:fillRect/>
          </a:stretch>
        </p:blipFill>
        <p:spPr>
          <a:xfrm>
            <a:off x="7728500" y="134100"/>
            <a:ext cx="1250228" cy="417900"/>
          </a:xfrm>
          <a:prstGeom prst="rect">
            <a:avLst/>
          </a:prstGeom>
          <a:noFill/>
          <a:ln>
            <a:noFill/>
          </a:ln>
        </p:spPr>
      </p:pic>
      <p:sp>
        <p:nvSpPr>
          <p:cNvPr id="128" name="Google Shape;128;p20"/>
          <p:cNvSpPr txBox="1"/>
          <p:nvPr/>
        </p:nvSpPr>
        <p:spPr>
          <a:xfrm>
            <a:off x="331075" y="69750"/>
            <a:ext cx="1907400" cy="3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1200">
                <a:latin typeface="Montserrat"/>
                <a:ea typeface="Montserrat"/>
                <a:cs typeface="Montserrat"/>
                <a:sym typeface="Montserrat"/>
              </a:rPr>
              <a:t>Senarai Kaedah</a:t>
            </a:r>
            <a:endParaRPr i="1" sz="1100">
              <a:latin typeface="Montserrat"/>
              <a:ea typeface="Montserrat"/>
              <a:cs typeface="Montserrat"/>
              <a:sym typeface="Montserrat"/>
            </a:endParaRPr>
          </a:p>
        </p:txBody>
      </p:sp>
      <p:sp>
        <p:nvSpPr>
          <p:cNvPr id="129" name="Google Shape;129;p20"/>
          <p:cNvSpPr/>
          <p:nvPr/>
        </p:nvSpPr>
        <p:spPr>
          <a:xfrm>
            <a:off x="116875" y="134100"/>
            <a:ext cx="214200" cy="214200"/>
          </a:xfrm>
          <a:prstGeom prst="rect">
            <a:avLst/>
          </a:prstGeom>
          <a:solidFill>
            <a:srgbClr val="EE7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30" name="Google Shape;130;p20"/>
          <p:cNvGraphicFramePr/>
          <p:nvPr/>
        </p:nvGraphicFramePr>
        <p:xfrm>
          <a:off x="1342625" y="1517600"/>
          <a:ext cx="3000000" cy="3000000"/>
        </p:xfrm>
        <a:graphic>
          <a:graphicData uri="http://schemas.openxmlformats.org/drawingml/2006/table">
            <a:tbl>
              <a:tblPr>
                <a:noFill/>
                <a:tableStyleId>{D131B318-DF99-457A-AA87-B3C5E43845DE}</a:tableStyleId>
              </a:tblPr>
              <a:tblGrid>
                <a:gridCol w="6822700"/>
              </a:tblGrid>
              <a:tr h="381000">
                <a:tc>
                  <a:txBody>
                    <a:bodyPr/>
                    <a:lstStyle/>
                    <a:p>
                      <a:pPr indent="0" lvl="0" marL="0" rtl="0" algn="l">
                        <a:spcBef>
                          <a:spcPts val="0"/>
                        </a:spcBef>
                        <a:spcAft>
                          <a:spcPts val="0"/>
                        </a:spcAft>
                        <a:buNone/>
                      </a:pPr>
                      <a:r>
                        <a:rPr lang="en-GB">
                          <a:latin typeface="Montserrat SemiBold"/>
                          <a:ea typeface="Montserrat SemiBold"/>
                          <a:cs typeface="Montserrat SemiBold"/>
                          <a:sym typeface="Montserrat SemiBold"/>
                        </a:rPr>
                        <a:t> Deduktif</a:t>
                      </a:r>
                      <a:endParaRPr>
                        <a:latin typeface="Montserrat SemiBold"/>
                        <a:ea typeface="Montserrat SemiBold"/>
                        <a:cs typeface="Montserrat SemiBold"/>
                        <a:sym typeface="Montserrat SemiBold"/>
                      </a:endParaRPr>
                    </a:p>
                  </a:txBody>
                  <a:tcPr marT="91425" marB="91425" marR="91425" marL="91425"/>
                </a:tc>
              </a:tr>
              <a:tr h="381000">
                <a:tc>
                  <a:txBody>
                    <a:bodyPr/>
                    <a:lstStyle/>
                    <a:p>
                      <a:pPr indent="0" lvl="0" marL="0" rtl="0" algn="l">
                        <a:spcBef>
                          <a:spcPts val="0"/>
                        </a:spcBef>
                        <a:spcAft>
                          <a:spcPts val="0"/>
                        </a:spcAft>
                        <a:buNone/>
                      </a:pPr>
                      <a:r>
                        <a:rPr lang="en-GB">
                          <a:latin typeface="Montserrat SemiBold"/>
                          <a:ea typeface="Montserrat SemiBold"/>
                          <a:cs typeface="Montserrat SemiBold"/>
                          <a:sym typeface="Montserrat SemiBold"/>
                        </a:rPr>
                        <a:t> Induktif</a:t>
                      </a:r>
                      <a:endParaRPr>
                        <a:latin typeface="Montserrat SemiBold"/>
                        <a:ea typeface="Montserrat SemiBold"/>
                        <a:cs typeface="Montserrat SemiBold"/>
                        <a:sym typeface="Montserrat SemiBold"/>
                      </a:endParaRPr>
                    </a:p>
                  </a:txBody>
                  <a:tcPr marT="91425" marB="91425" marR="91425" marL="91425"/>
                </a:tc>
              </a:tr>
              <a:tr h="381000">
                <a:tc>
                  <a:txBody>
                    <a:bodyPr/>
                    <a:lstStyle/>
                    <a:p>
                      <a:pPr indent="0" lvl="0" marL="0" rtl="0" algn="l">
                        <a:spcBef>
                          <a:spcPts val="0"/>
                        </a:spcBef>
                        <a:spcAft>
                          <a:spcPts val="0"/>
                        </a:spcAft>
                        <a:buNone/>
                      </a:pPr>
                      <a:r>
                        <a:rPr lang="en-GB">
                          <a:latin typeface="Montserrat SemiBold"/>
                          <a:ea typeface="Montserrat SemiBold"/>
                          <a:cs typeface="Montserrat SemiBold"/>
                          <a:sym typeface="Montserrat SemiBold"/>
                        </a:rPr>
                        <a:t> Hipotetiko Deduktif</a:t>
                      </a:r>
                      <a:endParaRPr>
                        <a:latin typeface="Montserrat SemiBold"/>
                        <a:ea typeface="Montserrat SemiBold"/>
                        <a:cs typeface="Montserrat SemiBold"/>
                        <a:sym typeface="Montserrat SemiBold"/>
                      </a:endParaRPr>
                    </a:p>
                  </a:txBody>
                  <a:tcPr marT="91425" marB="91425" marR="91425" marL="91425"/>
                </a:tc>
              </a:tr>
              <a:tr h="381000">
                <a:tc>
                  <a:txBody>
                    <a:bodyPr/>
                    <a:lstStyle/>
                    <a:p>
                      <a:pPr indent="0" lvl="0" marL="0" rtl="0" algn="l">
                        <a:spcBef>
                          <a:spcPts val="0"/>
                        </a:spcBef>
                        <a:spcAft>
                          <a:spcPts val="0"/>
                        </a:spcAft>
                        <a:buNone/>
                      </a:pPr>
                      <a:r>
                        <a:rPr lang="en-GB">
                          <a:latin typeface="Montserrat SemiBold"/>
                          <a:ea typeface="Montserrat SemiBold"/>
                          <a:cs typeface="Montserrat SemiBold"/>
                          <a:sym typeface="Montserrat SemiBold"/>
                        </a:rPr>
                        <a:t>Strategi Penyelidikan Induktif Dan Falsafah Positivisme</a:t>
                      </a:r>
                      <a:endParaRPr>
                        <a:latin typeface="Montserrat SemiBold"/>
                        <a:ea typeface="Montserrat SemiBold"/>
                        <a:cs typeface="Montserrat SemiBold"/>
                        <a:sym typeface="Montserrat SemiBold"/>
                      </a:endParaRPr>
                    </a:p>
                  </a:txBody>
                  <a:tcPr marT="91425" marB="91425" marR="91425" marL="91425"/>
                </a:tc>
              </a:tr>
              <a:tr h="381000">
                <a:tc>
                  <a:txBody>
                    <a:bodyPr/>
                    <a:lstStyle/>
                    <a:p>
                      <a:pPr indent="0" lvl="0" marL="0" rtl="0" algn="l">
                        <a:spcBef>
                          <a:spcPts val="0"/>
                        </a:spcBef>
                        <a:spcAft>
                          <a:spcPts val="0"/>
                        </a:spcAft>
                        <a:buNone/>
                      </a:pPr>
                      <a:r>
                        <a:rPr lang="en-GB">
                          <a:latin typeface="Montserrat SemiBold"/>
                          <a:ea typeface="Montserrat SemiBold"/>
                          <a:cs typeface="Montserrat SemiBold"/>
                          <a:sym typeface="Montserrat SemiBold"/>
                        </a:rPr>
                        <a:t>Strategi Penyelidikan Deduktif Dan Falsafah Kritikal Rasionalisme</a:t>
                      </a:r>
                      <a:endParaRPr>
                        <a:latin typeface="Montserrat SemiBold"/>
                        <a:ea typeface="Montserrat SemiBold"/>
                        <a:cs typeface="Montserrat SemiBold"/>
                        <a:sym typeface="Montserrat SemiBold"/>
                      </a:endParaRPr>
                    </a:p>
                  </a:txBody>
                  <a:tcPr marT="91425" marB="91425" marR="91425" marL="91425"/>
                </a:tc>
              </a:tr>
              <a:tr h="381000">
                <a:tc>
                  <a:txBody>
                    <a:bodyPr/>
                    <a:lstStyle/>
                    <a:p>
                      <a:pPr indent="0" lvl="0" marL="0" rtl="0" algn="l">
                        <a:spcBef>
                          <a:spcPts val="0"/>
                        </a:spcBef>
                        <a:spcAft>
                          <a:spcPts val="0"/>
                        </a:spcAft>
                        <a:buNone/>
                      </a:pPr>
                      <a:r>
                        <a:rPr lang="en-GB">
                          <a:latin typeface="Montserrat SemiBold"/>
                          <a:ea typeface="Montserrat SemiBold"/>
                          <a:cs typeface="Montserrat SemiBold"/>
                          <a:sym typeface="Montserrat SemiBold"/>
                        </a:rPr>
                        <a:t>Hubungan Metode Dan Metodologi Dan Epistemologi</a:t>
                      </a:r>
                      <a:endParaRPr>
                        <a:latin typeface="Montserrat SemiBold"/>
                        <a:ea typeface="Montserrat SemiBold"/>
                        <a:cs typeface="Montserrat SemiBold"/>
                        <a:sym typeface="Montserrat SemiBold"/>
                      </a:endParaRPr>
                    </a:p>
                  </a:txBody>
                  <a:tcPr marT="91425" marB="91425" marR="91425" marL="914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1"/>
          <p:cNvSpPr txBox="1"/>
          <p:nvPr>
            <p:ph type="title"/>
          </p:nvPr>
        </p:nvSpPr>
        <p:spPr>
          <a:xfrm>
            <a:off x="311700" y="709850"/>
            <a:ext cx="8520600" cy="572700"/>
          </a:xfrm>
          <a:prstGeom prst="rect">
            <a:avLst/>
          </a:prstGeom>
          <a:solidFill>
            <a:srgbClr val="D9EAD3"/>
          </a:solidFill>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Montserrat"/>
                <a:ea typeface="Montserrat"/>
                <a:cs typeface="Montserrat"/>
                <a:sym typeface="Montserrat"/>
              </a:rPr>
              <a:t>Kaedah deduktif</a:t>
            </a:r>
            <a:endParaRPr>
              <a:latin typeface="Montserrat"/>
              <a:ea typeface="Montserrat"/>
              <a:cs typeface="Montserrat"/>
              <a:sym typeface="Montserrat"/>
            </a:endParaRPr>
          </a:p>
        </p:txBody>
      </p:sp>
      <p:sp>
        <p:nvSpPr>
          <p:cNvPr id="136" name="Google Shape;136;p21"/>
          <p:cNvSpPr txBox="1"/>
          <p:nvPr>
            <p:ph idx="1" type="body"/>
          </p:nvPr>
        </p:nvSpPr>
        <p:spPr>
          <a:xfrm>
            <a:off x="311700" y="144040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Montserrat"/>
                <a:ea typeface="Montserrat"/>
                <a:cs typeface="Montserrat"/>
                <a:sym typeface="Montserrat"/>
              </a:rPr>
              <a:t>Dinamakan silogisme atau kias</a:t>
            </a:r>
            <a:endParaRPr>
              <a:latin typeface="Montserrat"/>
              <a:ea typeface="Montserrat"/>
              <a:cs typeface="Montserrat"/>
              <a:sym typeface="Montserrat"/>
            </a:endParaRPr>
          </a:p>
          <a:p>
            <a:pPr indent="0" lvl="0" marL="0" rtl="0" algn="l">
              <a:spcBef>
                <a:spcPts val="1600"/>
              </a:spcBef>
              <a:spcAft>
                <a:spcPts val="0"/>
              </a:spcAft>
              <a:buNone/>
            </a:pPr>
            <a:r>
              <a:rPr lang="en-GB">
                <a:latin typeface="Montserrat"/>
                <a:ea typeface="Montserrat"/>
                <a:cs typeface="Montserrat"/>
                <a:sym typeface="Montserrat"/>
              </a:rPr>
              <a:t>Bertolak daripada sifat umum kepada sifat khusus atau daripada kesimpulan umum kepada kes-kes umum</a:t>
            </a:r>
            <a:endParaRPr>
              <a:latin typeface="Montserrat"/>
              <a:ea typeface="Montserrat"/>
              <a:cs typeface="Montserrat"/>
              <a:sym typeface="Montserrat"/>
            </a:endParaRPr>
          </a:p>
          <a:p>
            <a:pPr indent="0" lvl="0" marL="0" rtl="0" algn="l">
              <a:spcBef>
                <a:spcPts val="1600"/>
              </a:spcBef>
              <a:spcAft>
                <a:spcPts val="0"/>
              </a:spcAft>
              <a:buNone/>
            </a:pPr>
            <a:r>
              <a:rPr lang="en-GB">
                <a:latin typeface="Montserrat"/>
                <a:ea typeface="Montserrat"/>
                <a:cs typeface="Montserrat"/>
                <a:sym typeface="Montserrat"/>
              </a:rPr>
              <a:t>Digunakan untuk menguji teori-teori bagi menolak teori-teori palsu dan menggunakan teori-teori yang selebihnya</a:t>
            </a:r>
            <a:endParaRPr>
              <a:latin typeface="Montserrat"/>
              <a:ea typeface="Montserrat"/>
              <a:cs typeface="Montserrat"/>
              <a:sym typeface="Montserrat"/>
            </a:endParaRPr>
          </a:p>
          <a:p>
            <a:pPr indent="0" lvl="0" marL="0" rtl="0" algn="l">
              <a:spcBef>
                <a:spcPts val="1600"/>
              </a:spcBef>
              <a:spcAft>
                <a:spcPts val="1600"/>
              </a:spcAft>
              <a:buNone/>
            </a:pPr>
            <a:r>
              <a:t/>
            </a:r>
            <a:endParaRPr>
              <a:latin typeface="Montserrat"/>
              <a:ea typeface="Montserrat"/>
              <a:cs typeface="Montserrat"/>
              <a:sym typeface="Montserrat"/>
            </a:endParaRPr>
          </a:p>
        </p:txBody>
      </p:sp>
      <p:pic>
        <p:nvPicPr>
          <p:cNvPr id="137" name="Google Shape;137;p21"/>
          <p:cNvPicPr preferRelativeResize="0"/>
          <p:nvPr/>
        </p:nvPicPr>
        <p:blipFill>
          <a:blip r:embed="rId3">
            <a:alphaModFix/>
          </a:blip>
          <a:stretch>
            <a:fillRect/>
          </a:stretch>
        </p:blipFill>
        <p:spPr>
          <a:xfrm>
            <a:off x="7728500" y="134100"/>
            <a:ext cx="1250228" cy="417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