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71" r:id="rId2"/>
    <p:sldId id="271" r:id="rId3"/>
    <p:sldId id="339" r:id="rId4"/>
    <p:sldId id="274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01" r:id="rId29"/>
    <p:sldId id="302" r:id="rId30"/>
    <p:sldId id="363" r:id="rId31"/>
    <p:sldId id="305" r:id="rId32"/>
    <p:sldId id="364" r:id="rId33"/>
    <p:sldId id="365" r:id="rId34"/>
    <p:sldId id="366" r:id="rId35"/>
    <p:sldId id="367" r:id="rId36"/>
    <p:sldId id="314" r:id="rId37"/>
    <p:sldId id="316" r:id="rId38"/>
    <p:sldId id="318" r:id="rId39"/>
    <p:sldId id="319" r:id="rId40"/>
    <p:sldId id="320" r:id="rId41"/>
    <p:sldId id="321" r:id="rId42"/>
    <p:sldId id="322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5" r:id="rId53"/>
    <p:sldId id="337" r:id="rId54"/>
    <p:sldId id="338" r:id="rId55"/>
    <p:sldId id="368" r:id="rId56"/>
    <p:sldId id="369" r:id="rId57"/>
    <p:sldId id="370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B274F3B-CAA6-354C-8E99-5FBCBB6F1871}" type="datetimeFigureOut">
              <a:rPr lang="en-US"/>
              <a:pPr>
                <a:defRPr/>
              </a:pPr>
              <a:t>12/10/2019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38BB4-12CC-E24C-9FBC-6F223F51C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110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704528-4BDF-5542-A717-50740C565DD9}" type="datetimeFigureOut">
              <a:rPr lang="en-US"/>
              <a:pPr>
                <a:defRPr/>
              </a:pPr>
              <a:t>12/10/2019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ECC4CFB-CD53-B245-AE88-A849446ED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866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07852-FF54-E644-B93A-5A5305A60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2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F6D06-B6C0-E64A-A7F7-A4C306A0A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4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MY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ABC32-DE75-9247-B592-82FF8B338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24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0C963-0AC9-DA48-8ED7-2CE1EB9EA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5AA0F-51AB-6345-B0AA-EC27336BB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4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MY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3DA77-3DC2-7C4A-9AC9-CE53F5785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8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554C1-05BB-CD4B-8D0D-97157A871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1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B9516-F7F0-A545-8672-055E72E25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45D67-604F-6A46-9B9B-520FEC62C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3BEB7-96CF-5740-9B2A-4F292D792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8813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27AAD028-1EC4-844F-9963-2F934663C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908175" y="476250"/>
            <a:ext cx="66294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08175" y="1600200"/>
            <a:ext cx="6778625" cy="4445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9" name="Picture 11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5400"/>
            <a:ext cx="9217026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4"/>
          <p:cNvSpPr txBox="1">
            <a:spLocks/>
          </p:cNvSpPr>
          <p:nvPr/>
        </p:nvSpPr>
        <p:spPr bwMode="auto">
          <a:xfrm>
            <a:off x="2124075" y="274638"/>
            <a:ext cx="5400253" cy="8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SCSI 1013: Discrete Structure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772400" cy="1296145"/>
          </a:xfrm>
          <a:extLst/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CHAPTER </a:t>
            </a:r>
            <a:r>
              <a:rPr lang="en-US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en-MY" sz="48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4196" y="3235375"/>
            <a:ext cx="74558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MY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FINITE AUTOMATA</a:t>
            </a:r>
            <a:endParaRPr lang="en-MY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555776" y="6186790"/>
            <a:ext cx="4464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2018/2019 – Sem. 1 </a:t>
            </a:r>
            <a:r>
              <a:rPr lang="en-US" sz="1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628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</a:t>
            </a:r>
            <a:endParaRPr lang="en-US" dirty="0"/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A8D45CF-4C3C-DA4D-869F-181F60EA31F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3555" name="Picture 2" descr="Screen Shot 2013-12-04 at 11.29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604963"/>
            <a:ext cx="80391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</a:t>
            </a:r>
            <a:endParaRPr lang="en-US" dirty="0"/>
          </a:p>
        </p:txBody>
      </p:sp>
      <p:sp>
        <p:nvSpPr>
          <p:cNvPr id="2457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E58E92F-0A58-8F43-9178-C270BADC968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4579" name="Picture 2" descr="Screen Shot 2013-12-05 at 12.35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733550"/>
            <a:ext cx="75565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</a:t>
            </a:r>
            <a:endParaRPr lang="en-US" dirty="0"/>
          </a:p>
        </p:txBody>
      </p:sp>
      <p:sp>
        <p:nvSpPr>
          <p:cNvPr id="2560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B475FD5-5725-9F42-AC72-2B4917C3422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5603" name="Picture 3" descr="Screen Shot 2013-12-05 at 12.36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46225"/>
            <a:ext cx="75819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40425" y="42211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0425" y="48688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0425" y="5516563"/>
            <a:ext cx="1584325" cy="64928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</a:t>
            </a:r>
            <a:r>
              <a:rPr lang="en-US" sz="2000" dirty="0"/>
              <a:t>(cont.)</a:t>
            </a:r>
          </a:p>
        </p:txBody>
      </p:sp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213C9A9-9A57-ED4E-8D8C-61BFB6B1E74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6627" name="Picture 2" descr="Screen Shot 2013-12-05 at 12.41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66929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08625" y="35734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6629" name="Picture 5" descr="Screen Shot 2013-12-05 at 12.43.05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398963"/>
            <a:ext cx="2447925" cy="21256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516688" y="4437063"/>
            <a:ext cx="2447925" cy="201612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</a:t>
            </a:r>
            <a:r>
              <a:rPr lang="en-US" sz="1600" dirty="0"/>
              <a:t>(cont.)</a:t>
            </a:r>
          </a:p>
        </p:txBody>
      </p:sp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70C05D8-F05C-E84A-A746-396477FC7C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7651" name="Picture 3" descr="Screen Shot 2013-12-05 at 12.44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2235200"/>
            <a:ext cx="67437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5 - Solution</a:t>
            </a:r>
            <a:endParaRPr lang="en-US" sz="2000" dirty="0"/>
          </a:p>
        </p:txBody>
      </p:sp>
      <p:sp>
        <p:nvSpPr>
          <p:cNvPr id="2867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2BCE146-B33B-D446-BE31-E0A73E7B39C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8675" name="Picture 2" descr="Screen Shot 2013-12-05 at 12.47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825625"/>
            <a:ext cx="80391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2969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AD35F0B-7828-364D-A993-2251390EB495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9699" name="Picture 3" descr="Screen Shot 2013-12-05 at 12.49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881188"/>
            <a:ext cx="77470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072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1CBB053-7533-0F48-B826-65D5A7B03EB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0723" name="Picture 2" descr="Screen Shot 2013-12-05 at 12.50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11300"/>
            <a:ext cx="797560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174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A7DB403-9F3B-2B4B-BBFC-BD11B3CF7EA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1747" name="Picture 3" descr="Screen Shot 2013-12-05 at 12.51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706563"/>
            <a:ext cx="77978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277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707ADCA-2507-A447-99A4-EA4F8995E3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2771" name="Picture 2" descr="Screen Shot 2013-12-05 at 12.51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808163"/>
            <a:ext cx="72898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333375"/>
            <a:ext cx="6980237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/>
              <a:t>Deterministic Finite Automata (DFA)</a:t>
            </a:r>
          </a:p>
        </p:txBody>
      </p:sp>
      <p:pic>
        <p:nvPicPr>
          <p:cNvPr id="15362" name="Picture 2" descr="Screen Shot 2013-12-04 at 10.13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268413"/>
            <a:ext cx="7924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3-12-04 at 10.13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4441825"/>
            <a:ext cx="73914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A516EE1-CC91-7E4F-99DE-158C8A06C69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</a:t>
            </a:r>
            <a:endParaRPr lang="en-US" sz="2000" dirty="0"/>
          </a:p>
        </p:txBody>
      </p:sp>
      <p:sp>
        <p:nvSpPr>
          <p:cNvPr id="3379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7D6BC-9796-1740-A55D-F8E32CC3F73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3795" name="Picture 3" descr="Screen Shot 2013-12-05 at 12.52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1752600"/>
            <a:ext cx="74295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6 - Solution</a:t>
            </a:r>
            <a:endParaRPr lang="en-US" sz="2000" dirty="0"/>
          </a:p>
        </p:txBody>
      </p:sp>
      <p:sp>
        <p:nvSpPr>
          <p:cNvPr id="3481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AAF954B-9F74-1349-9292-170F6B9948A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4819" name="Picture 2" descr="Screen Shot 2013-12-05 at 12.53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706563"/>
            <a:ext cx="75692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584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6F1574A5-A43F-5A45-800E-40909C12FE2B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5843" name="Picture 3" descr="Screen Shot 2013-12-05 at 12.54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08163"/>
            <a:ext cx="59690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686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B740044-7A75-1F4C-A50E-3E360E48CFAD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6867" name="Picture 2" descr="Screen Shot 2013-12-05 at 12.55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60550"/>
            <a:ext cx="4991100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789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033542D-5811-0E47-A71F-BF4E1E8AC5D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37891" name="TextBox 14"/>
          <p:cNvSpPr txBox="1">
            <a:spLocks noChangeArrowheads="1"/>
          </p:cNvSpPr>
          <p:nvPr/>
        </p:nvSpPr>
        <p:spPr bwMode="auto">
          <a:xfrm>
            <a:off x="971550" y="1773238"/>
            <a:ext cx="374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entury Gothic" charset="0"/>
                <a:cs typeface="Century Gothic" charset="0"/>
              </a:rPr>
              <a:t>State transition diagram</a:t>
            </a:r>
          </a:p>
        </p:txBody>
      </p:sp>
      <p:pic>
        <p:nvPicPr>
          <p:cNvPr id="37892" name="Picture 15" descr="Screen Shot 2014-11-30 at 4.08.16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2424113"/>
            <a:ext cx="4795838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1</a:t>
            </a:r>
            <a:endParaRPr lang="en-US" sz="2000" dirty="0"/>
          </a:p>
        </p:txBody>
      </p:sp>
      <p:sp>
        <p:nvSpPr>
          <p:cNvPr id="3891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1673294-6F3F-EA4B-A906-FB2C2150F40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8915" name="Picture 2" descr="Screen Shot 2013-12-05 at 12.56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9119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Screen Shot 2013-12-05 at 12.57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37063"/>
            <a:ext cx="51530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2</a:t>
            </a:r>
            <a:endParaRPr lang="en-US" sz="2000" dirty="0"/>
          </a:p>
        </p:txBody>
      </p:sp>
      <p:sp>
        <p:nvSpPr>
          <p:cNvPr id="3993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8499B709-5183-5A47-98E7-0EF03FECB8A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9939" name="Picture 3" descr="Screen Shot 2013-12-05 at 12.58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62088"/>
            <a:ext cx="71247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3</a:t>
            </a:r>
            <a:endParaRPr lang="en-US" sz="2000" dirty="0"/>
          </a:p>
        </p:txBody>
      </p:sp>
      <p:sp>
        <p:nvSpPr>
          <p:cNvPr id="4096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F96E2B1-6566-814E-8674-57C0C26214C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0963" name="Picture 2" descr="Screen Shot 2013-12-05 at 12.59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" y="1556359"/>
            <a:ext cx="6692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16667" r="10938" b="15625"/>
          <a:stretch>
            <a:fillRect/>
          </a:stretch>
        </p:blipFill>
        <p:spPr bwMode="auto">
          <a:xfrm>
            <a:off x="685800" y="1139825"/>
            <a:ext cx="7924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F532267-30C0-F240-B1CC-8BF5135E3DB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6667" r="6250" b="11458"/>
          <a:stretch>
            <a:fillRect/>
          </a:stretch>
        </p:blipFill>
        <p:spPr bwMode="auto">
          <a:xfrm>
            <a:off x="609600" y="1195388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E4FB1D1-79F6-F648-9CA4-C7B647DD72D6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333375"/>
            <a:ext cx="6980237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/>
              <a:t>Deterministic Finite Automata (DFA)</a:t>
            </a:r>
          </a:p>
        </p:txBody>
      </p:sp>
      <p:pic>
        <p:nvPicPr>
          <p:cNvPr id="16386" name="Picture 4" descr="Screen Shot 2013-12-04 at 10.23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73660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0740178-7A96-E943-89F1-6BFDDD8D8B4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16388" name="TextBox 6"/>
          <p:cNvSpPr txBox="1">
            <a:spLocks noChangeArrowheads="1"/>
          </p:cNvSpPr>
          <p:nvPr/>
        </p:nvSpPr>
        <p:spPr bwMode="auto">
          <a:xfrm>
            <a:off x="179388" y="5589588"/>
            <a:ext cx="49355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FF"/>
                </a:solidFill>
              </a:rPr>
              <a:t>Note: </a:t>
            </a:r>
          </a:p>
          <a:p>
            <a:pPr eaLnBrk="1" hangingPunct="1"/>
            <a:r>
              <a:rPr lang="en-US" sz="1400" b="1"/>
              <a:t>Tuple</a:t>
            </a:r>
            <a:r>
              <a:rPr lang="en-US" sz="1400"/>
              <a:t>: is an ordered list of elements.</a:t>
            </a:r>
          </a:p>
          <a:p>
            <a:pPr eaLnBrk="1" hangingPunct="1"/>
            <a:r>
              <a:rPr lang="en-US" sz="1400"/>
              <a:t>Quintuple: five times as much in size; e.g., </a:t>
            </a:r>
            <a:r>
              <a:rPr lang="en-US" sz="1400">
                <a:latin typeface="Times New Roman" charset="0"/>
                <a:cs typeface="Times New Roman" charset="0"/>
              </a:rPr>
              <a:t>M  = {S, I, O, q</a:t>
            </a:r>
            <a:r>
              <a:rPr lang="en-US" sz="1400" baseline="-25000">
                <a:latin typeface="Times New Roman" charset="0"/>
                <a:cs typeface="Times New Roman" charset="0"/>
              </a:rPr>
              <a:t>0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s</a:t>
            </a:r>
            <a:r>
              <a:rPr lang="en-US" sz="1400">
                <a:latin typeface="Times New Roman" charset="0"/>
                <a:cs typeface="Times New Roman" charset="0"/>
              </a:rPr>
              <a:t>}</a:t>
            </a:r>
            <a:r>
              <a:rPr lang="en-US" sz="1400"/>
              <a:t> ; </a:t>
            </a:r>
          </a:p>
          <a:p>
            <a:pPr eaLnBrk="1" hangingPunct="1"/>
            <a:r>
              <a:rPr lang="en-US" sz="1400"/>
              <a:t>sextuple: six time as much in size, e.g., </a:t>
            </a:r>
            <a:r>
              <a:rPr lang="en-US" sz="1400">
                <a:latin typeface="Times New Roman" charset="0"/>
                <a:cs typeface="Times New Roman" charset="0"/>
              </a:rPr>
              <a:t>M  = {S, I, O, q</a:t>
            </a:r>
            <a:r>
              <a:rPr lang="en-US" sz="1400" baseline="-25000">
                <a:latin typeface="Times New Roman" charset="0"/>
                <a:cs typeface="Times New Roman" charset="0"/>
              </a:rPr>
              <a:t>0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s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0 </a:t>
            </a:r>
            <a:r>
              <a:rPr lang="en-US" sz="1400">
                <a:latin typeface="Times New Roman" charset="0"/>
                <a:cs typeface="Times New Roman" charset="0"/>
              </a:rPr>
              <a:t>}.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</a:t>
            </a:r>
            <a:endParaRPr lang="en-US" sz="2000" dirty="0"/>
          </a:p>
        </p:txBody>
      </p:sp>
      <p:sp>
        <p:nvSpPr>
          <p:cNvPr id="4403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44465B3-AAE4-B44F-8480-1B737D00420F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4035" name="Picture 2" descr="Screen Shot 2013-12-05 at 1.02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61214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5"/>
          <p:cNvSpPr txBox="1">
            <a:spLocks noChangeArrowheads="1"/>
          </p:cNvSpPr>
          <p:nvPr/>
        </p:nvSpPr>
        <p:spPr bwMode="auto">
          <a:xfrm>
            <a:off x="395288" y="4005263"/>
            <a:ext cx="3711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>
                <a:latin typeface="Century Gothic" charset="0"/>
                <a:cs typeface="Century Gothic" charset="0"/>
              </a:rPr>
              <a:t>The f</a:t>
            </a:r>
            <a:r>
              <a:rPr lang="en-US" sz="2800" baseline="-25000">
                <a:latin typeface="Century Gothic" charset="0"/>
                <a:cs typeface="Century Gothic" charset="0"/>
              </a:rPr>
              <a:t>s </a:t>
            </a:r>
            <a:r>
              <a:rPr lang="en-US" sz="2800">
                <a:latin typeface="Century Gothic" charset="0"/>
                <a:cs typeface="Century Gothic" charset="0"/>
              </a:rPr>
              <a:t>and f</a:t>
            </a:r>
            <a:r>
              <a:rPr lang="en-US" sz="2800" baseline="-25000">
                <a:latin typeface="Century Gothic" charset="0"/>
                <a:cs typeface="Century Gothic" charset="0"/>
              </a:rPr>
              <a:t>0</a:t>
            </a:r>
            <a:r>
              <a:rPr lang="en-US" sz="2800">
                <a:latin typeface="Century Gothic" charset="0"/>
                <a:cs typeface="Century Gothic" charset="0"/>
              </a:rPr>
              <a:t> are =&gt; </a:t>
            </a:r>
          </a:p>
        </p:txBody>
      </p:sp>
      <p:pic>
        <p:nvPicPr>
          <p:cNvPr id="44037" name="Picture 2" descr="Screen Shot 2014-11-30 at 4.14.0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333750"/>
            <a:ext cx="4373562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60FC6CC-EE80-7B4A-9556-EA14983605FC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5058" name="Picture 1" descr="Screen Shot 2013-12-05 at 1.05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76400"/>
            <a:ext cx="59055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sz="2000" dirty="0"/>
              <a:t>(cont.)</a:t>
            </a:r>
          </a:p>
        </p:txBody>
      </p:sp>
      <p:sp>
        <p:nvSpPr>
          <p:cNvPr id="45060" name="TextBox 5"/>
          <p:cNvSpPr txBox="1">
            <a:spLocks noChangeArrowheads="1"/>
          </p:cNvSpPr>
          <p:nvPr/>
        </p:nvSpPr>
        <p:spPr bwMode="auto">
          <a:xfrm>
            <a:off x="539750" y="1341438"/>
            <a:ext cx="38528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/>
              <a:t>The transition diagram:</a:t>
            </a:r>
          </a:p>
        </p:txBody>
      </p:sp>
      <p:pic>
        <p:nvPicPr>
          <p:cNvPr id="45061" name="Picture 2" descr="Screen Shot 2013-12-05 at 1.06.5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21163"/>
            <a:ext cx="60071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ED01F57-DE53-334A-B354-D1B3B0FA5C7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sz="2000" dirty="0"/>
              <a:t>(cont.)</a:t>
            </a:r>
          </a:p>
        </p:txBody>
      </p:sp>
      <p:pic>
        <p:nvPicPr>
          <p:cNvPr id="46083" name="Picture 3" descr="Screen Shot 2013-12-05 at 1.07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508125"/>
            <a:ext cx="77343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EF6C42B-FB50-6445-8982-B04BC99317A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</a:t>
            </a:r>
            <a:endParaRPr lang="en-US" sz="2000" dirty="0"/>
          </a:p>
        </p:txBody>
      </p:sp>
      <p:pic>
        <p:nvPicPr>
          <p:cNvPr id="47107" name="Picture 1" descr="Screen Shot 2013-12-05 at 1.09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196975"/>
            <a:ext cx="7391401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 descr="Screen Shot 2013-12-05 at 1.09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349500"/>
            <a:ext cx="5397500" cy="4000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312EAD2-1D71-4C40-BB52-70AF71A2EBC5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48131" name="Picture 3" descr="Screen Shot 2013-12-05 at 1.10.3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7188"/>
            <a:ext cx="65659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8C60E4B-03E3-2B42-804E-447B234910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49155" name="Picture 1" descr="Screen Shot 2013-12-05 at 1.11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69977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42988" y="2325688"/>
            <a:ext cx="6991350" cy="4056062"/>
            <a:chOff x="1043608" y="2325271"/>
            <a:chExt cx="6990928" cy="4056057"/>
          </a:xfrm>
        </p:grpSpPr>
        <p:pic>
          <p:nvPicPr>
            <p:cNvPr id="49157" name="Picture 2" descr="Screen Shot 2013-12-05 at 1.12.18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2325271"/>
              <a:ext cx="6990928" cy="4056057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259495" y="5660604"/>
              <a:ext cx="1669949" cy="52387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/>
                <a:t>Output : 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E860259-EB50-3745-BB9D-784BA9FECAE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</a:t>
            </a:r>
            <a:endParaRPr lang="en-US" dirty="0"/>
          </a:p>
        </p:txBody>
      </p:sp>
      <p:pic>
        <p:nvPicPr>
          <p:cNvPr id="50179" name="Picture 1" descr="Screen Shot 2013-12-05 at 1.19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14425"/>
            <a:ext cx="59055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3" descr="Screen Shot 2013-12-05 at 1.19.5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50" y="3357563"/>
            <a:ext cx="4678363" cy="30384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900113" y="4652963"/>
            <a:ext cx="3024187" cy="93662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State transition 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1095375"/>
            <a:ext cx="7848600" cy="4619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/>
              <a:t>Based on the given information, answer the following:</a:t>
            </a:r>
          </a:p>
        </p:txBody>
      </p:sp>
      <p:sp>
        <p:nvSpPr>
          <p:cNvPr id="51202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A05BF93-4C25-7E47-8075-3497B1D56F1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51203" name="Picture 1" descr="Screen Shot 2013-12-05 at 1.16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92600"/>
            <a:ext cx="5759450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3" descr="Screen Shot 2013-12-05 at 1.17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62642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 </a:t>
            </a:r>
            <a:r>
              <a:rPr lang="en-US" sz="2000" dirty="0"/>
              <a:t>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8538" y="334963"/>
            <a:ext cx="633571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3 - Solution</a:t>
            </a:r>
          </a:p>
        </p:txBody>
      </p:sp>
      <p:sp>
        <p:nvSpPr>
          <p:cNvPr id="5222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5CFE802-56D4-924F-A449-5CB78205C28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52227" name="Picture 1" descr="Screen Shot 2014-11-30 at 4.21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368425"/>
            <a:ext cx="81248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213" y="406400"/>
            <a:ext cx="5616575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9138"/>
            <a:ext cx="74771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9BE6A99-6D98-274E-8770-01990DEB1A7F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3252" name="TextBox 3"/>
          <p:cNvSpPr txBox="1">
            <a:spLocks noChangeArrowheads="1"/>
          </p:cNvSpPr>
          <p:nvPr/>
        </p:nvSpPr>
        <p:spPr bwMode="auto">
          <a:xfrm>
            <a:off x="250825" y="1341438"/>
            <a:ext cx="8494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What is the output string if the input string is </a:t>
            </a:r>
            <a:r>
              <a:rPr lang="en-US" b="1">
                <a:latin typeface="Century Gothic" charset="0"/>
                <a:cs typeface="Century Gothic" charset="0"/>
              </a:rPr>
              <a:t>aaabbbb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</a:t>
            </a:r>
          </a:p>
        </p:txBody>
      </p:sp>
      <p:pic>
        <p:nvPicPr>
          <p:cNvPr id="17410" name="Picture 2" descr="Screen Shot 2013-12-04 at 10.51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9088"/>
            <a:ext cx="70358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09ADAB6-02B4-9A46-A8C3-7D02C659C20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87625" y="404813"/>
            <a:ext cx="56562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205038"/>
            <a:ext cx="7010400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BDDF957-D9F2-0141-87E4-19FA294B35D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4276" name="TextBox 5"/>
          <p:cNvSpPr txBox="1">
            <a:spLocks noChangeArrowheads="1"/>
          </p:cNvSpPr>
          <p:nvPr/>
        </p:nvSpPr>
        <p:spPr bwMode="auto">
          <a:xfrm>
            <a:off x="250825" y="1341438"/>
            <a:ext cx="8494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What is the output string if the input string is </a:t>
            </a:r>
            <a:r>
              <a:rPr lang="en-US" b="1">
                <a:latin typeface="Century Gothic" charset="0"/>
                <a:cs typeface="Century Gothic" charset="0"/>
              </a:rPr>
              <a:t>bbbaaaa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3525" y="404813"/>
            <a:ext cx="54403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7275513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43C6E74-3C46-114F-972C-C3A31D996A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5300" name="TextBox 5"/>
          <p:cNvSpPr txBox="1">
            <a:spLocks noChangeArrowheads="1"/>
          </p:cNvSpPr>
          <p:nvPr/>
        </p:nvSpPr>
        <p:spPr bwMode="auto">
          <a:xfrm>
            <a:off x="179388" y="1412875"/>
            <a:ext cx="5391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Is the string </a:t>
            </a:r>
            <a:r>
              <a:rPr lang="en-US" b="1">
                <a:latin typeface="Century Gothic" charset="0"/>
                <a:cs typeface="Century Gothic" charset="0"/>
              </a:rPr>
              <a:t>aaa 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accepted by 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313" y="333375"/>
            <a:ext cx="5381625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sp>
        <p:nvSpPr>
          <p:cNvPr id="56322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B8004E1-850E-5C40-997A-956B6AEA401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6323" name="TextBox 4"/>
          <p:cNvSpPr txBox="1">
            <a:spLocks noChangeArrowheads="1"/>
          </p:cNvSpPr>
          <p:nvPr/>
        </p:nvSpPr>
        <p:spPr bwMode="auto">
          <a:xfrm>
            <a:off x="179388" y="1125538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Which of the strings </a:t>
            </a:r>
            <a:r>
              <a:rPr lang="en-US" b="1">
                <a:latin typeface="Century Gothic" charset="0"/>
                <a:cs typeface="Century Gothic" charset="0"/>
              </a:rPr>
              <a:t>ba, aabbba, bbbb, aaabbbb 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are accepted by M?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6667" r="6250" b="6250"/>
          <a:stretch>
            <a:fillRect/>
          </a:stretch>
        </p:blipFill>
        <p:spPr bwMode="auto">
          <a:xfrm>
            <a:off x="1403350" y="1960563"/>
            <a:ext cx="65532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17708" r="12500" b="6250"/>
          <a:stretch>
            <a:fillRect/>
          </a:stretch>
        </p:blipFill>
        <p:spPr bwMode="auto">
          <a:xfrm>
            <a:off x="827088" y="1095375"/>
            <a:ext cx="7707312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3246733-2825-D142-8399-2F6F2B3BB6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708" r="4688" b="6250"/>
          <a:stretch>
            <a:fillRect/>
          </a:stretch>
        </p:blipFill>
        <p:spPr bwMode="auto">
          <a:xfrm>
            <a:off x="611188" y="1087438"/>
            <a:ext cx="7923212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8261845-1DC1-5540-9AAC-E166D2E7556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12500" b="6250"/>
          <a:stretch>
            <a:fillRect/>
          </a:stretch>
        </p:blipFill>
        <p:spPr bwMode="auto">
          <a:xfrm>
            <a:off x="827088" y="1095375"/>
            <a:ext cx="763111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25799BA-5B66-2545-A108-C540691A3DC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7CD000E-2B73-CC44-A499-F73E34F46D8C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</a:t>
            </a:r>
            <a:endParaRPr lang="en-US" dirty="0"/>
          </a:p>
        </p:txBody>
      </p:sp>
      <p:pic>
        <p:nvPicPr>
          <p:cNvPr id="60419" name="Picture 1" descr="Screen Shot 2014-11-30 at 4.29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314450"/>
            <a:ext cx="86614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C211ABD-6A2A-B440-BA3D-839ABF44B56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61442" name="Picture 1" descr="Screen Shot 2014-11-30 at 4.30.1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360488"/>
            <a:ext cx="82931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539750" y="4508500"/>
            <a:ext cx="7848600" cy="158432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CE5636C-0AE2-DD4D-BAB7-522181C8E59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333375"/>
            <a:ext cx="5905500" cy="646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4 - Solution</a:t>
            </a:r>
            <a:endParaRPr lang="en-US" sz="2000" dirty="0"/>
          </a:p>
        </p:txBody>
      </p:sp>
      <p:sp>
        <p:nvSpPr>
          <p:cNvPr id="62467" name="TextBox 1"/>
          <p:cNvSpPr txBox="1">
            <a:spLocks noChangeArrowheads="1"/>
          </p:cNvSpPr>
          <p:nvPr/>
        </p:nvSpPr>
        <p:spPr bwMode="auto">
          <a:xfrm>
            <a:off x="323850" y="1341438"/>
            <a:ext cx="2881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1. List the states, S:</a:t>
            </a:r>
          </a:p>
        </p:txBody>
      </p:sp>
      <p:pic>
        <p:nvPicPr>
          <p:cNvPr id="62468" name="Picture 2" descr="Screen Shot 2014-11-30 at 4.31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133600"/>
            <a:ext cx="5270500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7CC108E-45F6-4A49-A5A6-DDDCC5B1C40B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3490" name="TextBox 4"/>
          <p:cNvSpPr txBox="1">
            <a:spLocks noChangeArrowheads="1"/>
          </p:cNvSpPr>
          <p:nvPr/>
        </p:nvSpPr>
        <p:spPr bwMode="auto">
          <a:xfrm>
            <a:off x="323850" y="1341438"/>
            <a:ext cx="3813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2. List the elements of M:</a:t>
            </a:r>
          </a:p>
        </p:txBody>
      </p:sp>
      <p:pic>
        <p:nvPicPr>
          <p:cNvPr id="2" name="Picture 1" descr="Screen Shot 2015-12-01 at 11.25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2" y="2072208"/>
            <a:ext cx="4072424" cy="40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dirty="0"/>
              <a:t>(cont.)</a:t>
            </a:r>
          </a:p>
        </p:txBody>
      </p:sp>
      <p:pic>
        <p:nvPicPr>
          <p:cNvPr id="18434" name="Picture 3" descr="Screen Shot 2013-12-04 at 10.54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52563"/>
            <a:ext cx="73533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6AFF3CE6-4ADF-F644-B70C-3323C266809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7ACA125-F608-F64B-88AA-F625673C1BE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4514" name="TextBox 4"/>
          <p:cNvSpPr txBox="1">
            <a:spLocks noChangeArrowheads="1"/>
          </p:cNvSpPr>
          <p:nvPr/>
        </p:nvSpPr>
        <p:spPr bwMode="auto">
          <a:xfrm>
            <a:off x="900113" y="1268413"/>
            <a:ext cx="2865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3. List the f</a:t>
            </a:r>
            <a:r>
              <a:rPr lang="en-US" baseline="-25000">
                <a:solidFill>
                  <a:srgbClr val="0000FF"/>
                </a:solidFill>
                <a:latin typeface="Century Gothic" charset="0"/>
                <a:cs typeface="Century Gothic" charset="0"/>
              </a:rPr>
              <a:t>s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 and f</a:t>
            </a:r>
            <a:r>
              <a:rPr lang="en-US" baseline="-25000">
                <a:solidFill>
                  <a:srgbClr val="0000FF"/>
                </a:solidFill>
                <a:latin typeface="Century Gothic" charset="0"/>
                <a:cs typeface="Century Gothic" charset="0"/>
              </a:rPr>
              <a:t>0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:</a:t>
            </a:r>
          </a:p>
        </p:txBody>
      </p:sp>
      <p:pic>
        <p:nvPicPr>
          <p:cNvPr id="64515" name="Picture 1" descr="Screen Shot 2014-11-30 at 4.35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05000"/>
            <a:ext cx="738505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883D4A71-C92A-FD4A-9164-8BCF5D899A5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5538" name="TextBox 4"/>
          <p:cNvSpPr txBox="1">
            <a:spLocks noChangeArrowheads="1"/>
          </p:cNvSpPr>
          <p:nvPr/>
        </p:nvSpPr>
        <p:spPr bwMode="auto">
          <a:xfrm>
            <a:off x="250825" y="1196975"/>
            <a:ext cx="5510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4. Draw the transition diagram of M:</a:t>
            </a:r>
          </a:p>
        </p:txBody>
      </p:sp>
      <p:pic>
        <p:nvPicPr>
          <p:cNvPr id="65539" name="Picture 1" descr="Screen Shot 2014-11-30 at 4.36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7416800" cy="432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9DDFCA3-77F7-D143-99AC-B04D746F578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875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#1</a:t>
            </a:r>
            <a:endParaRPr lang="en-US" sz="2000" dirty="0"/>
          </a:p>
        </p:txBody>
      </p:sp>
      <p:pic>
        <p:nvPicPr>
          <p:cNvPr id="66563" name="Picture 1" descr="Screen Shot 2014-11-30 at 4.39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511175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2" descr="Screen Shot 2014-11-30 at 4.40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276475"/>
            <a:ext cx="52038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0C5872C5-73BB-A54C-BF0B-C2F8B327A8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67586" name="Picture 1" descr="Screen Shot 2014-11-30 at 4.41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84300"/>
            <a:ext cx="85915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A641027-D1F1-AF44-AF47-C9EEE217C9CE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4438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#2</a:t>
            </a:r>
            <a:endParaRPr lang="en-US" sz="2000" dirty="0"/>
          </a:p>
        </p:txBody>
      </p:sp>
      <p:pic>
        <p:nvPicPr>
          <p:cNvPr id="3" name="Picture 2" descr="Screen Shot 2015-12-01 at 11.30.45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852"/>
            <a:ext cx="8172400" cy="5137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3" name="Picture 2" descr="Screen Shot 2015-12-01 at 11.34.07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02489"/>
            <a:ext cx="7704856" cy="5250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4438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540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67744" y="118592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#4</a:t>
            </a:r>
            <a:endParaRPr lang="en-US" sz="2000" dirty="0"/>
          </a:p>
        </p:txBody>
      </p:sp>
      <p:pic>
        <p:nvPicPr>
          <p:cNvPr id="5" name="Picture 4" descr="Screen Shot 2015-12-01 at 11.38.2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08720"/>
            <a:ext cx="5652120" cy="5637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pic>
        <p:nvPicPr>
          <p:cNvPr id="6" name="Picture 5" descr="Screen Shot 2015-12-01 at 11.40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700808"/>
            <a:ext cx="802049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dirty="0"/>
              <a:t>(cont.)</a:t>
            </a:r>
          </a:p>
        </p:txBody>
      </p:sp>
      <p:pic>
        <p:nvPicPr>
          <p:cNvPr id="19458" name="Picture 2" descr="Screen Shot 2013-12-04 at 10.58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58900"/>
            <a:ext cx="66294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1062038" y="4652963"/>
            <a:ext cx="2286000" cy="1447800"/>
          </a:xfrm>
          <a:prstGeom prst="borderCallout1">
            <a:avLst>
              <a:gd name="adj1" fmla="val -2678"/>
              <a:gd name="adj2" fmla="val 50715"/>
              <a:gd name="adj3" fmla="val -68578"/>
              <a:gd name="adj4" fmla="val 91826"/>
            </a:avLst>
          </a:prstGeom>
          <a:ln w="28575" cmpd="sng">
            <a:tailEnd type="arrow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Initial state with incoming unlabeled arrow not originating from any vertex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5435600" y="5157788"/>
            <a:ext cx="2286000" cy="785812"/>
          </a:xfrm>
          <a:prstGeom prst="borderCallout1">
            <a:avLst>
              <a:gd name="adj1" fmla="val 46132"/>
              <a:gd name="adj2" fmla="val -2618"/>
              <a:gd name="adj3" fmla="val 12499"/>
              <a:gd name="adj4" fmla="val -1928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Final state with a double circle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4025" y="2060575"/>
            <a:ext cx="2232025" cy="1223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Each state represented by a small circle labeled with the state</a:t>
            </a:r>
          </a:p>
        </p:txBody>
      </p:sp>
      <p:sp>
        <p:nvSpPr>
          <p:cNvPr id="19462" name="TextBox 11"/>
          <p:cNvSpPr txBox="1">
            <a:spLocks noChangeArrowheads="1"/>
          </p:cNvSpPr>
          <p:nvPr/>
        </p:nvSpPr>
        <p:spPr bwMode="auto">
          <a:xfrm>
            <a:off x="1187450" y="1412875"/>
            <a:ext cx="56261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/>
              <a:t>The </a:t>
            </a:r>
            <a:r>
              <a:rPr lang="en-US" sz="2800" b="1"/>
              <a:t>transition diagram</a:t>
            </a:r>
            <a:r>
              <a:rPr lang="en-US" sz="2800"/>
              <a:t> of this DFA is, </a:t>
            </a:r>
          </a:p>
        </p:txBody>
      </p:sp>
      <p:sp>
        <p:nvSpPr>
          <p:cNvPr id="19463" name="Slide Number Placeholder 1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B5FE2DE-3A80-484F-B825-265EEF8F022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</a:t>
            </a:r>
            <a:endParaRPr lang="en-US" dirty="0"/>
          </a:p>
        </p:txBody>
      </p:sp>
      <p:pic>
        <p:nvPicPr>
          <p:cNvPr id="20482" name="Picture 3" descr="Screen Shot 2013-12-04 at 11.05.2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0988"/>
            <a:ext cx="67818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38A3580-9CE6-0847-AD8B-478A0C8B3B8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21506" name="Picture 2" descr="Screen Shot 2013-12-04 at 11.07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689100"/>
            <a:ext cx="79375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D6F3983-2CC5-734D-899D-1CDDD3B4D0F6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188913"/>
            <a:ext cx="6696075" cy="1076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DFA – with extended transition function for M</a:t>
            </a:r>
          </a:p>
        </p:txBody>
      </p:sp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94843E7-C39F-9A44-ABC3-569D5280A00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2531" name="Picture 5" descr="Screen Shot 2013-12-04 at 11.18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844675"/>
            <a:ext cx="79756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467</Words>
  <Application>Microsoft Office PowerPoint</Application>
  <PresentationFormat>On-screen Show (4:3)</PresentationFormat>
  <Paragraphs>127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ＭＳ Ｐゴシック</vt:lpstr>
      <vt:lpstr>Arial</vt:lpstr>
      <vt:lpstr>Calibri</vt:lpstr>
      <vt:lpstr>Century Gothic</vt:lpstr>
      <vt:lpstr>Times New Roman</vt:lpstr>
      <vt:lpstr>Wingdings</vt:lpstr>
      <vt:lpstr>Office Theme</vt:lpstr>
      <vt:lpstr>CHAPTER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feddy</dc:creator>
  <cp:lastModifiedBy>DrNoorfa</cp:lastModifiedBy>
  <cp:revision>69</cp:revision>
  <dcterms:created xsi:type="dcterms:W3CDTF">2013-01-02T01:15:37Z</dcterms:created>
  <dcterms:modified xsi:type="dcterms:W3CDTF">2019-12-10T01:41:59Z</dcterms:modified>
</cp:coreProperties>
</file>