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Montserrat SemiBold"/>
      <p:regular r:id="rId31"/>
      <p:bold r:id="rId32"/>
      <p:italic r:id="rId33"/>
      <p:boldItalic r:id="rId34"/>
    </p:embeddedFont>
    <p:embeddedFont>
      <p:font typeface="Montserrat"/>
      <p:regular r:id="rId35"/>
      <p:bold r:id="rId36"/>
      <p:italic r:id="rId37"/>
      <p:boldItalic r:id="rId38"/>
    </p:embeddedFont>
    <p:embeddedFont>
      <p:font typeface="Montserrat Medium"/>
      <p:regular r:id="rId39"/>
      <p:bold r:id="rId40"/>
      <p:italic r:id="rId41"/>
      <p:boldItalic r:id="rId42"/>
    </p:embeddedFont>
    <p:embeddedFont>
      <p:font typeface="Montserrat ExtraBold"/>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20" Type="http://schemas.openxmlformats.org/officeDocument/2006/relationships/slide" Target="slides/slide15.xml"/><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22" Type="http://schemas.openxmlformats.org/officeDocument/2006/relationships/slide" Target="slides/slide17.xml"/><Relationship Id="rId44" Type="http://schemas.openxmlformats.org/officeDocument/2006/relationships/font" Target="fonts/MontserratExtraBold-boldItalic.fntdata"/><Relationship Id="rId21" Type="http://schemas.openxmlformats.org/officeDocument/2006/relationships/slide" Target="slides/slide16.xml"/><Relationship Id="rId43" Type="http://schemas.openxmlformats.org/officeDocument/2006/relationships/font" Target="fonts/MontserratExtraBo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SemiBold-italic.fntdata"/><Relationship Id="rId10" Type="http://schemas.openxmlformats.org/officeDocument/2006/relationships/slide" Target="slides/slide5.xml"/><Relationship Id="rId32" Type="http://schemas.openxmlformats.org/officeDocument/2006/relationships/font" Target="fonts/MontserratSemiBold-bold.fntdata"/><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font" Target="fonts/MontserratSemiBold-boldItalic.fntdata"/><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MontserratMedium-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784a79dc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784a79dc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784a79dc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784a79dc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784a79dc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784a79dc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Carta pai menunjukkan 82.7% responden  tidak mengetahui apa itu kesalahan bawah akta 211 dan 233 Akta Komunikasi dan Multimedia</a:t>
            </a:r>
            <a:endParaRPr/>
          </a:p>
          <a:p>
            <a:pPr indent="-298450" lvl="0" marL="457200" rtl="0" algn="l">
              <a:spcBef>
                <a:spcPts val="0"/>
              </a:spcBef>
              <a:spcAft>
                <a:spcPts val="0"/>
              </a:spcAft>
              <a:buSzPts val="1100"/>
              <a:buChar char="●"/>
            </a:pPr>
            <a:r>
              <a:rPr lang="en-GB"/>
              <a:t>Manakala, 17.3% responden menyatakan mereka tidak  mengetahui apa itu akta 211 dan 233 Akta Komunikasi dan Multimedia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96afb5417_1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96afb5417_1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GB" sz="1000"/>
              <a:t>Seterusnya, platform media sosial ‘Facebook’ peroleh 80.8% daripada keseluruhan 52 responden</a:t>
            </a:r>
            <a:endParaRPr sz="1000"/>
          </a:p>
          <a:p>
            <a:pPr indent="-292100" lvl="0" marL="457200" rtl="0" algn="l">
              <a:spcBef>
                <a:spcPts val="0"/>
              </a:spcBef>
              <a:spcAft>
                <a:spcPts val="0"/>
              </a:spcAft>
              <a:buSzPts val="1000"/>
              <a:buChar char="●"/>
            </a:pPr>
            <a:r>
              <a:rPr lang="en-GB" sz="1000"/>
              <a:t>Aplikasi ‘telegram’ pula menunjukkan undian sebanyak 15.4% daripada responden</a:t>
            </a:r>
            <a:endParaRPr sz="1000"/>
          </a:p>
          <a:p>
            <a:pPr indent="-292100" lvl="0" marL="457200" rtl="0" algn="l">
              <a:spcBef>
                <a:spcPts val="0"/>
              </a:spcBef>
              <a:spcAft>
                <a:spcPts val="0"/>
              </a:spcAft>
              <a:buSzPts val="1000"/>
              <a:buChar char="●"/>
            </a:pPr>
            <a:r>
              <a:rPr lang="en-GB" sz="1000"/>
              <a:t>Bagi medium media sosial ‘instagram’ , responden bersetuju dalam 30.8%, iaitu sebanyak 16 orang menyatakan medium ini boleh dijadikan </a:t>
            </a:r>
            <a:r>
              <a:rPr lang="en-GB" sz="1000"/>
              <a:t>platform</a:t>
            </a:r>
            <a:r>
              <a:rPr lang="en-GB" sz="1000"/>
              <a:t> untuk menyebarkan berita palsu</a:t>
            </a:r>
            <a:endParaRPr sz="1000"/>
          </a:p>
          <a:p>
            <a:pPr indent="-292100" lvl="0" marL="457200" rtl="0" algn="l">
              <a:spcBef>
                <a:spcPts val="0"/>
              </a:spcBef>
              <a:spcAft>
                <a:spcPts val="0"/>
              </a:spcAft>
              <a:buSzPts val="1000"/>
              <a:buChar char="●"/>
            </a:pPr>
            <a:r>
              <a:rPr lang="en-GB" sz="1000"/>
              <a:t>Kemudian, bagi aplikasi ‘twitter’ pula, terdapat 50% responden iaitu sebanyak 26 orang menyatakan medium ini berlakunya penyebaran berita palsu</a:t>
            </a:r>
            <a:endParaRPr sz="1000"/>
          </a:p>
          <a:p>
            <a:pPr indent="-292100" lvl="0" marL="457200" rtl="0" algn="l">
              <a:spcBef>
                <a:spcPts val="0"/>
              </a:spcBef>
              <a:spcAft>
                <a:spcPts val="0"/>
              </a:spcAft>
              <a:buSzPts val="1000"/>
              <a:buChar char="●"/>
            </a:pPr>
            <a:r>
              <a:rPr lang="en-GB" sz="1000"/>
              <a:t>Terakhir sekali, lain-lain </a:t>
            </a:r>
            <a:r>
              <a:rPr lang="en-GB" sz="1000"/>
              <a:t>platform</a:t>
            </a:r>
            <a:r>
              <a:rPr lang="en-GB" sz="1000"/>
              <a:t> peroleh 13.5% iaitu sebanyak 7 orang responden bersetuju.</a:t>
            </a:r>
            <a:endParaRPr sz="1000"/>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784a79dc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a784a79dc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rajah graf disebelah, menunjukkan keputusan-keputusan responden , 2 sangat tidak setuju, 3 tidak setuju, 16 neutral, 13 sangat setuju dan pilihan jawapan setuju peroleh nilai yang tertinggi sebanyak 18 orang responden. Nilai-nilai ini menunjukkan kenyataan mengakses maklumat palsu lebih mudah berbanding menndapatkan maklumat sahih.</a:t>
            </a:r>
            <a:endParaRPr/>
          </a:p>
          <a:p>
            <a:pPr indent="0" lvl="0" marL="0" rtl="0" algn="l">
              <a:spcBef>
                <a:spcPts val="0"/>
              </a:spcBef>
              <a:spcAft>
                <a:spcPts val="0"/>
              </a:spcAft>
              <a:buNone/>
            </a:pPr>
            <a:r>
              <a:rPr lang="en-GB"/>
              <a:t>Bagi kenyataan maklumat berita palsu mempunyai jalan cerita yang lebih menarik dari maklumat berita yang sahih pula dapati, 19 orang responden memilih setuju, 15 orang memilih sangat setuju, 11 orang memilih neutral, 5 orang memilih tidak setuju dan terakhir 2 orang memilih sangat tidak setuju.</a:t>
            </a:r>
            <a:endParaRPr/>
          </a:p>
          <a:p>
            <a:pPr indent="0" lvl="0" marL="0" rtl="0" algn="l">
              <a:spcBef>
                <a:spcPts val="0"/>
              </a:spcBef>
              <a:spcAft>
                <a:spcPts val="0"/>
              </a:spcAft>
              <a:buNone/>
            </a:pPr>
            <a:r>
              <a:rPr lang="en-GB"/>
              <a:t>Seterusnya, untuk pernyataan wujudnya orang yang dibayar untuk menyebarkan berita palsu pula peroleh , 18 orang responden tertinggi memilih neutral, 6 orang responden memilih tidak setuju , 13 orang memilih setuju , 14 orang pula memilih sangat setuju , dan terakhirnya 1 prang responden memilih sangat tidak setuju.</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784a79dc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784a79dc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GB" sz="1000"/>
              <a:t>Graf Kecenderungan Masyarakat Terlibat Dalam Aktiviti Penyebaran Berita Palsu Dalam Keadaan Tidak Sedar menunjukkan 1 responden berpendapat sangat tidak setuju bagi kenyataan tersebut</a:t>
            </a:r>
            <a:endParaRPr sz="1000"/>
          </a:p>
          <a:p>
            <a:pPr indent="-292100" lvl="0" marL="457200" rtl="0" algn="l">
              <a:spcBef>
                <a:spcPts val="0"/>
              </a:spcBef>
              <a:spcAft>
                <a:spcPts val="0"/>
              </a:spcAft>
              <a:buSzPts val="1000"/>
              <a:buChar char="●"/>
            </a:pPr>
            <a:r>
              <a:rPr lang="en-GB" sz="1000"/>
              <a:t>Manakala, 2 responden punya berpendapat tidak setuju </a:t>
            </a:r>
            <a:endParaRPr sz="1000"/>
          </a:p>
          <a:p>
            <a:pPr indent="-292100" lvl="0" marL="457200" rtl="0" algn="l">
              <a:spcBef>
                <a:spcPts val="0"/>
              </a:spcBef>
              <a:spcAft>
                <a:spcPts val="0"/>
              </a:spcAft>
              <a:buSzPts val="1000"/>
              <a:buChar char="●"/>
            </a:pPr>
            <a:r>
              <a:rPr lang="en-GB" sz="1000"/>
              <a:t>Seterusnya, sebanyak 11.5% responden iaitu , dalam 6 orang responden memilih untuk bersikap neutral keatas penyataan tersebut.</a:t>
            </a:r>
            <a:endParaRPr sz="1000"/>
          </a:p>
          <a:p>
            <a:pPr indent="-292100" lvl="0" marL="457200" rtl="0" algn="l">
              <a:spcBef>
                <a:spcPts val="0"/>
              </a:spcBef>
              <a:spcAft>
                <a:spcPts val="0"/>
              </a:spcAft>
              <a:buSzPts val="1000"/>
              <a:buChar char="●"/>
            </a:pPr>
            <a:r>
              <a:rPr lang="en-GB" sz="1000"/>
              <a:t>48.1% iaitu sebanyak 25 orang responden daripada 52 responden memilih setuju kepada penyataan tersebut, dan juga mempunyai keputusan yang tertinggi daripada pilihan-pilihan jawapan yang lain.</a:t>
            </a:r>
            <a:endParaRPr sz="1000"/>
          </a:p>
          <a:p>
            <a:pPr indent="-292100" lvl="0" marL="457200" rtl="0" algn="l">
              <a:spcBef>
                <a:spcPts val="0"/>
              </a:spcBef>
              <a:spcAft>
                <a:spcPts val="0"/>
              </a:spcAft>
              <a:buSzPts val="1000"/>
              <a:buChar char="●"/>
            </a:pPr>
            <a:r>
              <a:rPr lang="en-GB" sz="1000"/>
              <a:t>Akhir sekali, responden yang memilih sangat setuju ,peroleh 36.5% iaitu sebanyak 19 orang responden</a:t>
            </a:r>
            <a:endParaRPr sz="1000"/>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b27001ebb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b27001ebb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GB" sz="1400">
                <a:solidFill>
                  <a:schemeClr val="dk1"/>
                </a:solidFill>
              </a:rPr>
              <a:t>Carta bar disebelah menunjukkan bagi kenyataan kurang pengetahuan dalam topik berita yang disebarkan peroleh 26 responden tertinggi untuk jawapan setuju</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Manakala, untuk kenyataan merasa resah serta bimbang setelah membaca sesuatu berita mendapati 20 responden memilih setuju untuk kenyataan ini</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Seterusnya, purata tertinggi responden ialah 18 untuk sangat untuk faktor umur</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Kemudian, bagi faktor jantina pula purata tertinggi responden peroleh 18 untuk jawapan neutral</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Selain itu, 21 responden memilih setuju untuk faktor bagu personaliti</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Bagi masalah kesiahatan mental pula responden memilih neutral , dan jumlah responden ialah 30 orang.</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Perasaan tidak kisah peroleh 19 respoden menyatakan sangat setuju</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Untuk kenyataan lebih percaya berita yang selari dengan pendapat masing-masing ialah 21 responden iaitu jumlah purata tertinggi</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28ef5518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28ef5518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b28ef5518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b28ef5518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27001eb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27001eb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Berdasarkan carta bar menunjukkan untuk mengetahui faktor masalah penyebaran berita palsu masih berlaku</a:t>
            </a:r>
            <a:endParaRPr/>
          </a:p>
          <a:p>
            <a:pPr indent="0" lvl="0" marL="0" rtl="0" algn="l">
              <a:spcBef>
                <a:spcPts val="0"/>
              </a:spcBef>
              <a:spcAft>
                <a:spcPts val="0"/>
              </a:spcAft>
              <a:buNone/>
            </a:pPr>
            <a:r>
              <a:rPr lang="en-GB"/>
              <a:t>24 responden menyatakan faktor masalah berlakunya penyebaran berita palsu adalah disebabkan masyarakat tidak mengamalkan etika menggunakan media sosial.</a:t>
            </a:r>
            <a:endParaRPr/>
          </a:p>
          <a:p>
            <a:pPr indent="0" lvl="0" marL="0" rtl="0" algn="l">
              <a:spcBef>
                <a:spcPts val="0"/>
              </a:spcBef>
              <a:spcAft>
                <a:spcPts val="0"/>
              </a:spcAft>
              <a:buNone/>
            </a:pPr>
            <a:r>
              <a:rPr lang="en-GB"/>
              <a:t>Berbanding pula , bagi faktor masalah dari kelemahan pihak berkuasa pula, hanya 21 responden menyatakan setuju bahawa hukuman undang-undang yang terkini keatas penyebar berita palsu tidak dapat memberi impak kepada masyarakat.</a:t>
            </a:r>
            <a:endParaRPr/>
          </a:p>
          <a:p>
            <a:pPr indent="0" lvl="0" marL="0" rtl="0" algn="l">
              <a:spcBef>
                <a:spcPts val="0"/>
              </a:spcBef>
              <a:spcAft>
                <a:spcPts val="0"/>
              </a:spcAft>
              <a:buNone/>
            </a:pPr>
            <a:r>
              <a:rPr lang="en-GB"/>
              <a:t>Seterusnya, sebanyak 23 orang responden bersetuju faktor tersebarnya berita palsu adalah kerana kesukaran untuk mengawal media sosial yang menjadi medium penyebaran berita palsu</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784a79dc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784a79dc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b28ef5518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b28ef5518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b28ef5518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b28ef5518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b28ef5518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b28ef5518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seramai 28 responden (%) berpendapat bahawa melakukan semakan sumber berita di portal ‘sebenarnya.my’ menunjukkan kesan positif dalam memastikan rakyat menerima maklumat yang tepat dengan pantas. Portal ini dibangunkan pada bulan Mac 2017 dalam usaha kerajaan untuk mengekang penyebaran berita palsu di media sosial oleh Suruhanjaya Komunikasi Multimedia Malaysia (MCMC), lebih daripada 1500 kandungan mengenai maklumat palsu dan juga penjelasan daripada pihak-pihak yang terbabit telah disediakan dalam portal ini.</a:t>
            </a:r>
            <a:endParaRPr sz="1200">
              <a:solidFill>
                <a:schemeClr val="dk1"/>
              </a:solidFill>
              <a:latin typeface="Times New Roman"/>
              <a:ea typeface="Times New Roman"/>
              <a:cs typeface="Times New Roman"/>
              <a:sym typeface="Times New Roman"/>
            </a:endParaRPr>
          </a:p>
          <a:p>
            <a:pPr indent="-304800" lvl="0" marL="457200" rtl="0" algn="just">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Selain itu, mendidik masyarakat literasi media digital dan mewajibkan setiap artikel berita disertakan sumber juga antara insentif bermanfaat untuk mengekang penyebaran maklumat-maklumat yang salah bagi 27 responden (%).</a:t>
            </a:r>
            <a:endParaRPr sz="1200">
              <a:solidFill>
                <a:schemeClr val="dk1"/>
              </a:solidFill>
              <a:latin typeface="Times New Roman"/>
              <a:ea typeface="Times New Roman"/>
              <a:cs typeface="Times New Roman"/>
              <a:sym typeface="Times New Roman"/>
            </a:endParaRPr>
          </a:p>
          <a:p>
            <a:pPr indent="-304800" lvl="0" marL="457200" rtl="0" algn="just">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Manakala, seramai 26 (%) dan 17 (%) responden sangat bersetuju dan bersetuju bahawa penyediaan senarai sumber media yang sahih sesuai dilaksanakan untuk menangani penularan berita palsu di media sosial kerana terdapat beribu-ribu artikel berita yang ditulis setiap hari, sebagai masyarakat yang bertanggungjawab dengan mengetahui sumber berita yang boleh dipercayai, risiko terpedaya dengan berita daripada tabloid akan menurun.</a:t>
            </a:r>
            <a:endParaRPr sz="1200">
              <a:solidFill>
                <a:schemeClr val="dk1"/>
              </a:solidFill>
              <a:latin typeface="Times New Roman"/>
              <a:ea typeface="Times New Roman"/>
              <a:cs typeface="Times New Roman"/>
              <a:sym typeface="Times New Roman"/>
            </a:endParaRPr>
          </a:p>
          <a:p>
            <a:pPr indent="-304800" lvl="0" marL="457200" rtl="0" algn="just">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Akhir sekali, seramai 25 responden (%) sangat bersetuju bahawa meningkatkan ketelusan berita dalam talian yang melibatkan pertukaran yang adil dan privasi data sebelum berita diedar supaya penulis beriya boleh memastikan dan menyemak sesuatu maklumat sebelum berkongsi berita  secara dalam talian melalui platform media sosial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28ef5518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b28ef5518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seramai 25 responden (%) sangat bersetuju bahawa didikan tentang isu ini perlulah bermula dari rumah. Hal ini kerana pendidikan yang diterapkan ibu bapa kepada anak yang bermula daripada kecil dapat membentuk individu yang berpengetahuan dan bertanggungjawab. Jika ibu bapa tidak memiliki kemampuan mendidik anak-anak kejujuran dan integriti dalam berkongsi maklumat, maka mereka akan melihat kepada persekitarannya yang boleh membawa keburukan jika terpengaruh.</a:t>
            </a:r>
            <a:endParaRPr/>
          </a:p>
          <a:p>
            <a:pPr indent="-298450" lvl="0" marL="457200" rtl="0" algn="l">
              <a:spcBef>
                <a:spcPts val="0"/>
              </a:spcBef>
              <a:spcAft>
                <a:spcPts val="0"/>
              </a:spcAft>
              <a:buSzPts val="1100"/>
              <a:buChar char="●"/>
            </a:pPr>
            <a:r>
              <a:rPr lang="en-GB"/>
              <a:t>Tambahan pula, seramai 24 responden (%) sangat bersetuju pihak sekolah atau universiti harus mendidik murid-murid tentang cara mendapatkan sumber maklumat yang sahih. Institusi pendidikan adalah tempat yang sesuai untuk memberi pendedahan kepada pelajar tentang kepentingan mencari dan menyemak kesahihan sesuatu sumber supaya tidak diragui kerana ia juga juga merupakan etika yang perlu diterapkan bagi melahirkan masyarakat yang berintegriti.</a:t>
            </a:r>
            <a:endParaRPr/>
          </a:p>
          <a:p>
            <a:pPr indent="-298450" lvl="0" marL="457200" rtl="0" algn="l">
              <a:spcBef>
                <a:spcPts val="0"/>
              </a:spcBef>
              <a:spcAft>
                <a:spcPts val="0"/>
              </a:spcAft>
              <a:buSzPts val="1100"/>
              <a:buChar char="●"/>
            </a:pPr>
            <a:r>
              <a:rPr lang="en-GB"/>
              <a:t>Akhir sekali, pihak kerajaan patut menjalankan kempen melalui media sosial. Media sosial membolehkan agensi kerajaan menyampaikan dan memuat naik maklumat dalam pelbagai format seperti video, audio, gambar dan dokumen. Menerusi media ini, pendedahan yang lebih luas bagi semua lapisan umur dan masyarakat dapat disampaikan.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b28ef5518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b28ef5518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25 responden (%) yang sangat bersetuju bahawa menentukan manfaat yang diperoleh sebelum mengongsikan berita merupakan inisiatif supaya mereka tidak sewenang-wenangnya berkongsi maklumat yang meragukan di media sosial. </a:t>
            </a:r>
            <a:endParaRPr/>
          </a:p>
          <a:p>
            <a:pPr indent="-298450" lvl="0" marL="457200" rtl="0" algn="l">
              <a:spcBef>
                <a:spcPts val="0"/>
              </a:spcBef>
              <a:spcAft>
                <a:spcPts val="0"/>
              </a:spcAft>
              <a:buSzPts val="1100"/>
              <a:buChar char="●"/>
            </a:pPr>
            <a:r>
              <a:rPr lang="en-GB"/>
              <a:t>Hasil kajian juga mendapati bahawa mengenal pasti tujuan berita tersebut sebelum disebarkan adalah tindakan yang dilakukan oleh 24 responden (%) dalam usaha mereka mengekang masalah penularan berita palsu di media sosial.</a:t>
            </a:r>
            <a:endParaRPr/>
          </a:p>
          <a:p>
            <a:pPr indent="-298450" lvl="0" marL="457200" rtl="0" algn="l">
              <a:spcBef>
                <a:spcPts val="0"/>
              </a:spcBef>
              <a:spcAft>
                <a:spcPts val="0"/>
              </a:spcAft>
              <a:buSzPts val="1100"/>
              <a:buChar char="●"/>
            </a:pPr>
            <a:r>
              <a:rPr lang="en-GB"/>
              <a:t>Seterusnya, hanya 21 responden (%) yang bersetuju bahawa memeriksa kesahihan sumber berita perlu dibuat sebelum berkongsi maklumat tersebut. Hal ini kerana sesetengah masyarakat merasa bahawa memeriksa sumber mengambil masa yang lama.</a:t>
            </a:r>
            <a:endParaRPr/>
          </a:p>
          <a:p>
            <a:pPr indent="-298450" lvl="0" marL="457200" rtl="0" algn="l">
              <a:spcBef>
                <a:spcPts val="0"/>
              </a:spcBef>
              <a:spcAft>
                <a:spcPts val="0"/>
              </a:spcAft>
              <a:buSzPts val="1100"/>
              <a:buChar char="●"/>
            </a:pPr>
            <a:r>
              <a:rPr lang="en-GB"/>
              <a:t>Oleh itu, berita atau maklumat yang disebar dalam talian dan di media sosial perlulah menyatakan sumber maklumat mereka supaya penyebaran berita palsu dapat dikurangkan.</a:t>
            </a:r>
            <a:endParaRPr/>
          </a:p>
          <a:p>
            <a:pPr indent="-298450" lvl="0" marL="457200" rtl="0" algn="l">
              <a:spcBef>
                <a:spcPts val="0"/>
              </a:spcBef>
              <a:spcAft>
                <a:spcPts val="0"/>
              </a:spcAft>
              <a:buSzPts val="1100"/>
              <a:buChar char="●"/>
            </a:pPr>
            <a:r>
              <a:rPr lang="en-GB"/>
              <a:t>Natijahnya, masyarakat perlulah mengamalkan tiga tindakan tersebut sebelum mempercayai dan menyebar sesuatu berita.</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a784a79dcf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a784a79dc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784a79d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784a79d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GB" sz="1000"/>
              <a:t>Penulisan dan penyebaran berita palsu selalunya bertujuan untuk menjejaskan reputasi seseorang atau sebuah entiti dan mengaut keuntungan daripada hasil pengiklanan (Schlesinger dan Robert, 2017)</a:t>
            </a:r>
            <a:endParaRPr sz="1000"/>
          </a:p>
          <a:p>
            <a:pPr indent="-292100" lvl="0" marL="457200" rtl="0" algn="l">
              <a:spcBef>
                <a:spcPts val="0"/>
              </a:spcBef>
              <a:spcAft>
                <a:spcPts val="0"/>
              </a:spcAft>
              <a:buSzPts val="1000"/>
              <a:buChar char="●"/>
            </a:pPr>
            <a:r>
              <a:rPr lang="en-GB" sz="1000"/>
              <a:t>Penyebaran berita palsu telah meluas seiring peningkatan penggunaan media sosial terutamanya ‘Facebook’, ‘Whatsapp’,‘Twitter’ dan ‘Telegram’. Aktiviti ini makin kerap berlaku dalam kalangan masyarakat di Malaysia</a:t>
            </a:r>
            <a:endParaRPr sz="1000"/>
          </a:p>
          <a:p>
            <a:pPr indent="-292100" lvl="0" marL="457200" rtl="0" algn="l">
              <a:spcBef>
                <a:spcPts val="0"/>
              </a:spcBef>
              <a:spcAft>
                <a:spcPts val="0"/>
              </a:spcAft>
              <a:buSzPts val="1000"/>
              <a:buChar char="●"/>
            </a:pPr>
            <a:r>
              <a:rPr lang="en-GB" sz="1000"/>
              <a:t>Berita ini kebiasaannya disebarkan ketika berlakunya peristiwa yang penting bagi masyarakat. Sebagai contoh, pandemik COVID-19 atau pilihan raya, sehingga terdapat pihak yang menyebar maklumat tidak sahih dengan tajuk utama yang menjadi umpan klik</a:t>
            </a:r>
            <a:endParaRPr sz="1000"/>
          </a:p>
          <a:p>
            <a:pPr indent="0" lvl="0" marL="0" rtl="0" algn="l">
              <a:spcBef>
                <a:spcPts val="0"/>
              </a:spcBef>
              <a:spcAft>
                <a:spcPts val="0"/>
              </a:spcAft>
              <a:buNone/>
            </a:pPr>
            <a:r>
              <a:rPr lang="en-GB" sz="1000"/>
              <a:t>Polarisasi politik-diff in view</a:t>
            </a:r>
            <a:endParaRPr sz="1000"/>
          </a:p>
          <a:p>
            <a:pPr indent="0" lvl="0" marL="0" rtl="0" algn="l">
              <a:spcBef>
                <a:spcPts val="0"/>
              </a:spcBef>
              <a:spcAft>
                <a:spcPts val="0"/>
              </a:spcAft>
              <a:buNone/>
            </a:pPr>
            <a:r>
              <a:rPr lang="en-GB" sz="1000"/>
              <a:t>Post truth politics-emotion to facts</a:t>
            </a:r>
            <a:endParaRPr sz="1000"/>
          </a:p>
          <a:p>
            <a:pPr indent="0" lvl="0" marL="0" rtl="0" algn="l">
              <a:spcBef>
                <a:spcPts val="0"/>
              </a:spcBef>
              <a:spcAft>
                <a:spcPts val="0"/>
              </a:spcAft>
              <a:buNone/>
            </a:pPr>
            <a:r>
              <a:rPr lang="en-GB" sz="1000"/>
              <a:t>Confirmation bias-melakukan penarikan kesimpulan yang bersifat induktif, berdasarkan preferensi peribadi</a:t>
            </a:r>
            <a:endParaRPr sz="10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28ef5518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28ef551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784a79dc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784a79dc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784a79dc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784a79dc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Apakah masalah penyebaran berita palsu di media sosial dalam kalangan masyarakat?</a:t>
            </a:r>
            <a:endParaRPr/>
          </a:p>
          <a:p>
            <a:pPr indent="0" lvl="0" marL="0" rtl="0" algn="l">
              <a:spcBef>
                <a:spcPts val="0"/>
              </a:spcBef>
              <a:spcAft>
                <a:spcPts val="0"/>
              </a:spcAft>
              <a:buNone/>
            </a:pPr>
            <a:r>
              <a:rPr lang="en-GB"/>
              <a:t>Apakah kesan penyebaran </a:t>
            </a:r>
            <a:r>
              <a:rPr lang="en-GB">
                <a:solidFill>
                  <a:schemeClr val="dk1"/>
                </a:solidFill>
              </a:rPr>
              <a:t>berita palsu di media sosial</a:t>
            </a:r>
            <a:r>
              <a:rPr lang="en-GB"/>
              <a:t>?</a:t>
            </a:r>
            <a:endParaRPr/>
          </a:p>
          <a:p>
            <a:pPr indent="0" lvl="0" marL="0" rtl="0" algn="l">
              <a:spcBef>
                <a:spcPts val="0"/>
              </a:spcBef>
              <a:spcAft>
                <a:spcPts val="0"/>
              </a:spcAft>
              <a:buNone/>
            </a:pPr>
            <a:r>
              <a:rPr lang="en-GB"/>
              <a:t>Bagaimanakah masalah </a:t>
            </a:r>
            <a:r>
              <a:rPr lang="en-GB">
                <a:solidFill>
                  <a:schemeClr val="dk1"/>
                </a:solidFill>
              </a:rPr>
              <a:t>penyebaran berita palsu di media sosial dalam kalangan masyarakat</a:t>
            </a:r>
            <a:r>
              <a:rPr lang="en-GB"/>
              <a:t> dapat ditangani?</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784a79dc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784a79dc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784a79dc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784a79dc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Kajian ini dijalankan kerana laporan daripada: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9f7301d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9f7301d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Metodologi adalah prosedur spesifik atau teknik yang digunakan untuk mengenal pasti, memilih, memproses dan menganalisis maklumat tentang sesuatu topik. Dalam sebuah kajian, metodologi membenarkan pengkaji untuk menilai kesahihan dan kebolehpercayaan kajian yang dijalankan (Wilkinson, D., &amp; Birmingham, P., 2003). Oleh itu, bahagian ini akan membincangkan tentang reka bentuk kajian, instrumen kajian, sampel dan prosedur kajian.</a:t>
            </a:r>
            <a:endParaRPr/>
          </a:p>
          <a:p>
            <a:pPr indent="0" lvl="0" marL="0" rtl="0" algn="l">
              <a:spcBef>
                <a:spcPts val="0"/>
              </a:spcBef>
              <a:spcAft>
                <a:spcPts val="0"/>
              </a:spcAft>
              <a:buNone/>
            </a:pPr>
            <a:r>
              <a:rPr lang="en-GB"/>
              <a:t>Kajian ini berbentuk kajian tinjauan. Kaedah penyelidikan ini bermatlamat untuk mengumpul dan mengukur maklumat mengenai pembolehubah yang berkait dengan sesuatu fenomena tanpa menyoal mengapa pembolehubah tersebut wujud. Justeru itu, kajian yang dijalankan bertujuan untuk mengkaji masalah etika kepintaran buatan dalam robot, impaknya terhadap masyarakat serta memberi cadangan penyelesaian masalah tersebut. Kajian ini melibatkan masyarakat umum di Malaysia. Pengumpulan data primer dibuat menggunakan kaedah kuantitatif melalui soal selidik dan dianalisis menggunakan analisis deskriptif melibatkan jadual, carta pai dan graf.</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Prosedur: Responden diminta untuk mengisi maklumat tentang profil mereka seperti jantina, umur, tahap pendidikan, dan pekerjaan. Responden juga diminta memberikan pendapat mereka mengikut kategori soalan iaitu masalah dan impak terhadap robot kepintaran buatan dari sudut etika dan juga cadangan bagi mengatasi masalah etika robot kepintaran buatan. Pilihan jawapan yang diberikan adalah dalam bentuk skala likert dimana responden perlu memilih antara “Sangat Tidak Setuju atau Tidak Setuju atau Neutral atau Setuju atau Sangat Setuju”.</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86000"/>
          </a:blip>
          <a:srcRect b="40696" l="0" r="0" t="19435"/>
          <a:stretch/>
        </p:blipFill>
        <p:spPr>
          <a:xfrm>
            <a:off x="0" y="0"/>
            <a:ext cx="9144000" cy="5468370"/>
          </a:xfrm>
          <a:prstGeom prst="rect">
            <a:avLst/>
          </a:prstGeom>
          <a:noFill/>
          <a:ln>
            <a:noFill/>
          </a:ln>
        </p:spPr>
      </p:pic>
      <p:sp>
        <p:nvSpPr>
          <p:cNvPr id="55" name="Google Shape;55;p13"/>
          <p:cNvSpPr txBox="1"/>
          <p:nvPr>
            <p:ph type="ctrTitle"/>
          </p:nvPr>
        </p:nvSpPr>
        <p:spPr>
          <a:xfrm>
            <a:off x="1481400" y="1661938"/>
            <a:ext cx="6181200" cy="1730100"/>
          </a:xfrm>
          <a:prstGeom prst="rect">
            <a:avLst/>
          </a:prstGeom>
          <a:effectLst>
            <a:outerShdw blurRad="57150" rotWithShape="0" algn="bl" dir="6180000" dist="19050">
              <a:srgbClr val="434343"/>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n-GB" sz="6000">
                <a:solidFill>
                  <a:srgbClr val="FFFFFF"/>
                </a:solidFill>
                <a:latin typeface="Montserrat"/>
                <a:ea typeface="Montserrat"/>
                <a:cs typeface="Montserrat"/>
                <a:sym typeface="Montserrat"/>
              </a:rPr>
              <a:t>PENYEBARAN BERITA PALSU</a:t>
            </a:r>
            <a:endParaRPr b="1" sz="6000">
              <a:solidFill>
                <a:srgbClr val="FFFFFF"/>
              </a:solidFill>
              <a:latin typeface="Montserrat"/>
              <a:ea typeface="Montserrat"/>
              <a:cs typeface="Montserrat"/>
              <a:sym typeface="Montserrat"/>
            </a:endParaRPr>
          </a:p>
        </p:txBody>
      </p:sp>
      <p:sp>
        <p:nvSpPr>
          <p:cNvPr id="56" name="Google Shape;56;p13"/>
          <p:cNvSpPr txBox="1"/>
          <p:nvPr>
            <p:ph idx="1" type="subTitle"/>
          </p:nvPr>
        </p:nvSpPr>
        <p:spPr>
          <a:xfrm>
            <a:off x="2299050" y="3700300"/>
            <a:ext cx="45459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Montserrat"/>
                <a:ea typeface="Montserrat"/>
                <a:cs typeface="Montserrat"/>
                <a:sym typeface="Montserrat"/>
              </a:rPr>
              <a:t>NURARISSA DAYANA BINTI MOHD SUKRI (A20EC0120)</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rPr b="1" lang="en-GB" sz="1200">
                <a:solidFill>
                  <a:srgbClr val="FFFFFF"/>
                </a:solidFill>
                <a:latin typeface="Montserrat"/>
                <a:ea typeface="Montserrat"/>
                <a:cs typeface="Montserrat"/>
                <a:sym typeface="Montserrat"/>
              </a:rPr>
              <a:t>NUR IRDINA ALIAH BINTI ABDUL WAHAB (A20EC0115)</a:t>
            </a:r>
            <a:endParaRPr b="1">
              <a:solidFill>
                <a:srgbClr val="FFFFFF"/>
              </a:solidFill>
              <a:latin typeface="Montserrat"/>
              <a:ea typeface="Montserrat"/>
              <a:cs typeface="Montserrat"/>
              <a:sym typeface="Montserrat"/>
            </a:endParaRPr>
          </a:p>
        </p:txBody>
      </p:sp>
      <p:pic>
        <p:nvPicPr>
          <p:cNvPr id="57" name="Google Shape;57;p13"/>
          <p:cNvPicPr preferRelativeResize="0"/>
          <p:nvPr/>
        </p:nvPicPr>
        <p:blipFill>
          <a:blip r:embed="rId4">
            <a:alphaModFix/>
          </a:blip>
          <a:stretch>
            <a:fillRect/>
          </a:stretch>
        </p:blipFill>
        <p:spPr>
          <a:xfrm>
            <a:off x="85923" y="136225"/>
            <a:ext cx="1906152" cy="637149"/>
          </a:xfrm>
          <a:prstGeom prst="rect">
            <a:avLst/>
          </a:prstGeom>
          <a:noFill/>
          <a:ln>
            <a:noFill/>
          </a:ln>
        </p:spPr>
      </p:pic>
      <p:sp>
        <p:nvSpPr>
          <p:cNvPr id="58" name="Google Shape;58;p13"/>
          <p:cNvSpPr txBox="1"/>
          <p:nvPr>
            <p:ph idx="1" type="subTitle"/>
          </p:nvPr>
        </p:nvSpPr>
        <p:spPr>
          <a:xfrm>
            <a:off x="966150" y="837675"/>
            <a:ext cx="7211700" cy="51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ontserrat"/>
                <a:ea typeface="Montserrat"/>
                <a:cs typeface="Montserrat"/>
                <a:sym typeface="Montserrat"/>
              </a:rPr>
              <a:t>UHIS1022-73 (FALSAFAH DAN ISU SEMASA)</a:t>
            </a:r>
            <a:endParaRPr b="1" sz="18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2"/>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195" name="Google Shape;195;p22"/>
          <p:cNvSpPr txBox="1"/>
          <p:nvPr>
            <p:ph type="title"/>
          </p:nvPr>
        </p:nvSpPr>
        <p:spPr>
          <a:xfrm>
            <a:off x="-69675" y="81150"/>
            <a:ext cx="2139600" cy="3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GB" sz="1200">
                <a:latin typeface="Montserrat"/>
                <a:ea typeface="Montserrat"/>
                <a:cs typeface="Montserrat"/>
                <a:sym typeface="Montserrat"/>
              </a:rPr>
              <a:t>Tujuan kajian</a:t>
            </a:r>
            <a:endParaRPr i="1" sz="1200">
              <a:latin typeface="Montserrat"/>
              <a:ea typeface="Montserrat"/>
              <a:cs typeface="Montserrat"/>
              <a:sym typeface="Montserrat"/>
            </a:endParaRPr>
          </a:p>
        </p:txBody>
      </p:sp>
      <p:sp>
        <p:nvSpPr>
          <p:cNvPr id="196" name="Google Shape;196;p22"/>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22"/>
          <p:cNvGrpSpPr/>
          <p:nvPr/>
        </p:nvGrpSpPr>
        <p:grpSpPr>
          <a:xfrm>
            <a:off x="2744109" y="1538850"/>
            <a:ext cx="1827900" cy="2458319"/>
            <a:chOff x="2744109" y="1538850"/>
            <a:chExt cx="1827900" cy="2458319"/>
          </a:xfrm>
        </p:grpSpPr>
        <p:sp>
          <p:nvSpPr>
            <p:cNvPr id="198" name="Google Shape;198;p22"/>
            <p:cNvSpPr/>
            <p:nvPr/>
          </p:nvSpPr>
          <p:spPr>
            <a:xfrm rot="5400000">
              <a:off x="2458209" y="1883369"/>
              <a:ext cx="2399700" cy="1827900"/>
            </a:xfrm>
            <a:prstGeom prst="rightArrowCallout">
              <a:avLst>
                <a:gd fmla="val 9283" name="adj1"/>
                <a:gd fmla="val 13570" name="adj2"/>
                <a:gd fmla="val 16082" name="adj3"/>
                <a:gd fmla="val 81236" name="adj4"/>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p:nvPr/>
          </p:nvSpPr>
          <p:spPr>
            <a:xfrm flipH="1" rot="10800000">
              <a:off x="2834043" y="1687411"/>
              <a:ext cx="1649400" cy="1769700"/>
            </a:xfrm>
            <a:prstGeom prst="snip1Rect">
              <a:avLst>
                <a:gd fmla="val 0" name="adj"/>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2"/>
            <p:cNvSpPr txBox="1"/>
            <p:nvPr/>
          </p:nvSpPr>
          <p:spPr>
            <a:xfrm>
              <a:off x="2833275" y="1538850"/>
              <a:ext cx="1649400" cy="206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Montserrat SemiBold"/>
                <a:ea typeface="Montserrat SemiBold"/>
                <a:cs typeface="Montserrat SemiBold"/>
                <a:sym typeface="Montserrat SemiBold"/>
              </a:endParaRPr>
            </a:p>
            <a:p>
              <a:pPr indent="0" lvl="0" marL="0" rtl="0" algn="ctr">
                <a:lnSpc>
                  <a:spcPct val="100000"/>
                </a:lnSpc>
                <a:spcBef>
                  <a:spcPts val="0"/>
                </a:spcBef>
                <a:spcAft>
                  <a:spcPts val="1000"/>
                </a:spcAft>
                <a:buClr>
                  <a:schemeClr val="dk1"/>
                </a:buClr>
                <a:buSzPts val="1100"/>
                <a:buFont typeface="Arial"/>
                <a:buNone/>
              </a:pPr>
              <a:r>
                <a:rPr lang="en-GB" sz="1200">
                  <a:solidFill>
                    <a:srgbClr val="FFFFFF"/>
                  </a:solidFill>
                  <a:latin typeface="Montserrat SemiBold"/>
                  <a:ea typeface="Montserrat SemiBold"/>
                  <a:cs typeface="Montserrat SemiBold"/>
                  <a:sym typeface="Montserrat SemiBold"/>
                </a:rPr>
                <a:t>Faktor  yang menyebabkan penyebaran berita palsu di media sosial dalam kalangan masyarakat yang sedar dan tidak sedar </a:t>
              </a:r>
              <a:endParaRPr sz="800">
                <a:solidFill>
                  <a:srgbClr val="FFFFFF"/>
                </a:solidFill>
                <a:latin typeface="Montserrat SemiBold"/>
                <a:ea typeface="Montserrat SemiBold"/>
                <a:cs typeface="Montserrat SemiBold"/>
                <a:sym typeface="Montserrat SemiBold"/>
              </a:endParaRPr>
            </a:p>
          </p:txBody>
        </p:sp>
      </p:grpSp>
      <p:grpSp>
        <p:nvGrpSpPr>
          <p:cNvPr id="201" name="Google Shape;201;p22"/>
          <p:cNvGrpSpPr/>
          <p:nvPr/>
        </p:nvGrpSpPr>
        <p:grpSpPr>
          <a:xfrm>
            <a:off x="4572009" y="1146343"/>
            <a:ext cx="1827900" cy="2399700"/>
            <a:chOff x="4572009" y="1146343"/>
            <a:chExt cx="1827900" cy="2399700"/>
          </a:xfrm>
        </p:grpSpPr>
        <p:sp>
          <p:nvSpPr>
            <p:cNvPr id="202" name="Google Shape;202;p22"/>
            <p:cNvSpPr/>
            <p:nvPr/>
          </p:nvSpPr>
          <p:spPr>
            <a:xfrm rot="-5400000">
              <a:off x="4286109" y="1432243"/>
              <a:ext cx="2399700" cy="1827900"/>
            </a:xfrm>
            <a:prstGeom prst="rightArrowCallout">
              <a:avLst>
                <a:gd fmla="val 9283" name="adj1"/>
                <a:gd fmla="val 13570" name="adj2"/>
                <a:gd fmla="val 16082" name="adj3"/>
                <a:gd fmla="val 81236" name="adj4"/>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p:nvPr/>
          </p:nvSpPr>
          <p:spPr>
            <a:xfrm flipH="1">
              <a:off x="4660575" y="1686400"/>
              <a:ext cx="1649400" cy="1769700"/>
            </a:xfrm>
            <a:prstGeom prst="snip1Rect">
              <a:avLst>
                <a:gd fmla="val 0" name="adj"/>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txBox="1"/>
            <p:nvPr/>
          </p:nvSpPr>
          <p:spPr>
            <a:xfrm>
              <a:off x="4683375" y="1800425"/>
              <a:ext cx="16053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1200">
                  <a:solidFill>
                    <a:srgbClr val="FFFFFF"/>
                  </a:solidFill>
                  <a:latin typeface="Montserrat SemiBold"/>
                  <a:ea typeface="Montserrat SemiBold"/>
                  <a:cs typeface="Montserrat SemiBold"/>
                  <a:sym typeface="Montserrat SemiBold"/>
                </a:rPr>
                <a:t>Kaedah memperolehi maklumat yang sahih untuk diaplikasikan dalam kehidupan harian</a:t>
              </a:r>
              <a:endParaRPr sz="800">
                <a:solidFill>
                  <a:srgbClr val="FFFFFF"/>
                </a:solidFill>
                <a:latin typeface="Montserrat SemiBold"/>
                <a:ea typeface="Montserrat SemiBold"/>
                <a:cs typeface="Montserrat SemiBold"/>
                <a:sym typeface="Montserrat SemiBold"/>
              </a:endParaRPr>
            </a:p>
          </p:txBody>
        </p:sp>
      </p:grpSp>
      <p:grpSp>
        <p:nvGrpSpPr>
          <p:cNvPr id="205" name="Google Shape;205;p22"/>
          <p:cNvGrpSpPr/>
          <p:nvPr/>
        </p:nvGrpSpPr>
        <p:grpSpPr>
          <a:xfrm>
            <a:off x="6400059" y="1597469"/>
            <a:ext cx="1827900" cy="2399700"/>
            <a:chOff x="6400059" y="1597469"/>
            <a:chExt cx="1827900" cy="2399700"/>
          </a:xfrm>
        </p:grpSpPr>
        <p:sp>
          <p:nvSpPr>
            <p:cNvPr id="206" name="Google Shape;206;p22"/>
            <p:cNvSpPr/>
            <p:nvPr/>
          </p:nvSpPr>
          <p:spPr>
            <a:xfrm rot="5400000">
              <a:off x="6114159" y="1883369"/>
              <a:ext cx="2399700" cy="1827900"/>
            </a:xfrm>
            <a:prstGeom prst="rightArrowCallout">
              <a:avLst>
                <a:gd fmla="val 9283" name="adj1"/>
                <a:gd fmla="val 13570" name="adj2"/>
                <a:gd fmla="val 16082" name="adj3"/>
                <a:gd fmla="val 81236" name="adj4"/>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p:nvPr/>
          </p:nvSpPr>
          <p:spPr>
            <a:xfrm flipH="1" rot="10800000">
              <a:off x="6489993" y="1687411"/>
              <a:ext cx="1649400" cy="1769700"/>
            </a:xfrm>
            <a:prstGeom prst="snip1Rect">
              <a:avLst>
                <a:gd fmla="val 0" name="adj"/>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txBox="1"/>
            <p:nvPr/>
          </p:nvSpPr>
          <p:spPr>
            <a:xfrm>
              <a:off x="6468675" y="1742150"/>
              <a:ext cx="1649400" cy="147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Clr>
                  <a:schemeClr val="dk1"/>
                </a:buClr>
                <a:buSzPts val="1100"/>
                <a:buFont typeface="Arial"/>
                <a:buNone/>
              </a:pPr>
              <a:r>
                <a:rPr lang="en-GB" sz="1200">
                  <a:solidFill>
                    <a:srgbClr val="FFFFFF"/>
                  </a:solidFill>
                  <a:latin typeface="Montserrat SemiBold"/>
                  <a:ea typeface="Montserrat SemiBold"/>
                  <a:cs typeface="Montserrat SemiBold"/>
                  <a:sym typeface="Montserrat SemiBold"/>
                </a:rPr>
                <a:t>jantina, umur, kesan, faktor-faktor yang berkaitan dengan pengetahuan am berkenaan penyebaran berita palsu, medium </a:t>
              </a:r>
              <a:endParaRPr sz="1200">
                <a:solidFill>
                  <a:srgbClr val="FFFFFF"/>
                </a:solidFill>
                <a:latin typeface="Montserrat SemiBold"/>
                <a:ea typeface="Montserrat SemiBold"/>
                <a:cs typeface="Montserrat SemiBold"/>
                <a:sym typeface="Montserrat SemiBold"/>
              </a:endParaRPr>
            </a:p>
          </p:txBody>
        </p:sp>
      </p:grpSp>
      <p:grpSp>
        <p:nvGrpSpPr>
          <p:cNvPr id="209" name="Google Shape;209;p22"/>
          <p:cNvGrpSpPr/>
          <p:nvPr/>
        </p:nvGrpSpPr>
        <p:grpSpPr>
          <a:xfrm>
            <a:off x="916059" y="1146343"/>
            <a:ext cx="1827900" cy="2399700"/>
            <a:chOff x="916059" y="1146343"/>
            <a:chExt cx="1827900" cy="2399700"/>
          </a:xfrm>
        </p:grpSpPr>
        <p:sp>
          <p:nvSpPr>
            <p:cNvPr id="210" name="Google Shape;210;p22"/>
            <p:cNvSpPr/>
            <p:nvPr/>
          </p:nvSpPr>
          <p:spPr>
            <a:xfrm rot="-5400000">
              <a:off x="630159" y="1432243"/>
              <a:ext cx="2399700" cy="1827900"/>
            </a:xfrm>
            <a:prstGeom prst="rightArrowCallout">
              <a:avLst>
                <a:gd fmla="val 9283" name="adj1"/>
                <a:gd fmla="val 13570" name="adj2"/>
                <a:gd fmla="val 16082" name="adj3"/>
                <a:gd fmla="val 81236" name="adj4"/>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p:nvPr/>
          </p:nvSpPr>
          <p:spPr>
            <a:xfrm flipH="1">
              <a:off x="1004625" y="1686400"/>
              <a:ext cx="1649400" cy="1769700"/>
            </a:xfrm>
            <a:prstGeom prst="snip1Rect">
              <a:avLst>
                <a:gd fmla="val 0" name="adj"/>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txBox="1"/>
            <p:nvPr/>
          </p:nvSpPr>
          <p:spPr>
            <a:xfrm>
              <a:off x="1138500" y="1800420"/>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1200">
                  <a:solidFill>
                    <a:srgbClr val="FFFFFF"/>
                  </a:solidFill>
                  <a:latin typeface="Montserrat SemiBold"/>
                  <a:ea typeface="Montserrat SemiBold"/>
                  <a:cs typeface="Montserrat SemiBold"/>
                  <a:sym typeface="Montserrat SemiBold"/>
                </a:rPr>
                <a:t>Masalah penularan berita palsu di media sosial dalam kalangan masyarakat</a:t>
              </a:r>
              <a:endParaRPr sz="800">
                <a:solidFill>
                  <a:srgbClr val="FFFFFF"/>
                </a:solidFill>
                <a:latin typeface="Montserrat SemiBold"/>
                <a:ea typeface="Montserrat SemiBold"/>
                <a:cs typeface="Montserrat SemiBold"/>
                <a:sym typeface="Montserrat SemiBol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p:nvPr/>
        </p:nvSpPr>
        <p:spPr>
          <a:xfrm>
            <a:off x="45720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Masalah Kajian</a:t>
            </a:r>
            <a:endParaRPr i="1" sz="1100">
              <a:latin typeface="Montserrat"/>
              <a:ea typeface="Montserrat"/>
              <a:cs typeface="Montserrat"/>
              <a:sym typeface="Montserrat"/>
            </a:endParaRPr>
          </a:p>
        </p:txBody>
      </p:sp>
      <p:pic>
        <p:nvPicPr>
          <p:cNvPr id="220" name="Google Shape;220;p23"/>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221" name="Google Shape;221;p23"/>
          <p:cNvPicPr preferRelativeResize="0"/>
          <p:nvPr/>
        </p:nvPicPr>
        <p:blipFill rotWithShape="1">
          <a:blip r:embed="rId4">
            <a:alphaModFix/>
          </a:blip>
          <a:srcRect b="10905" l="0" r="0" t="0"/>
          <a:stretch/>
        </p:blipFill>
        <p:spPr>
          <a:xfrm>
            <a:off x="116875" y="670863"/>
            <a:ext cx="4267300" cy="3801775"/>
          </a:xfrm>
          <a:prstGeom prst="rect">
            <a:avLst/>
          </a:prstGeom>
          <a:noFill/>
          <a:ln>
            <a:noFill/>
          </a:ln>
        </p:spPr>
      </p:pic>
      <p:sp>
        <p:nvSpPr>
          <p:cNvPr id="222" name="Google Shape;222;p23"/>
          <p:cNvSpPr txBox="1"/>
          <p:nvPr/>
        </p:nvSpPr>
        <p:spPr>
          <a:xfrm>
            <a:off x="5156550" y="1871550"/>
            <a:ext cx="3586500" cy="16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latin typeface="Montserrat"/>
                <a:ea typeface="Montserrat"/>
                <a:cs typeface="Montserrat"/>
                <a:sym typeface="Montserrat"/>
              </a:rPr>
              <a:t>MASALAH</a:t>
            </a:r>
            <a:r>
              <a:rPr b="1" lang="en-GB" sz="3600">
                <a:latin typeface="Montserrat"/>
                <a:ea typeface="Montserrat"/>
                <a:cs typeface="Montserrat"/>
                <a:sym typeface="Montserrat"/>
              </a:rPr>
              <a:t> KAJIAN</a:t>
            </a:r>
            <a:endParaRPr b="1" sz="36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p:nvPr/>
        </p:nvSpPr>
        <p:spPr>
          <a:xfrm>
            <a:off x="47536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4"/>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descr="Forms response chart. Question title: Adakah anda tahu apa itu kesalahan di bawah Seksyen 211 dan 233 Akta Komunikasi dan Multimedia?. Number of responses: 52 responses." id="229" name="Google Shape;229;p24"/>
          <p:cNvPicPr preferRelativeResize="0"/>
          <p:nvPr/>
        </p:nvPicPr>
        <p:blipFill rotWithShape="1">
          <a:blip r:embed="rId4">
            <a:alphaModFix/>
          </a:blip>
          <a:srcRect b="0" l="0" r="9804" t="0"/>
          <a:stretch/>
        </p:blipFill>
        <p:spPr>
          <a:xfrm>
            <a:off x="1768126" y="1222875"/>
            <a:ext cx="6017800" cy="2880875"/>
          </a:xfrm>
          <a:prstGeom prst="rect">
            <a:avLst/>
          </a:prstGeom>
          <a:noFill/>
          <a:ln>
            <a:noFill/>
          </a:ln>
        </p:spPr>
      </p:pic>
      <p:sp>
        <p:nvSpPr>
          <p:cNvPr id="230" name="Google Shape;230;p24"/>
          <p:cNvSpPr txBox="1"/>
          <p:nvPr/>
        </p:nvSpPr>
        <p:spPr>
          <a:xfrm>
            <a:off x="654150" y="4188075"/>
            <a:ext cx="7835700" cy="84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i="1" lang="en-GB" sz="1200">
                <a:solidFill>
                  <a:schemeClr val="dk1"/>
                </a:solidFill>
                <a:latin typeface="Montserrat"/>
                <a:ea typeface="Montserrat"/>
                <a:cs typeface="Montserrat"/>
                <a:sym typeface="Montserrat"/>
              </a:rPr>
              <a:t>Rajah 2: Carta Pai Pengetahuan Responden Terhadap Undang-Undang Seksyen 211 dan 233 Akta Komunikasi dan Multimedia</a:t>
            </a:r>
            <a:endParaRPr>
              <a:latin typeface="Montserrat"/>
              <a:ea typeface="Montserrat"/>
              <a:cs typeface="Montserrat"/>
              <a:sym typeface="Montserrat"/>
            </a:endParaRPr>
          </a:p>
        </p:txBody>
      </p:sp>
      <p:sp>
        <p:nvSpPr>
          <p:cNvPr id="231" name="Google Shape;231;p24"/>
          <p:cNvSpPr txBox="1"/>
          <p:nvPr/>
        </p:nvSpPr>
        <p:spPr>
          <a:xfrm>
            <a:off x="737400" y="720650"/>
            <a:ext cx="7669200" cy="417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sz="1300">
                <a:solidFill>
                  <a:srgbClr val="222222"/>
                </a:solidFill>
                <a:highlight>
                  <a:srgbClr val="F4CCCC"/>
                </a:highlight>
                <a:latin typeface="Montserrat SemiBold"/>
                <a:ea typeface="Montserrat SemiBold"/>
                <a:cs typeface="Montserrat SemiBold"/>
                <a:sym typeface="Montserrat SemiBold"/>
              </a:rPr>
              <a:t>Mengkaji isu penyebaran berita palsu dalam kalangan masyarakat.</a:t>
            </a:r>
            <a:endParaRPr>
              <a:highlight>
                <a:srgbClr val="F4CCCC"/>
              </a:highlight>
              <a:latin typeface="Montserrat SemiBold"/>
              <a:ea typeface="Montserrat SemiBold"/>
              <a:cs typeface="Montserrat SemiBold"/>
              <a:sym typeface="Montserrat SemiBold"/>
            </a:endParaRPr>
          </a:p>
        </p:txBody>
      </p:sp>
      <p:sp>
        <p:nvSpPr>
          <p:cNvPr id="232" name="Google Shape;232;p24"/>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Sebelum </a:t>
            </a:r>
            <a:r>
              <a:rPr i="1" lang="en-GB" sz="1200">
                <a:latin typeface="Montserrat"/>
                <a:ea typeface="Montserrat"/>
                <a:cs typeface="Montserrat"/>
                <a:sym typeface="Montserrat"/>
              </a:rPr>
              <a:t>Kajian</a:t>
            </a:r>
            <a:endParaRPr i="1" sz="11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5"/>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239" name="Google Shape;239;p25"/>
          <p:cNvSpPr/>
          <p:nvPr/>
        </p:nvSpPr>
        <p:spPr>
          <a:xfrm>
            <a:off x="4572000" y="-7950"/>
            <a:ext cx="45720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Sebelum Kajian</a:t>
            </a:r>
            <a:endParaRPr i="1" sz="1100">
              <a:latin typeface="Montserrat"/>
              <a:ea typeface="Montserrat"/>
              <a:cs typeface="Montserrat"/>
              <a:sym typeface="Montserrat"/>
            </a:endParaRPr>
          </a:p>
        </p:txBody>
      </p:sp>
      <p:pic>
        <p:nvPicPr>
          <p:cNvPr descr="Forms response chart. Question title: Pada pendapat anda, apakah platform media sosial yang sering digunakan untuk menyebar berita palsu.. Number of responses: 52 responses." id="242" name="Google Shape;242;p25"/>
          <p:cNvPicPr preferRelativeResize="0"/>
          <p:nvPr/>
        </p:nvPicPr>
        <p:blipFill>
          <a:blip r:embed="rId4">
            <a:alphaModFix/>
          </a:blip>
          <a:stretch>
            <a:fillRect/>
          </a:stretch>
        </p:blipFill>
        <p:spPr>
          <a:xfrm>
            <a:off x="1692187" y="1381175"/>
            <a:ext cx="5759625" cy="2919450"/>
          </a:xfrm>
          <a:prstGeom prst="rect">
            <a:avLst/>
          </a:prstGeom>
          <a:noFill/>
          <a:ln>
            <a:noFill/>
          </a:ln>
        </p:spPr>
      </p:pic>
      <p:sp>
        <p:nvSpPr>
          <p:cNvPr id="243" name="Google Shape;243;p25"/>
          <p:cNvSpPr txBox="1"/>
          <p:nvPr/>
        </p:nvSpPr>
        <p:spPr>
          <a:xfrm>
            <a:off x="872850" y="4443100"/>
            <a:ext cx="73983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3: Graf Platform Media Sosial yang Digunakan dalam Penyebaran Berita Palsu</a:t>
            </a:r>
            <a:endParaRPr>
              <a:latin typeface="Montserrat"/>
              <a:ea typeface="Montserrat"/>
              <a:cs typeface="Montserrat"/>
              <a:sym typeface="Montserrat"/>
            </a:endParaRPr>
          </a:p>
        </p:txBody>
      </p:sp>
      <p:sp>
        <p:nvSpPr>
          <p:cNvPr id="244" name="Google Shape;244;p25"/>
          <p:cNvSpPr txBox="1"/>
          <p:nvPr/>
        </p:nvSpPr>
        <p:spPr>
          <a:xfrm>
            <a:off x="164250" y="757638"/>
            <a:ext cx="8815500" cy="4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highlight>
                  <a:srgbClr val="F4CCCC"/>
                </a:highlight>
                <a:latin typeface="Montserrat Medium"/>
                <a:ea typeface="Montserrat Medium"/>
                <a:cs typeface="Montserrat Medium"/>
                <a:sym typeface="Montserrat Medium"/>
              </a:rPr>
              <a:t>86.5% responden bersetuju platform ‘whatsapp’ sering digunakan untuk menyebarkan berita palsu</a:t>
            </a:r>
            <a:endParaRPr sz="1300">
              <a:highlight>
                <a:srgbClr val="F4CCCC"/>
              </a:highlight>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6"/>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250" name="Google Shape;250;p26"/>
          <p:cNvSpPr/>
          <p:nvPr/>
        </p:nvSpPr>
        <p:spPr>
          <a:xfrm>
            <a:off x="47536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p:txBody>
      </p:sp>
      <p:pic>
        <p:nvPicPr>
          <p:cNvPr id="251" name="Google Shape;251;p26" title="Chart"/>
          <p:cNvPicPr preferRelativeResize="0"/>
          <p:nvPr/>
        </p:nvPicPr>
        <p:blipFill>
          <a:blip r:embed="rId4">
            <a:alphaModFix/>
          </a:blip>
          <a:stretch>
            <a:fillRect/>
          </a:stretch>
        </p:blipFill>
        <p:spPr>
          <a:xfrm>
            <a:off x="1501912" y="679438"/>
            <a:ext cx="6140175" cy="3784633"/>
          </a:xfrm>
          <a:prstGeom prst="rect">
            <a:avLst/>
          </a:prstGeom>
          <a:noFill/>
          <a:ln>
            <a:noFill/>
          </a:ln>
        </p:spPr>
      </p:pic>
      <p:sp>
        <p:nvSpPr>
          <p:cNvPr id="252" name="Google Shape;252;p26"/>
          <p:cNvSpPr txBox="1"/>
          <p:nvPr/>
        </p:nvSpPr>
        <p:spPr>
          <a:xfrm>
            <a:off x="1017000" y="4477050"/>
            <a:ext cx="7110000" cy="34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Medium"/>
                <a:ea typeface="Montserrat Medium"/>
                <a:cs typeface="Montserrat Medium"/>
                <a:sym typeface="Montserrat Medium"/>
              </a:rPr>
              <a:t>Rajah 4: Graf Masalah Penyebaran Berita Palsu</a:t>
            </a:r>
            <a:endParaRPr i="1" sz="1200">
              <a:solidFill>
                <a:schemeClr val="dk1"/>
              </a:solidFill>
              <a:latin typeface="Montserrat Medium"/>
              <a:ea typeface="Montserrat Medium"/>
              <a:cs typeface="Montserrat Medium"/>
              <a:sym typeface="Montserrat Medium"/>
            </a:endParaRPr>
          </a:p>
        </p:txBody>
      </p:sp>
      <p:sp>
        <p:nvSpPr>
          <p:cNvPr id="253" name="Google Shape;253;p26"/>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Sebelum Kajian</a:t>
            </a:r>
            <a:endParaRPr i="1" sz="11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p:nvPr/>
        </p:nvSpPr>
        <p:spPr>
          <a:xfrm>
            <a:off x="463915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7"/>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descr="Forms response chart. Question title: Pada Pendapat anda, adakah masyarakat lebih mudah terlibat dalam aktiviti penyebaran berita palsu dalam keadaan tidak sedar?. Number of responses: 52 responses." id="261" name="Google Shape;261;p27"/>
          <p:cNvPicPr preferRelativeResize="0"/>
          <p:nvPr/>
        </p:nvPicPr>
        <p:blipFill rotWithShape="1">
          <a:blip r:embed="rId4">
            <a:alphaModFix/>
          </a:blip>
          <a:srcRect b="11847" l="0" r="0" t="0"/>
          <a:stretch/>
        </p:blipFill>
        <p:spPr>
          <a:xfrm>
            <a:off x="1469688" y="1395500"/>
            <a:ext cx="6204636" cy="2697725"/>
          </a:xfrm>
          <a:prstGeom prst="rect">
            <a:avLst/>
          </a:prstGeom>
          <a:noFill/>
          <a:ln>
            <a:noFill/>
          </a:ln>
        </p:spPr>
      </p:pic>
      <p:sp>
        <p:nvSpPr>
          <p:cNvPr id="262" name="Google Shape;262;p27"/>
          <p:cNvSpPr txBox="1"/>
          <p:nvPr/>
        </p:nvSpPr>
        <p:spPr>
          <a:xfrm>
            <a:off x="1216050" y="764300"/>
            <a:ext cx="6711900" cy="631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a:solidFill>
                  <a:srgbClr val="222222"/>
                </a:solidFill>
                <a:highlight>
                  <a:srgbClr val="F4CCCC"/>
                </a:highlight>
                <a:latin typeface="Montserrat Medium"/>
                <a:ea typeface="Montserrat Medium"/>
                <a:cs typeface="Montserrat Medium"/>
                <a:sym typeface="Montserrat Medium"/>
              </a:rPr>
              <a:t>Mengkaji persepsi masyarakat mengenai penyebaran berita palsu</a:t>
            </a:r>
            <a:endParaRPr>
              <a:solidFill>
                <a:srgbClr val="222222"/>
              </a:solidFill>
              <a:highlight>
                <a:srgbClr val="F4CCCC"/>
              </a:highlight>
              <a:latin typeface="Montserrat Medium"/>
              <a:ea typeface="Montserrat Medium"/>
              <a:cs typeface="Montserrat Medium"/>
              <a:sym typeface="Montserrat Medium"/>
            </a:endParaRPr>
          </a:p>
          <a:p>
            <a:pPr indent="0" lvl="0" marL="0" rtl="0" algn="ctr">
              <a:spcBef>
                <a:spcPts val="0"/>
              </a:spcBef>
              <a:spcAft>
                <a:spcPts val="0"/>
              </a:spcAft>
              <a:buNone/>
            </a:pPr>
            <a:r>
              <a:t/>
            </a:r>
            <a:endParaRPr>
              <a:highlight>
                <a:srgbClr val="F4CCCC"/>
              </a:highlight>
              <a:latin typeface="Montserrat Medium"/>
              <a:ea typeface="Montserrat Medium"/>
              <a:cs typeface="Montserrat Medium"/>
              <a:sym typeface="Montserrat Medium"/>
            </a:endParaRPr>
          </a:p>
        </p:txBody>
      </p:sp>
      <p:sp>
        <p:nvSpPr>
          <p:cNvPr id="263" name="Google Shape;263;p27"/>
          <p:cNvSpPr txBox="1"/>
          <p:nvPr/>
        </p:nvSpPr>
        <p:spPr>
          <a:xfrm>
            <a:off x="707850" y="4551750"/>
            <a:ext cx="77283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5: Graf Kecenderungan Masyarakat Terlibat Dalam Aktiviti Penyebaran Berita Palsu Dalam Keadaan Tidak Sedar</a:t>
            </a:r>
            <a:endParaRPr sz="1200">
              <a:solidFill>
                <a:schemeClr val="dk1"/>
              </a:solidFill>
              <a:latin typeface="Montserrat"/>
              <a:ea typeface="Montserrat"/>
              <a:cs typeface="Montserrat"/>
              <a:sym typeface="Montserrat"/>
            </a:endParaRPr>
          </a:p>
        </p:txBody>
      </p:sp>
      <p:sp>
        <p:nvSpPr>
          <p:cNvPr id="264" name="Google Shape;264;p27"/>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Semasa Kajian</a:t>
            </a:r>
            <a:endParaRPr i="1" sz="11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p:nvPr/>
        </p:nvSpPr>
        <p:spPr>
          <a:xfrm>
            <a:off x="45720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28"/>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272" name="Google Shape;272;p28" title="Chart"/>
          <p:cNvPicPr preferRelativeResize="0"/>
          <p:nvPr/>
        </p:nvPicPr>
        <p:blipFill>
          <a:blip r:embed="rId4">
            <a:alphaModFix/>
          </a:blip>
          <a:stretch>
            <a:fillRect/>
          </a:stretch>
        </p:blipFill>
        <p:spPr>
          <a:xfrm>
            <a:off x="980750" y="1209991"/>
            <a:ext cx="7397426" cy="3342362"/>
          </a:xfrm>
          <a:prstGeom prst="rect">
            <a:avLst/>
          </a:prstGeom>
          <a:noFill/>
          <a:ln>
            <a:noFill/>
          </a:ln>
        </p:spPr>
      </p:pic>
      <p:sp>
        <p:nvSpPr>
          <p:cNvPr id="273" name="Google Shape;273;p28"/>
          <p:cNvSpPr txBox="1"/>
          <p:nvPr/>
        </p:nvSpPr>
        <p:spPr>
          <a:xfrm>
            <a:off x="1278513" y="4552350"/>
            <a:ext cx="68019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6: Graf Faktor Utama Penyebaran Berita Palsu Dalam Keadaan Tidak Sedar</a:t>
            </a:r>
            <a:endParaRPr>
              <a:latin typeface="Montserrat"/>
              <a:ea typeface="Montserrat"/>
              <a:cs typeface="Montserrat"/>
              <a:sym typeface="Montserrat"/>
            </a:endParaRPr>
          </a:p>
        </p:txBody>
      </p:sp>
      <p:sp>
        <p:nvSpPr>
          <p:cNvPr id="274" name="Google Shape;274;p28"/>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Semasa Kajian</a:t>
            </a:r>
            <a:endParaRPr i="1" sz="11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p:nvPr/>
        </p:nvSpPr>
        <p:spPr>
          <a:xfrm>
            <a:off x="463915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 name="Google Shape;281;p29"/>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282" name="Google Shape;282;p29"/>
          <p:cNvSpPr txBox="1"/>
          <p:nvPr/>
        </p:nvSpPr>
        <p:spPr>
          <a:xfrm>
            <a:off x="1216050" y="764300"/>
            <a:ext cx="6711900" cy="631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a:solidFill>
                  <a:srgbClr val="222222"/>
                </a:solidFill>
                <a:highlight>
                  <a:srgbClr val="F4CCCC"/>
                </a:highlight>
                <a:latin typeface="Montserrat Medium"/>
                <a:ea typeface="Montserrat Medium"/>
                <a:cs typeface="Montserrat Medium"/>
                <a:sym typeface="Montserrat Medium"/>
              </a:rPr>
              <a:t>Mengkaji persepsi masyarakat mengenai penyebaran berita palsu</a:t>
            </a:r>
            <a:endParaRPr>
              <a:solidFill>
                <a:srgbClr val="222222"/>
              </a:solidFill>
              <a:highlight>
                <a:srgbClr val="F4CCCC"/>
              </a:highlight>
              <a:latin typeface="Montserrat Medium"/>
              <a:ea typeface="Montserrat Medium"/>
              <a:cs typeface="Montserrat Medium"/>
              <a:sym typeface="Montserrat Medium"/>
            </a:endParaRPr>
          </a:p>
          <a:p>
            <a:pPr indent="0" lvl="0" marL="0" rtl="0" algn="ctr">
              <a:spcBef>
                <a:spcPts val="0"/>
              </a:spcBef>
              <a:spcAft>
                <a:spcPts val="0"/>
              </a:spcAft>
              <a:buNone/>
            </a:pPr>
            <a:r>
              <a:t/>
            </a:r>
            <a:endParaRPr>
              <a:highlight>
                <a:srgbClr val="F4CCCC"/>
              </a:highlight>
              <a:latin typeface="Montserrat Medium"/>
              <a:ea typeface="Montserrat Medium"/>
              <a:cs typeface="Montserrat Medium"/>
              <a:sym typeface="Montserrat Medium"/>
            </a:endParaRPr>
          </a:p>
        </p:txBody>
      </p:sp>
      <p:sp>
        <p:nvSpPr>
          <p:cNvPr id="283" name="Google Shape;283;p29"/>
          <p:cNvSpPr txBox="1"/>
          <p:nvPr/>
        </p:nvSpPr>
        <p:spPr>
          <a:xfrm>
            <a:off x="-34500" y="4429125"/>
            <a:ext cx="92130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7: Graf Kecenderungan Masyarakat Terlibat Dalam Aktiviti Penyebaran Berita Palsu Dalam Keadaan Sedar</a:t>
            </a:r>
            <a:endParaRPr sz="1200">
              <a:solidFill>
                <a:schemeClr val="dk1"/>
              </a:solidFill>
              <a:latin typeface="Montserrat"/>
              <a:ea typeface="Montserrat"/>
              <a:cs typeface="Montserrat"/>
              <a:sym typeface="Montserrat"/>
            </a:endParaRPr>
          </a:p>
        </p:txBody>
      </p:sp>
      <p:sp>
        <p:nvSpPr>
          <p:cNvPr id="284" name="Google Shape;284;p29"/>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Semasa Kajian</a:t>
            </a:r>
            <a:endParaRPr i="1" sz="1100">
              <a:latin typeface="Montserrat"/>
              <a:ea typeface="Montserrat"/>
              <a:cs typeface="Montserrat"/>
              <a:sym typeface="Montserrat"/>
            </a:endParaRPr>
          </a:p>
        </p:txBody>
      </p:sp>
      <p:pic>
        <p:nvPicPr>
          <p:cNvPr descr="Forms response chart. Question title: Pada Pendapat anda, adakah masyarakat mudah terlibat dalam aktiviti penyebaran berita palsu dalam keadaan sedar?. Number of responses: 52 responses." id="286" name="Google Shape;286;p29"/>
          <p:cNvPicPr preferRelativeResize="0"/>
          <p:nvPr/>
        </p:nvPicPr>
        <p:blipFill rotWithShape="1">
          <a:blip r:embed="rId4">
            <a:alphaModFix/>
          </a:blip>
          <a:srcRect b="10514" l="0" r="0" t="0"/>
          <a:stretch/>
        </p:blipFill>
        <p:spPr>
          <a:xfrm>
            <a:off x="1482588" y="1395500"/>
            <a:ext cx="6178825" cy="2795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0"/>
          <p:cNvSpPr/>
          <p:nvPr/>
        </p:nvSpPr>
        <p:spPr>
          <a:xfrm>
            <a:off x="463915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30"/>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293" name="Google Shape;293;p30"/>
          <p:cNvSpPr txBox="1"/>
          <p:nvPr/>
        </p:nvSpPr>
        <p:spPr>
          <a:xfrm>
            <a:off x="1216050" y="764300"/>
            <a:ext cx="6711900" cy="631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a:solidFill>
                  <a:srgbClr val="222222"/>
                </a:solidFill>
                <a:highlight>
                  <a:srgbClr val="F4CCCC"/>
                </a:highlight>
                <a:latin typeface="Montserrat Medium"/>
                <a:ea typeface="Montserrat Medium"/>
                <a:cs typeface="Montserrat Medium"/>
                <a:sym typeface="Montserrat Medium"/>
              </a:rPr>
              <a:t>Mengkaji persepsi masyarakat mengenai penyebaran berita palsu</a:t>
            </a:r>
            <a:endParaRPr>
              <a:solidFill>
                <a:srgbClr val="222222"/>
              </a:solidFill>
              <a:highlight>
                <a:srgbClr val="F4CCCC"/>
              </a:highlight>
              <a:latin typeface="Montserrat Medium"/>
              <a:ea typeface="Montserrat Medium"/>
              <a:cs typeface="Montserrat Medium"/>
              <a:sym typeface="Montserrat Medium"/>
            </a:endParaRPr>
          </a:p>
          <a:p>
            <a:pPr indent="0" lvl="0" marL="0" rtl="0" algn="ctr">
              <a:spcBef>
                <a:spcPts val="0"/>
              </a:spcBef>
              <a:spcAft>
                <a:spcPts val="0"/>
              </a:spcAft>
              <a:buNone/>
            </a:pPr>
            <a:r>
              <a:t/>
            </a:r>
            <a:endParaRPr>
              <a:highlight>
                <a:srgbClr val="F4CCCC"/>
              </a:highlight>
              <a:latin typeface="Montserrat Medium"/>
              <a:ea typeface="Montserrat Medium"/>
              <a:cs typeface="Montserrat Medium"/>
              <a:sym typeface="Montserrat Medium"/>
            </a:endParaRPr>
          </a:p>
        </p:txBody>
      </p:sp>
      <p:sp>
        <p:nvSpPr>
          <p:cNvPr id="294" name="Google Shape;294;p30"/>
          <p:cNvSpPr txBox="1"/>
          <p:nvPr/>
        </p:nvSpPr>
        <p:spPr>
          <a:xfrm>
            <a:off x="-34500" y="4486275"/>
            <a:ext cx="92130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8: Graf Faktor Utama Penyebaran Berita Palsu Dalam Keadaan Sedar</a:t>
            </a:r>
            <a:endParaRPr sz="1200">
              <a:solidFill>
                <a:schemeClr val="dk1"/>
              </a:solidFill>
              <a:latin typeface="Montserrat"/>
              <a:ea typeface="Montserrat"/>
              <a:cs typeface="Montserrat"/>
              <a:sym typeface="Montserrat"/>
            </a:endParaRPr>
          </a:p>
        </p:txBody>
      </p:sp>
      <p:sp>
        <p:nvSpPr>
          <p:cNvPr id="295" name="Google Shape;295;p30"/>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Semasa Kajian</a:t>
            </a:r>
            <a:endParaRPr i="1" sz="1100">
              <a:latin typeface="Montserrat"/>
              <a:ea typeface="Montserrat"/>
              <a:cs typeface="Montserrat"/>
              <a:sym typeface="Montserrat"/>
            </a:endParaRPr>
          </a:p>
        </p:txBody>
      </p:sp>
      <p:pic>
        <p:nvPicPr>
          <p:cNvPr id="297" name="Google Shape;297;p30" title="Chart"/>
          <p:cNvPicPr preferRelativeResize="0"/>
          <p:nvPr/>
        </p:nvPicPr>
        <p:blipFill>
          <a:blip r:embed="rId4">
            <a:alphaModFix/>
          </a:blip>
          <a:stretch>
            <a:fillRect/>
          </a:stretch>
        </p:blipFill>
        <p:spPr>
          <a:xfrm>
            <a:off x="492250" y="1295400"/>
            <a:ext cx="8159525" cy="3049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p:nvPr/>
        </p:nvSpPr>
        <p:spPr>
          <a:xfrm>
            <a:off x="45720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31"/>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304" name="Google Shape;304;p31" title="Chart"/>
          <p:cNvPicPr preferRelativeResize="0"/>
          <p:nvPr/>
        </p:nvPicPr>
        <p:blipFill>
          <a:blip r:embed="rId4">
            <a:alphaModFix/>
          </a:blip>
          <a:stretch>
            <a:fillRect/>
          </a:stretch>
        </p:blipFill>
        <p:spPr>
          <a:xfrm>
            <a:off x="1566399" y="881100"/>
            <a:ext cx="6011200" cy="3705189"/>
          </a:xfrm>
          <a:prstGeom prst="rect">
            <a:avLst/>
          </a:prstGeom>
          <a:noFill/>
          <a:ln>
            <a:noFill/>
          </a:ln>
        </p:spPr>
      </p:pic>
      <p:sp>
        <p:nvSpPr>
          <p:cNvPr id="305" name="Google Shape;305;p31"/>
          <p:cNvSpPr txBox="1"/>
          <p:nvPr/>
        </p:nvSpPr>
        <p:spPr>
          <a:xfrm>
            <a:off x="665850" y="4586300"/>
            <a:ext cx="78123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9: Graf Faktor Masalah Penyebaran Berita Palsu Masih Berlaku</a:t>
            </a:r>
            <a:endParaRPr>
              <a:latin typeface="Montserrat"/>
              <a:ea typeface="Montserrat"/>
              <a:cs typeface="Montserrat"/>
              <a:sym typeface="Montserrat"/>
            </a:endParaRPr>
          </a:p>
        </p:txBody>
      </p:sp>
      <p:sp>
        <p:nvSpPr>
          <p:cNvPr id="306" name="Google Shape;306;p31"/>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Semasa Kajian</a:t>
            </a:r>
            <a:endParaRPr i="1" sz="11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785275" y="1167225"/>
            <a:ext cx="602100" cy="602100"/>
          </a:xfrm>
          <a:prstGeom prst="ellipse">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Topik Perbincangan</a:t>
            </a:r>
            <a:endParaRPr i="1" sz="1100">
              <a:latin typeface="Montserrat"/>
              <a:ea typeface="Montserrat"/>
              <a:cs typeface="Montserrat"/>
              <a:sym typeface="Montserrat"/>
            </a:endParaRPr>
          </a:p>
        </p:txBody>
      </p:sp>
      <p:pic>
        <p:nvPicPr>
          <p:cNvPr id="66" name="Google Shape;66;p14"/>
          <p:cNvPicPr preferRelativeResize="0"/>
          <p:nvPr/>
        </p:nvPicPr>
        <p:blipFill>
          <a:blip r:embed="rId3">
            <a:alphaModFix/>
          </a:blip>
          <a:stretch>
            <a:fillRect/>
          </a:stretch>
        </p:blipFill>
        <p:spPr>
          <a:xfrm>
            <a:off x="7728500" y="134100"/>
            <a:ext cx="1250228" cy="417900"/>
          </a:xfrm>
          <a:prstGeom prst="rect">
            <a:avLst/>
          </a:prstGeom>
          <a:noFill/>
          <a:ln>
            <a:noFill/>
          </a:ln>
        </p:spPr>
      </p:pic>
      <p:cxnSp>
        <p:nvCxnSpPr>
          <p:cNvPr id="67" name="Google Shape;67;p14"/>
          <p:cNvCxnSpPr/>
          <p:nvPr/>
        </p:nvCxnSpPr>
        <p:spPr>
          <a:xfrm>
            <a:off x="4572000" y="552000"/>
            <a:ext cx="0" cy="4189800"/>
          </a:xfrm>
          <a:prstGeom prst="straightConnector1">
            <a:avLst/>
          </a:prstGeom>
          <a:noFill/>
          <a:ln cap="flat" cmpd="sng" w="28575">
            <a:solidFill>
              <a:srgbClr val="EE7674"/>
            </a:solidFill>
            <a:prstDash val="solid"/>
            <a:round/>
            <a:headEnd len="med" w="med" type="none"/>
            <a:tailEnd len="med" w="med" type="none"/>
          </a:ln>
        </p:spPr>
      </p:cxnSp>
      <p:sp>
        <p:nvSpPr>
          <p:cNvPr id="68" name="Google Shape;68;p14"/>
          <p:cNvSpPr/>
          <p:nvPr/>
        </p:nvSpPr>
        <p:spPr>
          <a:xfrm>
            <a:off x="785275" y="3374175"/>
            <a:ext cx="602100" cy="602100"/>
          </a:xfrm>
          <a:prstGeom prst="ellipse">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785275" y="2270688"/>
            <a:ext cx="602100" cy="60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nvSpPr>
        <p:spPr>
          <a:xfrm>
            <a:off x="1044450" y="1305900"/>
            <a:ext cx="28014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FFFFFF"/>
                </a:solidFill>
                <a:latin typeface="Montserrat SemiBold"/>
                <a:ea typeface="Montserrat SemiBold"/>
                <a:cs typeface="Montserrat SemiBold"/>
                <a:sym typeface="Montserrat SemiBold"/>
              </a:rPr>
              <a:t>P</a:t>
            </a:r>
            <a:r>
              <a:rPr lang="en-GB" sz="1600">
                <a:latin typeface="Montserrat SemiBold"/>
                <a:ea typeface="Montserrat SemiBold"/>
                <a:cs typeface="Montserrat SemiBold"/>
                <a:sym typeface="Montserrat SemiBold"/>
              </a:rPr>
              <a:t>ENGENALAN </a:t>
            </a:r>
            <a:endParaRPr sz="1600">
              <a:latin typeface="Montserrat SemiBold"/>
              <a:ea typeface="Montserrat SemiBold"/>
              <a:cs typeface="Montserrat SemiBold"/>
              <a:sym typeface="Montserrat SemiBold"/>
            </a:endParaRPr>
          </a:p>
        </p:txBody>
      </p:sp>
      <p:sp>
        <p:nvSpPr>
          <p:cNvPr id="71" name="Google Shape;71;p14"/>
          <p:cNvSpPr txBox="1"/>
          <p:nvPr/>
        </p:nvSpPr>
        <p:spPr>
          <a:xfrm>
            <a:off x="1044450" y="3441300"/>
            <a:ext cx="28014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FFFFFF"/>
                </a:solidFill>
                <a:latin typeface="Montserrat SemiBold"/>
                <a:ea typeface="Montserrat SemiBold"/>
                <a:cs typeface="Montserrat SemiBold"/>
                <a:sym typeface="Montserrat SemiBold"/>
              </a:rPr>
              <a:t>K</a:t>
            </a:r>
            <a:r>
              <a:rPr lang="en-GB" sz="1600">
                <a:latin typeface="Montserrat SemiBold"/>
                <a:ea typeface="Montserrat SemiBold"/>
                <a:cs typeface="Montserrat SemiBold"/>
                <a:sym typeface="Montserrat SemiBold"/>
              </a:rPr>
              <a:t>EPENTINGAN</a:t>
            </a:r>
            <a:r>
              <a:rPr lang="en-GB" sz="1600">
                <a:latin typeface="Montserrat SemiBold"/>
                <a:ea typeface="Montserrat SemiBold"/>
                <a:cs typeface="Montserrat SemiBold"/>
                <a:sym typeface="Montserrat SemiBold"/>
              </a:rPr>
              <a:t> KAJIAN &amp;</a:t>
            </a:r>
            <a:endParaRPr sz="1600">
              <a:latin typeface="Montserrat SemiBold"/>
              <a:ea typeface="Montserrat SemiBold"/>
              <a:cs typeface="Montserrat SemiBold"/>
              <a:sym typeface="Montserrat SemiBold"/>
            </a:endParaRPr>
          </a:p>
        </p:txBody>
      </p:sp>
      <p:sp>
        <p:nvSpPr>
          <p:cNvPr id="72" name="Google Shape;72;p14"/>
          <p:cNvSpPr txBox="1"/>
          <p:nvPr/>
        </p:nvSpPr>
        <p:spPr>
          <a:xfrm>
            <a:off x="1044450" y="2373588"/>
            <a:ext cx="28014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SemiBold"/>
                <a:ea typeface="Montserrat SemiBold"/>
                <a:cs typeface="Montserrat SemiBold"/>
                <a:sym typeface="Montserrat SemiBold"/>
              </a:rPr>
              <a:t>OBJEKTIF &amp; PERSOALAN</a:t>
            </a:r>
            <a:endParaRPr sz="1600">
              <a:latin typeface="Montserrat SemiBold"/>
              <a:ea typeface="Montserrat SemiBold"/>
              <a:cs typeface="Montserrat SemiBold"/>
              <a:sym typeface="Montserrat SemiBold"/>
            </a:endParaRPr>
          </a:p>
        </p:txBody>
      </p:sp>
      <p:sp>
        <p:nvSpPr>
          <p:cNvPr id="73" name="Google Shape;73;p14"/>
          <p:cNvSpPr/>
          <p:nvPr/>
        </p:nvSpPr>
        <p:spPr>
          <a:xfrm>
            <a:off x="5298150" y="1188125"/>
            <a:ext cx="602100" cy="60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5298150" y="2270700"/>
            <a:ext cx="602100" cy="602100"/>
          </a:xfrm>
          <a:prstGeom prst="ellipse">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5298150" y="3353275"/>
            <a:ext cx="602100" cy="60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1044450" y="3821350"/>
            <a:ext cx="25503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SemiBold"/>
                <a:ea typeface="Montserrat SemiBold"/>
                <a:cs typeface="Montserrat SemiBold"/>
                <a:sym typeface="Montserrat SemiBold"/>
              </a:rPr>
              <a:t>RASIONAL</a:t>
            </a:r>
            <a:r>
              <a:rPr lang="en-GB" sz="1600">
                <a:latin typeface="Montserrat SemiBold"/>
                <a:ea typeface="Montserrat SemiBold"/>
                <a:cs typeface="Montserrat SemiBold"/>
                <a:sym typeface="Montserrat SemiBold"/>
              </a:rPr>
              <a:t> KAJIAN</a:t>
            </a:r>
            <a:endParaRPr sz="1600">
              <a:latin typeface="Montserrat SemiBold"/>
              <a:ea typeface="Montserrat SemiBold"/>
              <a:cs typeface="Montserrat SemiBold"/>
              <a:sym typeface="Montserrat SemiBold"/>
            </a:endParaRPr>
          </a:p>
        </p:txBody>
      </p:sp>
      <p:sp>
        <p:nvSpPr>
          <p:cNvPr id="77" name="Google Shape;77;p14"/>
          <p:cNvSpPr txBox="1"/>
          <p:nvPr/>
        </p:nvSpPr>
        <p:spPr>
          <a:xfrm>
            <a:off x="5595350" y="2373588"/>
            <a:ext cx="25503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FFFFFF"/>
                </a:solidFill>
                <a:latin typeface="Montserrat SemiBold"/>
                <a:ea typeface="Montserrat SemiBold"/>
                <a:cs typeface="Montserrat SemiBold"/>
                <a:sym typeface="Montserrat SemiBold"/>
              </a:rPr>
              <a:t>M</a:t>
            </a:r>
            <a:r>
              <a:rPr lang="en-GB" sz="1600">
                <a:latin typeface="Montserrat SemiBold"/>
                <a:ea typeface="Montserrat SemiBold"/>
                <a:cs typeface="Montserrat SemiBold"/>
                <a:sym typeface="Montserrat SemiBold"/>
              </a:rPr>
              <a:t>ASALAH KAJIAN</a:t>
            </a:r>
            <a:endParaRPr sz="1600">
              <a:latin typeface="Montserrat SemiBold"/>
              <a:ea typeface="Montserrat SemiBold"/>
              <a:cs typeface="Montserrat SemiBold"/>
              <a:sym typeface="Montserrat SemiBold"/>
            </a:endParaRPr>
          </a:p>
        </p:txBody>
      </p:sp>
      <p:sp>
        <p:nvSpPr>
          <p:cNvPr id="78" name="Google Shape;78;p14"/>
          <p:cNvSpPr txBox="1"/>
          <p:nvPr/>
        </p:nvSpPr>
        <p:spPr>
          <a:xfrm>
            <a:off x="5595350" y="3353275"/>
            <a:ext cx="36807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SemiBold"/>
                <a:ea typeface="Montserrat SemiBold"/>
                <a:cs typeface="Montserrat SemiBold"/>
                <a:sym typeface="Montserrat SemiBold"/>
              </a:rPr>
              <a:t>CADANGAN DAN PERBINCANGAN</a:t>
            </a:r>
            <a:endParaRPr sz="1600">
              <a:latin typeface="Montserrat SemiBold"/>
              <a:ea typeface="Montserrat SemiBold"/>
              <a:cs typeface="Montserrat SemiBold"/>
              <a:sym typeface="Montserrat SemiBold"/>
            </a:endParaRPr>
          </a:p>
        </p:txBody>
      </p:sp>
      <p:sp>
        <p:nvSpPr>
          <p:cNvPr id="79" name="Google Shape;79;p14"/>
          <p:cNvSpPr txBox="1"/>
          <p:nvPr/>
        </p:nvSpPr>
        <p:spPr>
          <a:xfrm>
            <a:off x="5595350" y="1189500"/>
            <a:ext cx="25503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SemiBold"/>
                <a:ea typeface="Montserrat SemiBold"/>
                <a:cs typeface="Montserrat SemiBold"/>
                <a:sym typeface="Montserrat SemiBold"/>
              </a:rPr>
              <a:t>METODOLOGI &amp; TUJUAN</a:t>
            </a:r>
            <a:endParaRPr sz="1600">
              <a:latin typeface="Montserrat SemiBold"/>
              <a:ea typeface="Montserrat SemiBold"/>
              <a:cs typeface="Montserrat SemiBold"/>
              <a:sym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2"/>
          <p:cNvSpPr/>
          <p:nvPr/>
        </p:nvSpPr>
        <p:spPr>
          <a:xfrm>
            <a:off x="45720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3" name="Google Shape;313;p32"/>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314" name="Google Shape;314;p32"/>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Selepas Kajian</a:t>
            </a:r>
            <a:endParaRPr i="1" sz="1100">
              <a:latin typeface="Montserrat"/>
              <a:ea typeface="Montserrat"/>
              <a:cs typeface="Montserrat"/>
              <a:sym typeface="Montserrat"/>
            </a:endParaRPr>
          </a:p>
        </p:txBody>
      </p:sp>
      <p:sp>
        <p:nvSpPr>
          <p:cNvPr id="316" name="Google Shape;316;p32"/>
          <p:cNvSpPr txBox="1"/>
          <p:nvPr/>
        </p:nvSpPr>
        <p:spPr>
          <a:xfrm>
            <a:off x="985825" y="1825300"/>
            <a:ext cx="7043700" cy="12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latin typeface="Montserrat SemiBold"/>
                <a:ea typeface="Montserrat SemiBold"/>
                <a:cs typeface="Montserrat SemiBold"/>
                <a:sym typeface="Montserrat SemiBold"/>
              </a:rPr>
              <a:t>Memastikan masyarakat memahami dan sedar penyebaran berita palsu merupakan perbuatan yang tidak beretika.</a:t>
            </a:r>
            <a:endParaRPr sz="2400">
              <a:latin typeface="Montserrat SemiBold"/>
              <a:ea typeface="Montserrat SemiBold"/>
              <a:cs typeface="Montserrat SemiBold"/>
              <a:sym typeface="Montserrat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p:nvPr/>
        </p:nvSpPr>
        <p:spPr>
          <a:xfrm>
            <a:off x="-1000" y="-15925"/>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3"/>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3"/>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Cadangan Penyelesaian</a:t>
            </a:r>
            <a:endParaRPr i="1" sz="1100">
              <a:latin typeface="Montserrat"/>
              <a:ea typeface="Montserrat"/>
              <a:cs typeface="Montserrat"/>
              <a:sym typeface="Montserrat"/>
            </a:endParaRPr>
          </a:p>
        </p:txBody>
      </p:sp>
      <p:pic>
        <p:nvPicPr>
          <p:cNvPr id="324" name="Google Shape;324;p33"/>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325" name="Google Shape;325;p33"/>
          <p:cNvPicPr preferRelativeResize="0"/>
          <p:nvPr/>
        </p:nvPicPr>
        <p:blipFill>
          <a:blip r:embed="rId4">
            <a:alphaModFix/>
          </a:blip>
          <a:stretch>
            <a:fillRect/>
          </a:stretch>
        </p:blipFill>
        <p:spPr>
          <a:xfrm>
            <a:off x="5000750" y="1483963"/>
            <a:ext cx="3565200" cy="2175575"/>
          </a:xfrm>
          <a:prstGeom prst="rect">
            <a:avLst/>
          </a:prstGeom>
          <a:noFill/>
          <a:ln>
            <a:noFill/>
          </a:ln>
        </p:spPr>
      </p:pic>
      <p:sp>
        <p:nvSpPr>
          <p:cNvPr id="326" name="Google Shape;326;p33"/>
          <p:cNvSpPr txBox="1"/>
          <p:nvPr/>
        </p:nvSpPr>
        <p:spPr>
          <a:xfrm>
            <a:off x="331075" y="1885850"/>
            <a:ext cx="3965400" cy="16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latin typeface="Montserrat"/>
                <a:ea typeface="Montserrat"/>
                <a:cs typeface="Montserrat"/>
                <a:sym typeface="Montserrat"/>
              </a:rPr>
              <a:t>CADANGAN PENYELESAIAN</a:t>
            </a:r>
            <a:endParaRPr b="1" sz="36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4"/>
          <p:cNvSpPr/>
          <p:nvPr/>
        </p:nvSpPr>
        <p:spPr>
          <a:xfrm>
            <a:off x="-1000" y="-15925"/>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4"/>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4"/>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Cadangan Penyelesaian</a:t>
            </a:r>
            <a:endParaRPr i="1" sz="1100">
              <a:latin typeface="Montserrat"/>
              <a:ea typeface="Montserrat"/>
              <a:cs typeface="Montserrat"/>
              <a:sym typeface="Montserrat"/>
            </a:endParaRPr>
          </a:p>
        </p:txBody>
      </p:sp>
      <p:pic>
        <p:nvPicPr>
          <p:cNvPr id="334" name="Google Shape;334;p34"/>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335" name="Google Shape;335;p34" title="Chart"/>
          <p:cNvPicPr preferRelativeResize="0"/>
          <p:nvPr/>
        </p:nvPicPr>
        <p:blipFill>
          <a:blip r:embed="rId4">
            <a:alphaModFix/>
          </a:blip>
          <a:stretch>
            <a:fillRect/>
          </a:stretch>
        </p:blipFill>
        <p:spPr>
          <a:xfrm>
            <a:off x="838500" y="909638"/>
            <a:ext cx="7467000" cy="2790825"/>
          </a:xfrm>
          <a:prstGeom prst="rect">
            <a:avLst/>
          </a:prstGeom>
          <a:noFill/>
          <a:ln>
            <a:noFill/>
          </a:ln>
        </p:spPr>
      </p:pic>
      <p:sp>
        <p:nvSpPr>
          <p:cNvPr id="336" name="Google Shape;336;p34"/>
          <p:cNvSpPr txBox="1"/>
          <p:nvPr/>
        </p:nvSpPr>
        <p:spPr>
          <a:xfrm>
            <a:off x="665850" y="3700475"/>
            <a:ext cx="78123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10: Graf Langkah Menangani Masalah Penyebaran Berita Palsu di Media Sosial</a:t>
            </a:r>
            <a:endParaRPr>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5"/>
          <p:cNvSpPr/>
          <p:nvPr/>
        </p:nvSpPr>
        <p:spPr>
          <a:xfrm>
            <a:off x="-1000" y="-15925"/>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5"/>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5"/>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Cadangan Penyelesaian</a:t>
            </a:r>
            <a:endParaRPr i="1" sz="1100">
              <a:latin typeface="Montserrat"/>
              <a:ea typeface="Montserrat"/>
              <a:cs typeface="Montserrat"/>
              <a:sym typeface="Montserrat"/>
            </a:endParaRPr>
          </a:p>
        </p:txBody>
      </p:sp>
      <p:pic>
        <p:nvPicPr>
          <p:cNvPr id="344" name="Google Shape;344;p35"/>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345" name="Google Shape;345;p35"/>
          <p:cNvSpPr txBox="1"/>
          <p:nvPr/>
        </p:nvSpPr>
        <p:spPr>
          <a:xfrm>
            <a:off x="1083000" y="4274525"/>
            <a:ext cx="69780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11: Graf Langkah Memupuk Kesedaran Masyarakat Tentang Masalah Penyebaran Berita Palsu di Media Sosial</a:t>
            </a:r>
            <a:endParaRPr>
              <a:latin typeface="Montserrat"/>
              <a:ea typeface="Montserrat"/>
              <a:cs typeface="Montserrat"/>
              <a:sym typeface="Montserrat"/>
            </a:endParaRPr>
          </a:p>
        </p:txBody>
      </p:sp>
      <p:pic>
        <p:nvPicPr>
          <p:cNvPr id="346" name="Google Shape;346;p35" title="Chart"/>
          <p:cNvPicPr preferRelativeResize="0"/>
          <p:nvPr/>
        </p:nvPicPr>
        <p:blipFill>
          <a:blip r:embed="rId4">
            <a:alphaModFix/>
          </a:blip>
          <a:stretch>
            <a:fillRect/>
          </a:stretch>
        </p:blipFill>
        <p:spPr>
          <a:xfrm>
            <a:off x="1969274" y="868975"/>
            <a:ext cx="5503100" cy="3405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6"/>
          <p:cNvSpPr/>
          <p:nvPr/>
        </p:nvSpPr>
        <p:spPr>
          <a:xfrm>
            <a:off x="-1000" y="-15925"/>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6"/>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6"/>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Cadangan Penyelesaian</a:t>
            </a:r>
            <a:endParaRPr i="1" sz="1100">
              <a:latin typeface="Montserrat"/>
              <a:ea typeface="Montserrat"/>
              <a:cs typeface="Montserrat"/>
              <a:sym typeface="Montserrat"/>
            </a:endParaRPr>
          </a:p>
        </p:txBody>
      </p:sp>
      <p:pic>
        <p:nvPicPr>
          <p:cNvPr id="354" name="Google Shape;354;p36"/>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355" name="Google Shape;355;p36"/>
          <p:cNvSpPr txBox="1"/>
          <p:nvPr/>
        </p:nvSpPr>
        <p:spPr>
          <a:xfrm>
            <a:off x="412950" y="4174500"/>
            <a:ext cx="8318100" cy="41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Rajah 12: Graf Tindakan Yang Perlu Diambil Sebelum Mempercayai Dan </a:t>
            </a:r>
            <a:endParaRPr i="1" sz="12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rPr i="1" lang="en-GB" sz="1200">
                <a:solidFill>
                  <a:schemeClr val="dk1"/>
                </a:solidFill>
                <a:latin typeface="Montserrat"/>
                <a:ea typeface="Montserrat"/>
                <a:cs typeface="Montserrat"/>
                <a:sym typeface="Montserrat"/>
              </a:rPr>
              <a:t>Menyebar Sesuatu Berita</a:t>
            </a:r>
            <a:endParaRPr i="1" sz="12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i="1" sz="1200">
              <a:solidFill>
                <a:schemeClr val="dk1"/>
              </a:solidFill>
              <a:latin typeface="Montserrat"/>
              <a:ea typeface="Montserrat"/>
              <a:cs typeface="Montserrat"/>
              <a:sym typeface="Montserrat"/>
            </a:endParaRPr>
          </a:p>
        </p:txBody>
      </p:sp>
      <p:pic>
        <p:nvPicPr>
          <p:cNvPr id="356" name="Google Shape;356;p36" title="Chart"/>
          <p:cNvPicPr preferRelativeResize="0"/>
          <p:nvPr/>
        </p:nvPicPr>
        <p:blipFill>
          <a:blip r:embed="rId4">
            <a:alphaModFix/>
          </a:blip>
          <a:stretch>
            <a:fillRect/>
          </a:stretch>
        </p:blipFill>
        <p:spPr>
          <a:xfrm>
            <a:off x="692177" y="965313"/>
            <a:ext cx="7759650" cy="3212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360" name="Shape 360"/>
        <p:cNvGrpSpPr/>
        <p:nvPr/>
      </p:nvGrpSpPr>
      <p:grpSpPr>
        <a:xfrm>
          <a:off x="0" y="0"/>
          <a:ext cx="0" cy="0"/>
          <a:chOff x="0" y="0"/>
          <a:chExt cx="0" cy="0"/>
        </a:xfrm>
      </p:grpSpPr>
      <p:pic>
        <p:nvPicPr>
          <p:cNvPr id="361" name="Google Shape;361;p37"/>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362" name="Google Shape;362;p37"/>
          <p:cNvSpPr txBox="1"/>
          <p:nvPr/>
        </p:nvSpPr>
        <p:spPr>
          <a:xfrm>
            <a:off x="3725400" y="2041500"/>
            <a:ext cx="16932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A64D79"/>
                </a:solidFill>
                <a:latin typeface="Montserrat ExtraBold"/>
                <a:ea typeface="Montserrat ExtraBold"/>
                <a:cs typeface="Montserrat ExtraBold"/>
                <a:sym typeface="Montserrat ExtraBold"/>
              </a:rPr>
              <a:t>QnA</a:t>
            </a:r>
            <a:endParaRPr sz="3600">
              <a:solidFill>
                <a:srgbClr val="A64D79"/>
              </a:solidFill>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p:nvPr/>
        </p:nvSpPr>
        <p:spPr>
          <a:xfrm>
            <a:off x="4571988"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Pengenalan</a:t>
            </a:r>
            <a:endParaRPr i="1" sz="1100">
              <a:latin typeface="Montserrat"/>
              <a:ea typeface="Montserrat"/>
              <a:cs typeface="Montserrat"/>
              <a:sym typeface="Montserrat"/>
            </a:endParaRPr>
          </a:p>
        </p:txBody>
      </p:sp>
      <p:pic>
        <p:nvPicPr>
          <p:cNvPr id="87" name="Google Shape;87;p15"/>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88" name="Google Shape;88;p15"/>
          <p:cNvPicPr preferRelativeResize="0"/>
          <p:nvPr/>
        </p:nvPicPr>
        <p:blipFill rotWithShape="1">
          <a:blip r:embed="rId4">
            <a:alphaModFix/>
          </a:blip>
          <a:srcRect b="10039" l="0" r="0" t="0"/>
          <a:stretch/>
        </p:blipFill>
        <p:spPr>
          <a:xfrm>
            <a:off x="390538" y="831876"/>
            <a:ext cx="3763625" cy="2255425"/>
          </a:xfrm>
          <a:prstGeom prst="rect">
            <a:avLst/>
          </a:prstGeom>
          <a:noFill/>
          <a:ln>
            <a:noFill/>
          </a:ln>
        </p:spPr>
      </p:pic>
      <p:sp>
        <p:nvSpPr>
          <p:cNvPr id="89" name="Google Shape;89;p15"/>
          <p:cNvSpPr txBox="1"/>
          <p:nvPr/>
        </p:nvSpPr>
        <p:spPr>
          <a:xfrm>
            <a:off x="330600" y="3234375"/>
            <a:ext cx="3883500" cy="143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434343"/>
                </a:solidFill>
                <a:latin typeface="Montserrat SemiBold"/>
                <a:ea typeface="Montserrat SemiBold"/>
                <a:cs typeface="Montserrat SemiBold"/>
                <a:sym typeface="Montserrat SemiBold"/>
              </a:rPr>
              <a:t>Apakah sebenarnya berita palsu?</a:t>
            </a:r>
            <a:endParaRPr sz="2400">
              <a:solidFill>
                <a:srgbClr val="434343"/>
              </a:solidFill>
              <a:latin typeface="Montserrat SemiBold"/>
              <a:ea typeface="Montserrat SemiBold"/>
              <a:cs typeface="Montserrat SemiBold"/>
              <a:sym typeface="Montserrat SemiBold"/>
            </a:endParaRPr>
          </a:p>
        </p:txBody>
      </p:sp>
      <p:sp>
        <p:nvSpPr>
          <p:cNvPr id="90" name="Google Shape;90;p15"/>
          <p:cNvSpPr txBox="1"/>
          <p:nvPr/>
        </p:nvSpPr>
        <p:spPr>
          <a:xfrm>
            <a:off x="5037150" y="1147325"/>
            <a:ext cx="3642600" cy="828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a:latin typeface="Montserrat"/>
                <a:ea typeface="Montserrat"/>
                <a:cs typeface="Montserrat"/>
                <a:sym typeface="Montserrat"/>
              </a:rPr>
              <a:t>Berita palsu adalah maklumat tidak benar yang dipaparkan sebagai berita</a:t>
            </a:r>
            <a:endParaRPr>
              <a:latin typeface="Montserrat"/>
              <a:ea typeface="Montserrat"/>
              <a:cs typeface="Montserrat"/>
              <a:sym typeface="Montserrat"/>
            </a:endParaRPr>
          </a:p>
        </p:txBody>
      </p:sp>
      <p:pic>
        <p:nvPicPr>
          <p:cNvPr id="91" name="Google Shape;91;p15"/>
          <p:cNvPicPr preferRelativeResize="0"/>
          <p:nvPr/>
        </p:nvPicPr>
        <p:blipFill>
          <a:blip r:embed="rId5">
            <a:alphaModFix/>
          </a:blip>
          <a:stretch>
            <a:fillRect/>
          </a:stretch>
        </p:blipFill>
        <p:spPr>
          <a:xfrm>
            <a:off x="4754388" y="4071422"/>
            <a:ext cx="828000" cy="828000"/>
          </a:xfrm>
          <a:prstGeom prst="rect">
            <a:avLst/>
          </a:prstGeom>
          <a:noFill/>
          <a:ln>
            <a:noFill/>
          </a:ln>
        </p:spPr>
      </p:pic>
      <p:pic>
        <p:nvPicPr>
          <p:cNvPr id="92" name="Google Shape;92;p15"/>
          <p:cNvPicPr preferRelativeResize="0"/>
          <p:nvPr/>
        </p:nvPicPr>
        <p:blipFill>
          <a:blip r:embed="rId6">
            <a:alphaModFix/>
          </a:blip>
          <a:stretch>
            <a:fillRect/>
          </a:stretch>
        </p:blipFill>
        <p:spPr>
          <a:xfrm>
            <a:off x="7048975" y="4022525"/>
            <a:ext cx="925800" cy="925800"/>
          </a:xfrm>
          <a:prstGeom prst="rect">
            <a:avLst/>
          </a:prstGeom>
          <a:noFill/>
          <a:ln>
            <a:noFill/>
          </a:ln>
        </p:spPr>
      </p:pic>
      <p:pic>
        <p:nvPicPr>
          <p:cNvPr id="93" name="Google Shape;93;p15"/>
          <p:cNvPicPr preferRelativeResize="0"/>
          <p:nvPr/>
        </p:nvPicPr>
        <p:blipFill>
          <a:blip r:embed="rId7">
            <a:alphaModFix/>
          </a:blip>
          <a:stretch>
            <a:fillRect/>
          </a:stretch>
        </p:blipFill>
        <p:spPr>
          <a:xfrm>
            <a:off x="5890263" y="4022525"/>
            <a:ext cx="925800" cy="925800"/>
          </a:xfrm>
          <a:prstGeom prst="rect">
            <a:avLst/>
          </a:prstGeom>
          <a:noFill/>
          <a:ln>
            <a:noFill/>
          </a:ln>
        </p:spPr>
      </p:pic>
      <p:pic>
        <p:nvPicPr>
          <p:cNvPr id="94" name="Google Shape;94;p15"/>
          <p:cNvPicPr preferRelativeResize="0"/>
          <p:nvPr/>
        </p:nvPicPr>
        <p:blipFill>
          <a:blip r:embed="rId8">
            <a:alphaModFix/>
          </a:blip>
          <a:stretch>
            <a:fillRect/>
          </a:stretch>
        </p:blipFill>
        <p:spPr>
          <a:xfrm>
            <a:off x="8207710" y="4099900"/>
            <a:ext cx="771025" cy="771050"/>
          </a:xfrm>
          <a:prstGeom prst="rect">
            <a:avLst/>
          </a:prstGeom>
          <a:noFill/>
          <a:ln>
            <a:noFill/>
          </a:ln>
        </p:spPr>
      </p:pic>
      <p:sp>
        <p:nvSpPr>
          <p:cNvPr id="95" name="Google Shape;95;p15"/>
          <p:cNvSpPr txBox="1"/>
          <p:nvPr/>
        </p:nvSpPr>
        <p:spPr>
          <a:xfrm>
            <a:off x="5661050" y="2072175"/>
            <a:ext cx="3136200" cy="116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latin typeface="Montserrat"/>
                <a:ea typeface="Montserrat"/>
                <a:cs typeface="Montserrat"/>
                <a:sym typeface="Montserrat"/>
              </a:rPr>
              <a:t>Dengan kewujudan:</a:t>
            </a:r>
            <a:endParaRPr>
              <a:latin typeface="Montserrat"/>
              <a:ea typeface="Montserrat"/>
              <a:cs typeface="Montserrat"/>
              <a:sym typeface="Montserrat"/>
            </a:endParaRPr>
          </a:p>
          <a:p>
            <a:pPr indent="-317500" lvl="0" marL="457200" rtl="0" algn="l">
              <a:lnSpc>
                <a:spcPct val="150000"/>
              </a:lnSpc>
              <a:spcBef>
                <a:spcPts val="0"/>
              </a:spcBef>
              <a:spcAft>
                <a:spcPts val="0"/>
              </a:spcAft>
              <a:buSzPts val="1400"/>
              <a:buFont typeface="Montserrat"/>
              <a:buChar char="●"/>
            </a:pPr>
            <a:r>
              <a:rPr lang="en-GB">
                <a:latin typeface="Montserrat"/>
                <a:ea typeface="Montserrat"/>
                <a:cs typeface="Montserrat"/>
                <a:sym typeface="Montserrat"/>
              </a:rPr>
              <a:t>polarisasi politik</a:t>
            </a:r>
            <a:endParaRPr>
              <a:latin typeface="Montserrat"/>
              <a:ea typeface="Montserrat"/>
              <a:cs typeface="Montserrat"/>
              <a:sym typeface="Montserrat"/>
            </a:endParaRPr>
          </a:p>
          <a:p>
            <a:pPr indent="-317500" lvl="0" marL="457200" rtl="0" algn="l">
              <a:lnSpc>
                <a:spcPct val="150000"/>
              </a:lnSpc>
              <a:spcBef>
                <a:spcPts val="0"/>
              </a:spcBef>
              <a:spcAft>
                <a:spcPts val="0"/>
              </a:spcAft>
              <a:buSzPts val="1400"/>
              <a:buFont typeface="Montserrat"/>
              <a:buChar char="●"/>
            </a:pPr>
            <a:r>
              <a:rPr lang="en-GB">
                <a:latin typeface="Montserrat"/>
                <a:ea typeface="Montserrat"/>
                <a:cs typeface="Montserrat"/>
                <a:sym typeface="Montserrat"/>
              </a:rPr>
              <a:t>‘post-truth politics’</a:t>
            </a:r>
            <a:endParaRPr>
              <a:latin typeface="Montserrat"/>
              <a:ea typeface="Montserrat"/>
              <a:cs typeface="Montserrat"/>
              <a:sym typeface="Montserrat"/>
            </a:endParaRPr>
          </a:p>
          <a:p>
            <a:pPr indent="-317500" lvl="0" marL="457200" rtl="0" algn="l">
              <a:lnSpc>
                <a:spcPct val="150000"/>
              </a:lnSpc>
              <a:spcBef>
                <a:spcPts val="0"/>
              </a:spcBef>
              <a:spcAft>
                <a:spcPts val="0"/>
              </a:spcAft>
              <a:buSzPts val="1400"/>
              <a:buFont typeface="Montserrat"/>
              <a:buChar char="●"/>
            </a:pPr>
            <a:r>
              <a:rPr lang="en-GB">
                <a:latin typeface="Montserrat"/>
                <a:ea typeface="Montserrat"/>
                <a:cs typeface="Montserrat"/>
                <a:sym typeface="Montserrat"/>
              </a:rPr>
              <a:t>‘confirmation bias’</a:t>
            </a:r>
            <a:endParaRPr>
              <a:latin typeface="Montserrat"/>
              <a:ea typeface="Montserrat"/>
              <a:cs typeface="Montserrat"/>
              <a:sym typeface="Montserrat"/>
            </a:endParaRPr>
          </a:p>
          <a:p>
            <a:pPr indent="-317500" lvl="0" marL="457200" rtl="0" algn="l">
              <a:lnSpc>
                <a:spcPct val="150000"/>
              </a:lnSpc>
              <a:spcBef>
                <a:spcPts val="0"/>
              </a:spcBef>
              <a:spcAft>
                <a:spcPts val="0"/>
              </a:spcAft>
              <a:buSzPts val="1400"/>
              <a:buFont typeface="Montserrat"/>
              <a:buChar char="●"/>
            </a:pPr>
            <a:r>
              <a:rPr lang="en-GB">
                <a:latin typeface="Montserrat"/>
                <a:ea typeface="Montserrat"/>
                <a:cs typeface="Montserrat"/>
                <a:sym typeface="Montserrat"/>
              </a:rPr>
              <a:t>algoritma media sosial</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p:nvPr/>
        </p:nvSpPr>
        <p:spPr>
          <a:xfrm>
            <a:off x="45729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6"/>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103" name="Google Shape;103;p16"/>
          <p:cNvSpPr txBox="1"/>
          <p:nvPr/>
        </p:nvSpPr>
        <p:spPr>
          <a:xfrm>
            <a:off x="1074350" y="3894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txBox="1"/>
          <p:nvPr/>
        </p:nvSpPr>
        <p:spPr>
          <a:xfrm>
            <a:off x="331075" y="32250"/>
            <a:ext cx="2054700" cy="4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Lokasi kajian</a:t>
            </a:r>
            <a:endParaRPr i="1"/>
          </a:p>
        </p:txBody>
      </p:sp>
      <p:sp>
        <p:nvSpPr>
          <p:cNvPr id="105" name="Google Shape;105;p16"/>
          <p:cNvSpPr txBox="1"/>
          <p:nvPr/>
        </p:nvSpPr>
        <p:spPr>
          <a:xfrm>
            <a:off x="903000" y="723444"/>
            <a:ext cx="7338000" cy="4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highlight>
                  <a:srgbClr val="D0D6B5"/>
                </a:highlight>
                <a:latin typeface="Montserrat Medium"/>
                <a:ea typeface="Montserrat Medium"/>
                <a:cs typeface="Montserrat Medium"/>
                <a:sym typeface="Montserrat Medium"/>
              </a:rPr>
              <a:t>Kajian dijalankan di sekitar Universiti Teknologi Malaysia , Skudai , Johor</a:t>
            </a:r>
            <a:endParaRPr>
              <a:highlight>
                <a:srgbClr val="D0D6B5"/>
              </a:highlight>
              <a:latin typeface="Montserrat Medium"/>
              <a:ea typeface="Montserrat Medium"/>
              <a:cs typeface="Montserrat Medium"/>
              <a:sym typeface="Montserrat Medium"/>
            </a:endParaRPr>
          </a:p>
        </p:txBody>
      </p:sp>
      <p:pic>
        <p:nvPicPr>
          <p:cNvPr descr="Forms response chart. Question title: Jantina. Number of responses: 52 responses." id="106" name="Google Shape;106;p16"/>
          <p:cNvPicPr preferRelativeResize="0"/>
          <p:nvPr/>
        </p:nvPicPr>
        <p:blipFill rotWithShape="1">
          <a:blip r:embed="rId4">
            <a:alphaModFix/>
          </a:blip>
          <a:srcRect b="0" l="0" r="24664" t="0"/>
          <a:stretch/>
        </p:blipFill>
        <p:spPr>
          <a:xfrm>
            <a:off x="271475" y="1340300"/>
            <a:ext cx="4300525" cy="2379050"/>
          </a:xfrm>
          <a:prstGeom prst="rect">
            <a:avLst/>
          </a:prstGeom>
          <a:noFill/>
          <a:ln>
            <a:noFill/>
          </a:ln>
        </p:spPr>
      </p:pic>
      <p:pic>
        <p:nvPicPr>
          <p:cNvPr descr="Forms response chart. Question title: Umur. Number of responses: 52 responses." id="107" name="Google Shape;107;p16"/>
          <p:cNvPicPr preferRelativeResize="0"/>
          <p:nvPr/>
        </p:nvPicPr>
        <p:blipFill rotWithShape="1">
          <a:blip r:embed="rId5">
            <a:alphaModFix/>
          </a:blip>
          <a:srcRect b="21689" l="32302" r="-12200" t="-21690"/>
          <a:stretch/>
        </p:blipFill>
        <p:spPr>
          <a:xfrm>
            <a:off x="4572000" y="1463713"/>
            <a:ext cx="4371175" cy="2307399"/>
          </a:xfrm>
          <a:prstGeom prst="rect">
            <a:avLst/>
          </a:prstGeom>
          <a:noFill/>
          <a:ln>
            <a:noFill/>
          </a:ln>
        </p:spPr>
      </p:pic>
      <p:sp>
        <p:nvSpPr>
          <p:cNvPr id="108" name="Google Shape;108;p16"/>
          <p:cNvSpPr txBox="1"/>
          <p:nvPr/>
        </p:nvSpPr>
        <p:spPr>
          <a:xfrm>
            <a:off x="903000" y="3989175"/>
            <a:ext cx="7338000" cy="856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GB">
                <a:highlight>
                  <a:srgbClr val="D0D6B5"/>
                </a:highlight>
                <a:latin typeface="Montserrat Medium"/>
                <a:ea typeface="Montserrat Medium"/>
                <a:cs typeface="Montserrat Medium"/>
                <a:sym typeface="Montserrat Medium"/>
              </a:rPr>
              <a:t>Maklumat-maklumat seperti jantina dan umur responden diperolehi daripada kaji soal selidik</a:t>
            </a:r>
            <a:endParaRPr>
              <a:highlight>
                <a:srgbClr val="D0D6B5"/>
              </a:highlight>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p:nvPr/>
        </p:nvSpPr>
        <p:spPr>
          <a:xfrm>
            <a:off x="0" y="-7950"/>
            <a:ext cx="4572900" cy="5159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Objektif</a:t>
            </a:r>
            <a:endParaRPr i="1" sz="1100">
              <a:latin typeface="Montserrat"/>
              <a:ea typeface="Montserrat"/>
              <a:cs typeface="Montserrat"/>
              <a:sym typeface="Montserrat"/>
            </a:endParaRPr>
          </a:p>
        </p:txBody>
      </p:sp>
      <p:pic>
        <p:nvPicPr>
          <p:cNvPr id="116" name="Google Shape;116;p17"/>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117" name="Google Shape;117;p17"/>
          <p:cNvPicPr preferRelativeResize="0"/>
          <p:nvPr/>
        </p:nvPicPr>
        <p:blipFill>
          <a:blip r:embed="rId4">
            <a:alphaModFix/>
          </a:blip>
          <a:stretch>
            <a:fillRect/>
          </a:stretch>
        </p:blipFill>
        <p:spPr>
          <a:xfrm>
            <a:off x="4684618" y="873339"/>
            <a:ext cx="4294106" cy="4294075"/>
          </a:xfrm>
          <a:prstGeom prst="rect">
            <a:avLst/>
          </a:prstGeom>
          <a:noFill/>
          <a:ln>
            <a:noFill/>
          </a:ln>
        </p:spPr>
      </p:pic>
      <p:sp>
        <p:nvSpPr>
          <p:cNvPr id="118" name="Google Shape;118;p17"/>
          <p:cNvSpPr/>
          <p:nvPr/>
        </p:nvSpPr>
        <p:spPr>
          <a:xfrm>
            <a:off x="418950" y="826625"/>
            <a:ext cx="8249400" cy="730500"/>
          </a:xfrm>
          <a:prstGeom prst="rect">
            <a:avLst/>
          </a:prstGeom>
          <a:solidFill>
            <a:srgbClr val="FFFFFF"/>
          </a:solidFill>
          <a:ln>
            <a:noFill/>
          </a:ln>
        </p:spPr>
        <p:txBody>
          <a:bodyPr anchorCtr="0" anchor="ctr" bIns="91425" lIns="91425" spcFirstLastPara="1" rIns="91425" wrap="square" tIns="91425">
            <a:noAutofit/>
          </a:bodyPr>
          <a:lstStyle/>
          <a:p>
            <a:pPr indent="0" lvl="0" marL="630000" rtl="0" algn="just">
              <a:lnSpc>
                <a:spcPct val="150000"/>
              </a:lnSpc>
              <a:spcBef>
                <a:spcPts val="0"/>
              </a:spcBef>
              <a:spcAft>
                <a:spcPts val="0"/>
              </a:spcAft>
              <a:buNone/>
            </a:pPr>
            <a:r>
              <a:t/>
            </a:r>
            <a:endParaRPr sz="1600">
              <a:solidFill>
                <a:srgbClr val="222222"/>
              </a:solidFill>
              <a:highlight>
                <a:srgbClr val="FFFFFF"/>
              </a:highlight>
              <a:latin typeface="Times New Roman"/>
              <a:ea typeface="Times New Roman"/>
              <a:cs typeface="Times New Roman"/>
              <a:sym typeface="Times New Roman"/>
            </a:endParaRPr>
          </a:p>
        </p:txBody>
      </p:sp>
      <p:sp>
        <p:nvSpPr>
          <p:cNvPr id="119" name="Google Shape;119;p17"/>
          <p:cNvSpPr/>
          <p:nvPr/>
        </p:nvSpPr>
        <p:spPr>
          <a:xfrm>
            <a:off x="418950" y="1740875"/>
            <a:ext cx="8249400" cy="730500"/>
          </a:xfrm>
          <a:prstGeom prst="rect">
            <a:avLst/>
          </a:prstGeom>
          <a:solidFill>
            <a:srgbClr val="FFFFFF"/>
          </a:solidFill>
          <a:ln>
            <a:noFill/>
          </a:ln>
        </p:spPr>
        <p:txBody>
          <a:bodyPr anchorCtr="0" anchor="ctr" bIns="91425" lIns="91425" spcFirstLastPara="1" rIns="91425" wrap="square" tIns="91425">
            <a:noAutofit/>
          </a:bodyPr>
          <a:lstStyle/>
          <a:p>
            <a:pPr indent="0" lvl="0" marL="630000" rtl="0" algn="just">
              <a:lnSpc>
                <a:spcPct val="150000"/>
              </a:lnSpc>
              <a:spcBef>
                <a:spcPts val="0"/>
              </a:spcBef>
              <a:spcAft>
                <a:spcPts val="0"/>
              </a:spcAft>
              <a:buNone/>
            </a:pPr>
            <a:r>
              <a:t/>
            </a:r>
            <a:endParaRPr/>
          </a:p>
        </p:txBody>
      </p:sp>
      <p:sp>
        <p:nvSpPr>
          <p:cNvPr id="120" name="Google Shape;120;p17"/>
          <p:cNvSpPr/>
          <p:nvPr/>
        </p:nvSpPr>
        <p:spPr>
          <a:xfrm>
            <a:off x="418950" y="3569375"/>
            <a:ext cx="8249400" cy="730500"/>
          </a:xfrm>
          <a:prstGeom prst="rect">
            <a:avLst/>
          </a:prstGeom>
          <a:solidFill>
            <a:srgbClr val="EE7674"/>
          </a:solid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1000"/>
              </a:spcAft>
              <a:buNone/>
            </a:pPr>
            <a:r>
              <a:t/>
            </a:r>
            <a:endParaRPr sz="1200">
              <a:solidFill>
                <a:srgbClr val="222222"/>
              </a:solidFill>
              <a:latin typeface="Times New Roman"/>
              <a:ea typeface="Times New Roman"/>
              <a:cs typeface="Times New Roman"/>
              <a:sym typeface="Times New Roman"/>
            </a:endParaRPr>
          </a:p>
        </p:txBody>
      </p:sp>
      <p:sp>
        <p:nvSpPr>
          <p:cNvPr id="121" name="Google Shape;121;p17"/>
          <p:cNvSpPr/>
          <p:nvPr/>
        </p:nvSpPr>
        <p:spPr>
          <a:xfrm>
            <a:off x="418950" y="2655125"/>
            <a:ext cx="8249400" cy="730500"/>
          </a:xfrm>
          <a:prstGeom prst="rect">
            <a:avLst/>
          </a:prstGeom>
          <a:solidFill>
            <a:srgbClr val="EE7674"/>
          </a:solidFill>
          <a:ln>
            <a:noFill/>
          </a:ln>
        </p:spPr>
        <p:txBody>
          <a:bodyPr anchorCtr="0" anchor="ctr" bIns="91425" lIns="91425" spcFirstLastPara="1" rIns="91425" wrap="square" tIns="91425">
            <a:noAutofit/>
          </a:bodyPr>
          <a:lstStyle/>
          <a:p>
            <a:pPr indent="0" lvl="0" marL="63000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122" name="Google Shape;122;p17"/>
          <p:cNvSpPr txBox="1"/>
          <p:nvPr/>
        </p:nvSpPr>
        <p:spPr>
          <a:xfrm>
            <a:off x="418950" y="1026338"/>
            <a:ext cx="8249400" cy="41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Montserrat Medium"/>
                <a:ea typeface="Montserrat Medium"/>
                <a:cs typeface="Montserrat Medium"/>
                <a:sym typeface="Montserrat Medium"/>
              </a:rPr>
              <a:t>Mengenal pasti masalah penularan berita palsu dalam kalangan masyarakat.</a:t>
            </a:r>
            <a:endParaRPr>
              <a:latin typeface="Montserrat Medium"/>
              <a:ea typeface="Montserrat Medium"/>
              <a:cs typeface="Montserrat Medium"/>
              <a:sym typeface="Montserrat Medium"/>
            </a:endParaRPr>
          </a:p>
        </p:txBody>
      </p:sp>
      <p:sp>
        <p:nvSpPr>
          <p:cNvPr id="123" name="Google Shape;123;p17"/>
          <p:cNvSpPr txBox="1"/>
          <p:nvPr/>
        </p:nvSpPr>
        <p:spPr>
          <a:xfrm>
            <a:off x="418950" y="1797300"/>
            <a:ext cx="82494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Mengenal pasti faktor penularan berita palsu dalam kalangan masyarakat yang sedar dan tidak mempunyai kesedaran.</a:t>
            </a:r>
            <a:endParaRPr>
              <a:latin typeface="Montserrat Medium"/>
              <a:ea typeface="Montserrat Medium"/>
              <a:cs typeface="Montserrat Medium"/>
              <a:sym typeface="Montserrat Medium"/>
            </a:endParaRPr>
          </a:p>
        </p:txBody>
      </p:sp>
      <p:sp>
        <p:nvSpPr>
          <p:cNvPr id="124" name="Google Shape;124;p17"/>
          <p:cNvSpPr txBox="1"/>
          <p:nvPr/>
        </p:nvSpPr>
        <p:spPr>
          <a:xfrm>
            <a:off x="407275" y="2763225"/>
            <a:ext cx="82494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Mengenal pasti faktor bagi masyarakat yang tahu kesan penyebaran berita palsu tetapi tidak mengaplikasikannya dalam kehidupan harian.</a:t>
            </a:r>
            <a:endParaRPr>
              <a:latin typeface="Montserrat Medium"/>
              <a:ea typeface="Montserrat Medium"/>
              <a:cs typeface="Montserrat Medium"/>
              <a:sym typeface="Montserrat Medium"/>
            </a:endParaRPr>
          </a:p>
        </p:txBody>
      </p:sp>
      <p:sp>
        <p:nvSpPr>
          <p:cNvPr id="125" name="Google Shape;125;p17"/>
          <p:cNvSpPr txBox="1"/>
          <p:nvPr/>
        </p:nvSpPr>
        <p:spPr>
          <a:xfrm>
            <a:off x="407275" y="3650575"/>
            <a:ext cx="82494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Menganalisis langkah dan cadangan pnyelesaian daripada pihak berkuasa dan pengkaji ke atas kesalahan penyebaran berita palsu.</a:t>
            </a:r>
            <a:endParaRPr>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p:nvPr/>
        </p:nvSpPr>
        <p:spPr>
          <a:xfrm>
            <a:off x="45720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Persoalan Kajian</a:t>
            </a:r>
            <a:endParaRPr i="1" sz="1100">
              <a:latin typeface="Montserrat"/>
              <a:ea typeface="Montserrat"/>
              <a:cs typeface="Montserrat"/>
              <a:sym typeface="Montserrat"/>
            </a:endParaRPr>
          </a:p>
        </p:txBody>
      </p:sp>
      <p:pic>
        <p:nvPicPr>
          <p:cNvPr id="133" name="Google Shape;133;p18"/>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134" name="Google Shape;134;p18"/>
          <p:cNvPicPr preferRelativeResize="0"/>
          <p:nvPr/>
        </p:nvPicPr>
        <p:blipFill>
          <a:blip r:embed="rId4">
            <a:alphaModFix/>
          </a:blip>
          <a:stretch>
            <a:fillRect/>
          </a:stretch>
        </p:blipFill>
        <p:spPr>
          <a:xfrm>
            <a:off x="834550" y="1251388"/>
            <a:ext cx="2640725" cy="2640725"/>
          </a:xfrm>
          <a:prstGeom prst="rect">
            <a:avLst/>
          </a:prstGeom>
          <a:noFill/>
          <a:ln>
            <a:noFill/>
          </a:ln>
        </p:spPr>
      </p:pic>
      <p:sp>
        <p:nvSpPr>
          <p:cNvPr id="135" name="Google Shape;135;p18"/>
          <p:cNvSpPr txBox="1"/>
          <p:nvPr/>
        </p:nvSpPr>
        <p:spPr>
          <a:xfrm>
            <a:off x="5156550" y="1871550"/>
            <a:ext cx="3586500" cy="16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latin typeface="Montserrat"/>
                <a:ea typeface="Montserrat"/>
                <a:cs typeface="Montserrat"/>
                <a:sym typeface="Montserrat"/>
              </a:rPr>
              <a:t>PERSOALAN KAJIAN</a:t>
            </a:r>
            <a:endParaRPr b="1" sz="36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p:nvPr/>
        </p:nvSpPr>
        <p:spPr>
          <a:xfrm>
            <a:off x="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Kepentingan Kajian</a:t>
            </a:r>
            <a:endParaRPr i="1" sz="1100">
              <a:latin typeface="Montserrat"/>
              <a:ea typeface="Montserrat"/>
              <a:cs typeface="Montserrat"/>
              <a:sym typeface="Montserrat"/>
            </a:endParaRPr>
          </a:p>
        </p:txBody>
      </p:sp>
      <p:pic>
        <p:nvPicPr>
          <p:cNvPr id="143" name="Google Shape;143;p19"/>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144" name="Google Shape;144;p19"/>
          <p:cNvPicPr preferRelativeResize="0"/>
          <p:nvPr/>
        </p:nvPicPr>
        <p:blipFill>
          <a:blip r:embed="rId4">
            <a:alphaModFix/>
          </a:blip>
          <a:stretch>
            <a:fillRect/>
          </a:stretch>
        </p:blipFill>
        <p:spPr>
          <a:xfrm>
            <a:off x="5363075" y="1069650"/>
            <a:ext cx="3004201" cy="3004201"/>
          </a:xfrm>
          <a:prstGeom prst="rect">
            <a:avLst/>
          </a:prstGeom>
          <a:noFill/>
          <a:ln>
            <a:noFill/>
          </a:ln>
        </p:spPr>
      </p:pic>
      <p:grpSp>
        <p:nvGrpSpPr>
          <p:cNvPr id="145" name="Google Shape;145;p19"/>
          <p:cNvGrpSpPr/>
          <p:nvPr/>
        </p:nvGrpSpPr>
        <p:grpSpPr>
          <a:xfrm>
            <a:off x="438317" y="1240178"/>
            <a:ext cx="4036590" cy="3713071"/>
            <a:chOff x="2256567" y="677103"/>
            <a:chExt cx="4036590" cy="3713071"/>
          </a:xfrm>
        </p:grpSpPr>
        <p:sp>
          <p:nvSpPr>
            <p:cNvPr id="146" name="Google Shape;146;p19"/>
            <p:cNvSpPr/>
            <p:nvPr/>
          </p:nvSpPr>
          <p:spPr>
            <a:xfrm rot="-6596588">
              <a:off x="3726388" y="3510395"/>
              <a:ext cx="771357" cy="771357"/>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rot="-6599386">
              <a:off x="2318596" y="1407533"/>
              <a:ext cx="440541" cy="440541"/>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rot="-6598839">
              <a:off x="2887641" y="2346984"/>
              <a:ext cx="1199287" cy="1199287"/>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rot="-6598620">
              <a:off x="4374916" y="913763"/>
              <a:ext cx="1681581" cy="1681581"/>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rot="-6597866">
              <a:off x="2661829" y="2208216"/>
              <a:ext cx="629106" cy="629106"/>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rot="-6597701">
              <a:off x="3267625" y="1113818"/>
              <a:ext cx="274172" cy="274172"/>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9"/>
          <p:cNvGrpSpPr/>
          <p:nvPr/>
        </p:nvGrpSpPr>
        <p:grpSpPr>
          <a:xfrm>
            <a:off x="438317" y="190240"/>
            <a:ext cx="4036590" cy="3713071"/>
            <a:chOff x="2256567" y="677103"/>
            <a:chExt cx="4036590" cy="3713071"/>
          </a:xfrm>
        </p:grpSpPr>
        <p:sp>
          <p:nvSpPr>
            <p:cNvPr id="153" name="Google Shape;153;p19"/>
            <p:cNvSpPr/>
            <p:nvPr/>
          </p:nvSpPr>
          <p:spPr>
            <a:xfrm rot="-6596588">
              <a:off x="3726388" y="3510395"/>
              <a:ext cx="771357" cy="771357"/>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rot="-6599386">
              <a:off x="2318596" y="1407533"/>
              <a:ext cx="440541" cy="440541"/>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rot="-6598839">
              <a:off x="2887641" y="2346984"/>
              <a:ext cx="1199287" cy="1199287"/>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rot="-6598620">
              <a:off x="4374916" y="913763"/>
              <a:ext cx="1681581" cy="1681581"/>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rot="-6597866">
              <a:off x="2661829" y="2208216"/>
              <a:ext cx="629106" cy="629106"/>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rot="-6597701">
              <a:off x="3267625" y="1113818"/>
              <a:ext cx="274172" cy="274172"/>
            </a:xfrm>
            <a:prstGeom prst="ellipse">
              <a:avLst/>
            </a:prstGeom>
            <a:solidFill>
              <a:srgbClr val="D0D6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9"/>
          <p:cNvGrpSpPr/>
          <p:nvPr/>
        </p:nvGrpSpPr>
        <p:grpSpPr>
          <a:xfrm>
            <a:off x="1576994" y="2413691"/>
            <a:ext cx="2440200" cy="2440200"/>
            <a:chOff x="4447194" y="1815766"/>
            <a:chExt cx="2440200" cy="2440200"/>
          </a:xfrm>
        </p:grpSpPr>
        <p:sp>
          <p:nvSpPr>
            <p:cNvPr id="160" name="Google Shape;160;p19"/>
            <p:cNvSpPr/>
            <p:nvPr/>
          </p:nvSpPr>
          <p:spPr>
            <a:xfrm>
              <a:off x="4447194" y="1815766"/>
              <a:ext cx="2440200" cy="2440200"/>
            </a:xfrm>
            <a:prstGeom prst="ellipse">
              <a:avLst/>
            </a:prstGeom>
            <a:solidFill>
              <a:srgbClr val="EE767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txBox="1"/>
            <p:nvPr/>
          </p:nvSpPr>
          <p:spPr>
            <a:xfrm>
              <a:off x="4735950" y="2574250"/>
              <a:ext cx="1862700" cy="1163400"/>
            </a:xfrm>
            <a:prstGeom prst="rect">
              <a:avLst/>
            </a:prstGeom>
            <a:solidFill>
              <a:srgbClr val="EE76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SemiBold"/>
                  <a:ea typeface="Montserrat SemiBold"/>
                  <a:cs typeface="Montserrat SemiBold"/>
                  <a:sym typeface="Montserrat SemiBold"/>
                </a:rPr>
                <a:t>Keharmonian dan kesejahteraan rakyat akan tergugat</a:t>
              </a:r>
              <a:endParaRPr>
                <a:solidFill>
                  <a:srgbClr val="FFFFFF"/>
                </a:solidFill>
                <a:latin typeface="Montserrat SemiBold"/>
                <a:ea typeface="Montserrat SemiBold"/>
                <a:cs typeface="Montserrat SemiBold"/>
                <a:sym typeface="Montserrat SemiBold"/>
              </a:endParaRPr>
            </a:p>
          </p:txBody>
        </p:sp>
      </p:grpSp>
      <p:grpSp>
        <p:nvGrpSpPr>
          <p:cNvPr id="162" name="Google Shape;162;p19"/>
          <p:cNvGrpSpPr/>
          <p:nvPr/>
        </p:nvGrpSpPr>
        <p:grpSpPr>
          <a:xfrm>
            <a:off x="438325" y="1240178"/>
            <a:ext cx="1423811" cy="1423800"/>
            <a:chOff x="3490725" y="1374053"/>
            <a:chExt cx="1423811" cy="1423800"/>
          </a:xfrm>
        </p:grpSpPr>
        <p:sp>
          <p:nvSpPr>
            <p:cNvPr id="163" name="Google Shape;163;p19"/>
            <p:cNvSpPr/>
            <p:nvPr/>
          </p:nvSpPr>
          <p:spPr>
            <a:xfrm>
              <a:off x="3490737" y="1374053"/>
              <a:ext cx="1423800" cy="1423800"/>
            </a:xfrm>
            <a:prstGeom prst="ellipse">
              <a:avLst/>
            </a:prstGeom>
            <a:solidFill>
              <a:srgbClr val="EE767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nvSpPr>
          <p:spPr>
            <a:xfrm>
              <a:off x="3490725" y="1613600"/>
              <a:ext cx="1423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ontserrat Medium"/>
                  <a:ea typeface="Montserrat Medium"/>
                  <a:cs typeface="Montserrat Medium"/>
                  <a:sym typeface="Montserrat Medium"/>
                </a:rPr>
                <a:t>Penggunaan Teknologi</a:t>
              </a:r>
              <a:endParaRPr sz="1200">
                <a:solidFill>
                  <a:srgbClr val="FFFFFF"/>
                </a:solidFill>
                <a:latin typeface="Montserrat Medium"/>
                <a:ea typeface="Montserrat Medium"/>
                <a:cs typeface="Montserrat Medium"/>
                <a:sym typeface="Montserrat Medium"/>
              </a:endParaRPr>
            </a:p>
          </p:txBody>
        </p:sp>
      </p:grpSp>
      <p:sp>
        <p:nvSpPr>
          <p:cNvPr id="165" name="Google Shape;165;p19"/>
          <p:cNvSpPr/>
          <p:nvPr/>
        </p:nvSpPr>
        <p:spPr>
          <a:xfrm>
            <a:off x="331087" y="2663978"/>
            <a:ext cx="1423800" cy="1423800"/>
          </a:xfrm>
          <a:prstGeom prst="ellipse">
            <a:avLst/>
          </a:prstGeom>
          <a:solidFill>
            <a:srgbClr val="EE767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19"/>
          <p:cNvGrpSpPr/>
          <p:nvPr/>
        </p:nvGrpSpPr>
        <p:grpSpPr>
          <a:xfrm>
            <a:off x="2251456" y="731966"/>
            <a:ext cx="2440200" cy="2440200"/>
            <a:chOff x="4338156" y="2330116"/>
            <a:chExt cx="2440200" cy="2440200"/>
          </a:xfrm>
        </p:grpSpPr>
        <p:sp>
          <p:nvSpPr>
            <p:cNvPr id="167" name="Google Shape;167;p19"/>
            <p:cNvSpPr/>
            <p:nvPr/>
          </p:nvSpPr>
          <p:spPr>
            <a:xfrm>
              <a:off x="4338156" y="2330116"/>
              <a:ext cx="2440200" cy="2440200"/>
            </a:xfrm>
            <a:prstGeom prst="ellipse">
              <a:avLst/>
            </a:prstGeom>
            <a:solidFill>
              <a:srgbClr val="EE767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nvSpPr>
          <p:spPr>
            <a:xfrm>
              <a:off x="4592713" y="2968525"/>
              <a:ext cx="1862700" cy="1163400"/>
            </a:xfrm>
            <a:prstGeom prst="rect">
              <a:avLst/>
            </a:prstGeom>
            <a:solidFill>
              <a:srgbClr val="EE76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SemiBold"/>
                  <a:ea typeface="Montserrat SemiBold"/>
                  <a:cs typeface="Montserrat SemiBold"/>
                  <a:sym typeface="Montserrat SemiBold"/>
                </a:rPr>
                <a:t>Penyebaran Berita Palsu Semakin Tinggi</a:t>
              </a:r>
              <a:endParaRPr>
                <a:solidFill>
                  <a:srgbClr val="FFFFFF"/>
                </a:solidFill>
                <a:latin typeface="Montserrat SemiBold"/>
                <a:ea typeface="Montserrat SemiBold"/>
                <a:cs typeface="Montserrat SemiBold"/>
                <a:sym typeface="Montserrat SemiBold"/>
              </a:endParaRPr>
            </a:p>
          </p:txBody>
        </p:sp>
      </p:grpSp>
      <p:sp>
        <p:nvSpPr>
          <p:cNvPr id="169" name="Google Shape;169;p19"/>
          <p:cNvSpPr txBox="1"/>
          <p:nvPr/>
        </p:nvSpPr>
        <p:spPr>
          <a:xfrm>
            <a:off x="384025" y="3048775"/>
            <a:ext cx="13179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Montserrat SemiBold"/>
                <a:ea typeface="Montserrat SemiBold"/>
                <a:cs typeface="Montserrat SemiBold"/>
                <a:sym typeface="Montserrat SemiBold"/>
              </a:rPr>
              <a:t>Keselamatan   Ekonomi Dan Politik</a:t>
            </a:r>
            <a:endParaRPr sz="120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p:nvPr/>
        </p:nvSpPr>
        <p:spPr>
          <a:xfrm>
            <a:off x="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2255850" y="209250"/>
            <a:ext cx="4632300" cy="4725000"/>
          </a:xfrm>
          <a:prstGeom prst="ellipse">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Rasional Kajian</a:t>
            </a:r>
            <a:endParaRPr i="1" sz="1100">
              <a:latin typeface="Montserrat"/>
              <a:ea typeface="Montserrat"/>
              <a:cs typeface="Montserrat"/>
              <a:sym typeface="Montserrat"/>
            </a:endParaRPr>
          </a:p>
        </p:txBody>
      </p:sp>
      <p:pic>
        <p:nvPicPr>
          <p:cNvPr id="178" name="Google Shape;178;p20"/>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179" name="Google Shape;179;p20"/>
          <p:cNvSpPr txBox="1"/>
          <p:nvPr/>
        </p:nvSpPr>
        <p:spPr>
          <a:xfrm>
            <a:off x="2758050" y="1129950"/>
            <a:ext cx="3627900" cy="3036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a:solidFill>
                  <a:srgbClr val="FFFFFF"/>
                </a:solidFill>
                <a:latin typeface="Montserrat SemiBold"/>
                <a:ea typeface="Montserrat SemiBold"/>
                <a:cs typeface="Montserrat SemiBold"/>
                <a:sym typeface="Montserrat SemiBold"/>
              </a:rPr>
              <a:t>Suruhanjaya Komunikasi Multimedia Malaysia (MCMC) mendapati 1500 penyebaran berita palsu dan juga  menyatakan bahawa 99 peratus penyebaran berita palsu datang dari penduduk tetap Malaysia, dan 1 peratus yang tinggal merupakan rakyat Malaysia yang berimigran di negara Sweden dan Australia</a:t>
            </a:r>
            <a:endParaRPr>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p:nvPr/>
        </p:nvSpPr>
        <p:spPr>
          <a:xfrm>
            <a:off x="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Medium"/>
              <a:ea typeface="Montserrat Medium"/>
              <a:cs typeface="Montserrat Medium"/>
              <a:sym typeface="Montserrat Medium"/>
            </a:endParaRPr>
          </a:p>
        </p:txBody>
      </p:sp>
      <p:sp>
        <p:nvSpPr>
          <p:cNvPr id="185" name="Google Shape;185;p21"/>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Metodologi </a:t>
            </a:r>
            <a:r>
              <a:rPr i="1" lang="en-GB" sz="1200">
                <a:latin typeface="Montserrat"/>
                <a:ea typeface="Montserrat"/>
                <a:cs typeface="Montserrat"/>
                <a:sym typeface="Montserrat"/>
              </a:rPr>
              <a:t>Kajian</a:t>
            </a:r>
            <a:endParaRPr i="1" sz="1100">
              <a:latin typeface="Montserrat"/>
              <a:ea typeface="Montserrat"/>
              <a:cs typeface="Montserrat"/>
              <a:sym typeface="Montserrat"/>
            </a:endParaRPr>
          </a:p>
        </p:txBody>
      </p:sp>
      <p:pic>
        <p:nvPicPr>
          <p:cNvPr id="187" name="Google Shape;187;p21"/>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188" name="Google Shape;188;p21"/>
          <p:cNvSpPr txBox="1"/>
          <p:nvPr/>
        </p:nvSpPr>
        <p:spPr>
          <a:xfrm>
            <a:off x="116875" y="1119000"/>
            <a:ext cx="4476000" cy="2905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KAJIAN SOAL SELIDIK</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Kajian telah dijalankan pada </a:t>
            </a:r>
            <a:r>
              <a:rPr lang="en-GB">
                <a:latin typeface="Montserrat Medium"/>
                <a:ea typeface="Montserrat Medium"/>
                <a:cs typeface="Montserrat Medium"/>
                <a:sym typeface="Montserrat Medium"/>
              </a:rPr>
              <a:t>4 hingga 10 Disember 2020 secara dalam talian </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Borang soal selidik “Google Form” melalui aplikasi media sosial seperti Whatsapp dan Facebook. </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Seramai 52 responden</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INSTRUMEN KAJIAN</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latin typeface="Montserrat Medium"/>
                <a:ea typeface="Montserrat Medium"/>
                <a:cs typeface="Montserrat Medium"/>
                <a:sym typeface="Montserrat Medium"/>
              </a:rPr>
              <a:t>Kaedah: Instrumen Kajian</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latin typeface="Montserrat Medium"/>
                <a:ea typeface="Montserrat Medium"/>
                <a:cs typeface="Montserrat Medium"/>
                <a:sym typeface="Montserrat Medium"/>
              </a:rPr>
              <a:t>Kualitatif: Rujukan perpustakaan dan internet</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latin typeface="Montserrat Medium"/>
                <a:ea typeface="Montserrat Medium"/>
                <a:cs typeface="Montserrat Medium"/>
                <a:sym typeface="Montserrat Medium"/>
              </a:rPr>
              <a:t>Kuantitatif: Borang kaji selidik</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p:txBody>
      </p:sp>
      <p:sp>
        <p:nvSpPr>
          <p:cNvPr id="189" name="Google Shape;189;p21"/>
          <p:cNvSpPr txBox="1"/>
          <p:nvPr/>
        </p:nvSpPr>
        <p:spPr>
          <a:xfrm>
            <a:off x="4777200" y="1071750"/>
            <a:ext cx="43668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BORANG SOAL SELIDIK</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highlight>
                  <a:srgbClr val="D0D6B5"/>
                </a:highlight>
                <a:latin typeface="Montserrat Medium"/>
                <a:ea typeface="Montserrat Medium"/>
                <a:cs typeface="Montserrat Medium"/>
                <a:sym typeface="Montserrat Medium"/>
              </a:rPr>
              <a:t>Bahagian A:</a:t>
            </a:r>
            <a:r>
              <a:rPr lang="en-GB">
                <a:latin typeface="Montserrat Medium"/>
                <a:ea typeface="Montserrat Medium"/>
                <a:cs typeface="Montserrat Medium"/>
                <a:sym typeface="Montserrat Medium"/>
              </a:rPr>
              <a:t> profil responden iaitu umur, jantina, tahap pendidikan dan pekerjaan.</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highlight>
                  <a:srgbClr val="D0D6B5"/>
                </a:highlight>
                <a:latin typeface="Montserrat Medium"/>
                <a:ea typeface="Montserrat Medium"/>
                <a:cs typeface="Montserrat Medium"/>
                <a:sym typeface="Montserrat Medium"/>
              </a:rPr>
              <a:t>Bahagian B:</a:t>
            </a:r>
            <a:r>
              <a:rPr lang="en-GB">
                <a:latin typeface="Montserrat Medium"/>
                <a:ea typeface="Montserrat Medium"/>
                <a:cs typeface="Montserrat Medium"/>
                <a:sym typeface="Montserrat Medium"/>
              </a:rPr>
              <a:t> Tahap Pengetahuan Tentang Masalah Penyebaran Berita Palsu</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highlight>
                  <a:srgbClr val="D0D6B5"/>
                </a:highlight>
                <a:latin typeface="Montserrat Medium"/>
                <a:ea typeface="Montserrat Medium"/>
                <a:cs typeface="Montserrat Medium"/>
                <a:sym typeface="Montserrat Medium"/>
              </a:rPr>
              <a:t>Bahagian C:</a:t>
            </a:r>
            <a:r>
              <a:rPr lang="en-GB">
                <a:latin typeface="Montserrat Medium"/>
                <a:ea typeface="Montserrat Medium"/>
                <a:cs typeface="Montserrat Medium"/>
                <a:sym typeface="Montserrat Medium"/>
              </a:rPr>
              <a:t> Faktor Penyebaran Berita Palsu Dalam Kalangan Masyarakat</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GB">
                <a:highlight>
                  <a:srgbClr val="D0D6B5"/>
                </a:highlight>
                <a:latin typeface="Montserrat Medium"/>
                <a:ea typeface="Montserrat Medium"/>
                <a:cs typeface="Montserrat Medium"/>
                <a:sym typeface="Montserrat Medium"/>
              </a:rPr>
              <a:t>Bahagian D:</a:t>
            </a:r>
            <a:r>
              <a:rPr lang="en-GB">
                <a:latin typeface="Montserrat Medium"/>
                <a:ea typeface="Montserrat Medium"/>
                <a:cs typeface="Montserrat Medium"/>
                <a:sym typeface="Montserrat Medium"/>
              </a:rPr>
              <a:t> Langkah dan Cadangan Mengatasi Penyebaran Berita Palsu</a:t>
            </a:r>
            <a:endParaRPr>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SzPts val="1400"/>
              <a:buFont typeface="Montserrat Medium"/>
              <a:buChar char="●"/>
            </a:pPr>
            <a:r>
              <a:rPr lang="en-GB">
                <a:latin typeface="Montserrat Medium"/>
                <a:ea typeface="Montserrat Medium"/>
                <a:cs typeface="Montserrat Medium"/>
                <a:sym typeface="Montserrat Medium"/>
              </a:rPr>
              <a:t>PROSEDUR KAJIAN</a:t>
            </a:r>
            <a:endParaRPr>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