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3" r:id="rId3"/>
    <p:sldId id="274" r:id="rId4"/>
    <p:sldId id="275" r:id="rId5"/>
    <p:sldId id="276" r:id="rId6"/>
    <p:sldId id="278" r:id="rId7"/>
    <p:sldId id="279" r:id="rId8"/>
    <p:sldId id="280" r:id="rId9"/>
    <p:sldId id="281" r:id="rId10"/>
    <p:sldId id="298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9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86404" autoAdjust="0"/>
  </p:normalViewPr>
  <p:slideViewPr>
    <p:cSldViewPr snapToGrid="0">
      <p:cViewPr>
        <p:scale>
          <a:sx n="66" d="100"/>
          <a:sy n="66" d="100"/>
        </p:scale>
        <p:origin x="240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7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0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E35-860B-4871-A991-5C688CB9BBEB}" type="datetimeFigureOut">
              <a:rPr lang="en-US" smtClean="0"/>
              <a:pPr/>
              <a:t>15-Sep-16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B1BF6-FBDD-40FA-A7D6-4D370D96B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FAFD-8644-45A4-B625-C1EED27E66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0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Windows (key term) most widely used microcomputer</a:t>
            </a:r>
          </a:p>
          <a:p>
            <a:r>
              <a:rPr lang="en-US" dirty="0"/>
              <a:t>Windows 8 (key term) – integrated desktop and mobile. Released in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Uses tiles (key term) to display active</a:t>
            </a:r>
            <a:r>
              <a:rPr lang="en-US" baseline="0" dirty="0"/>
              <a:t> content linked to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Tiles can be accessed through the start screen (key term)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still get the traditional desktop, Windows RT (key term), to run on the tablet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More application programs are designed to run under Windows than any other operating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Windows 10 (key term) runs on all Windows devices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Cortana (key term) is a digital assistant that accepts voice or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1BF6-FBDD-40FA-A7D6-4D370D96B1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dirty="0"/>
              <a:t>Mac OS (key</a:t>
            </a:r>
            <a:r>
              <a:rPr lang="en-US" baseline="0" dirty="0"/>
              <a:t> term) – not as widely used as Windows, designed to run on a MAC</a:t>
            </a:r>
          </a:p>
          <a:p>
            <a:pPr marL="171450" lvl="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Fewer programs written for it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baseline="0" dirty="0"/>
          </a:p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baseline="0" dirty="0"/>
              <a:t>Mac OS X (key term) – most widely used MAC OS; has two versions.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baseline="0" dirty="0"/>
          </a:p>
          <a:p>
            <a:pPr marL="228600" lvl="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baseline="0" dirty="0"/>
              <a:t>OS X Mavericks – released in 2012</a:t>
            </a:r>
          </a:p>
          <a:p>
            <a:pPr marL="228600" lvl="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baseline="0" dirty="0"/>
              <a:t>OS X Yosemite – new user interface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1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UNIX (key term) – originally</a:t>
            </a:r>
            <a:r>
              <a:rPr lang="en-US" baseline="0" dirty="0"/>
              <a:t> designed to run on minicomputers but now is used in network environments</a:t>
            </a:r>
            <a:endParaRPr 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Used by powerful microcomputers and by servers on the Web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There are a large number of different versions of UNIX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LINUX – operating system that is an extension of UNIX versions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/>
              <a:t>Free distribution of the operating system code – Open source</a:t>
            </a:r>
            <a:r>
              <a:rPr lang="en-US" baseline="0" dirty="0"/>
              <a:t> (key term)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/>
              <a:t>Google’s  Chrome OS (key term) is based on Linux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0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Virtualization (key term)</a:t>
            </a:r>
            <a:r>
              <a:rPr lang="en-US" sz="1200" baseline="0" dirty="0"/>
              <a:t> – supporting multiple OS that operate independently by running virtualization software (key term)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Each OS is known as a virtual machine (key term) </a:t>
            </a:r>
            <a:endParaRPr lang="en-US" sz="120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Host operating system (key term)</a:t>
            </a:r>
            <a:r>
              <a:rPr lang="en-US" sz="1200" baseline="0" dirty="0"/>
              <a:t>  - </a:t>
            </a:r>
            <a:r>
              <a:rPr lang="en-US" sz="1200" dirty="0"/>
              <a:t>OS of the physical machine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Guest operating system (key term) </a:t>
            </a:r>
            <a:r>
              <a:rPr lang="en-US" sz="1200" baseline="0" dirty="0"/>
              <a:t> - </a:t>
            </a:r>
            <a:r>
              <a:rPr lang="en-US" sz="1200" dirty="0"/>
              <a:t>OS of</a:t>
            </a:r>
            <a:r>
              <a:rPr lang="en-US" sz="1200" baseline="0" dirty="0"/>
              <a:t> virtual machine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Parallels</a:t>
            </a:r>
            <a:r>
              <a:rPr lang="en-US" sz="1200" baseline="0" dirty="0"/>
              <a:t> (key term) is an example of a virtual software program that allows Mac to run Windows programs in OS X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6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Utilities (key term) – specialized programs designed to make computing easier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Troubleshooting program</a:t>
            </a:r>
            <a:r>
              <a:rPr lang="en-US" baseline="0" dirty="0"/>
              <a:t> (key term) or diagnostic program (key term) recognize and correct problems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baseline="0" dirty="0"/>
              <a:t>Antivirus program (key term) guard your computer against viruses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baseline="0" dirty="0"/>
              <a:t>Backup program (key term) makes copies of files to restore if the originals are damaged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baseline="0" dirty="0"/>
              <a:t>File compression program (key term) reduces the size of the file requiring less storage space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baseline="0" dirty="0"/>
          </a:p>
          <a:p>
            <a:pPr lvl="1" eaLnBrk="1" hangingPunct="1">
              <a:spcBef>
                <a:spcPct val="20000"/>
              </a:spcBef>
              <a:buFontTx/>
              <a:buNone/>
            </a:pPr>
            <a:endParaRPr lang="en-US" dirty="0"/>
          </a:p>
          <a:p>
            <a:pPr eaLnBrk="1" hangingPunct="1">
              <a:spcBef>
                <a:spcPct val="200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29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</a:t>
            </a:r>
            <a:r>
              <a:rPr lang="en-US" baseline="0" dirty="0"/>
              <a:t> </a:t>
            </a:r>
            <a:r>
              <a:rPr lang="en-US" dirty="0"/>
              <a:t>OS X Activity Monitor </a:t>
            </a:r>
            <a:r>
              <a:rPr lang="en-US" baseline="0" dirty="0"/>
              <a:t>gives you a view of every program that is currently running in RAM.</a:t>
            </a:r>
          </a:p>
          <a:p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Press and momentarily hold the space bar</a:t>
            </a:r>
          </a:p>
          <a:p>
            <a:pPr marL="228600" indent="-228600">
              <a:buAutoNum type="arabicPeriod"/>
            </a:pPr>
            <a:r>
              <a:rPr lang="en-US" baseline="0" dirty="0"/>
              <a:t>Type Activity Monitor and press return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4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File History (key term) – can create a backup for</a:t>
            </a:r>
            <a:r>
              <a:rPr lang="en-US" baseline="0" dirty="0"/>
              <a:t> your hard drive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Disk Cleanup (key term) identifies and eliminates non essential files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Disk</a:t>
            </a:r>
            <a:r>
              <a:rPr lang="en-US" baseline="0" dirty="0"/>
              <a:t> Defragmenter (key term) rearranges files and unused disk space to optimize performance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6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select File History from the Windows 8 System and Security window</a:t>
            </a:r>
            <a:r>
              <a:rPr lang="en-US" baseline="0" dirty="0"/>
              <a:t> and create a backup for your hard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6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When you search the Web, a variety of programs and files are saved to your hard drive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Use disk cleanup (Key Term) to get rid of these unnecessary files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8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Files are stored and organized on a disk according to tracks and sectors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Tracks (Key Term) – concentric ring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Sectors (Key Term) – wedge-shaped sections of a track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OS tries to save a file on a single track across contiguous sectors. Often the file has to broken into small parts and stored wherever space is available and the disk over time becomes fragmented (key term)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Disk Defragmenter (Key Term) should be run on your computer often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Some end-users run this utility program daily, while some run it once a week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Fragmented (Key Term) files - result of a file having to be broken apart into smaller parts so it can be stored wherever space is available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0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Utility Suites (key term) combine several programs into one package</a:t>
            </a:r>
          </a:p>
          <a:p>
            <a:endParaRPr lang="en-US" dirty="0"/>
          </a:p>
          <a:p>
            <a:r>
              <a:rPr lang="en-US" dirty="0"/>
              <a:t>Suites provide a variety of utilities: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Programs to protect your system against</a:t>
            </a:r>
            <a:r>
              <a:rPr lang="en-US" baseline="0" dirty="0"/>
              <a:t> viruses (key term)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9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57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47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students turn to the end of Chapter 4 in their textbooks to view the same “Open-Ended” questions/statements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66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students turn to the end of Chapter 4 in their textbooks to view the same “Open-Ended” questions/statements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3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System software (key term) is not a single program but is a collection of programs that handles hundreds of technical details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End-users focus on application programs more than the system software, but it is important to understand how system software works</a:t>
            </a:r>
          </a:p>
          <a:p>
            <a:endParaRPr lang="en-US" dirty="0"/>
          </a:p>
          <a:p>
            <a:r>
              <a:rPr lang="en-US" dirty="0"/>
              <a:t>Four types of programs: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Operating systems (key term) coordinate computer resources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Utilities (key term) perform tasks related to managing the computer resources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Device drivers (key term) programs that allow devices to communicate with the computer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Language translators (key term) converts programming instructions into a language the computers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2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 (key term) collection of programs that handle technical tasks</a:t>
            </a:r>
          </a:p>
          <a:p>
            <a:endParaRPr lang="en-US" dirty="0"/>
          </a:p>
          <a:p>
            <a:r>
              <a:rPr lang="en-US" dirty="0"/>
              <a:t>Sometimes referred to as software environment or platform</a:t>
            </a:r>
          </a:p>
          <a:p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User interface (key term) and graphical user interface or GUI (key term) 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Multitasking (key term) – the ability to switch between applications</a:t>
            </a:r>
          </a:p>
          <a:p>
            <a:pPr>
              <a:spcBef>
                <a:spcPct val="0"/>
              </a:spcBef>
            </a:pPr>
            <a:r>
              <a:rPr lang="en-US" dirty="0"/>
              <a:t>Foreground (key term)  – the program you are currently working on</a:t>
            </a:r>
          </a:p>
          <a:p>
            <a:pPr>
              <a:spcBef>
                <a:spcPct val="0"/>
              </a:spcBef>
            </a:pPr>
            <a:r>
              <a:rPr lang="en-US" dirty="0"/>
              <a:t>Background (key term)  – the other program that is running but not the active window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0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Booting (key term)  is the process of starting a computer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Warm boot (Key Term) – computer is already on and you restart it without turning off the power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Cold boot (Key Term) – starting a computer that has been turned off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Common features in application software:</a:t>
            </a:r>
          </a:p>
          <a:p>
            <a:endParaRPr lang="en-US" dirty="0"/>
          </a:p>
          <a:p>
            <a:r>
              <a:rPr lang="en-US" dirty="0"/>
              <a:t>Gesture Control (key term) is the ability to control operations with finger movements: i.e. swiping, sliding and pinching</a:t>
            </a:r>
          </a:p>
          <a:p>
            <a:endParaRPr lang="en-US" dirty="0"/>
          </a:p>
          <a:p>
            <a:r>
              <a:rPr lang="en-US" dirty="0"/>
              <a:t>Most operating systems store data and programs in system files (key term) and folders (key term)</a:t>
            </a:r>
          </a:p>
          <a:p>
            <a:endParaRPr lang="en-US" dirty="0"/>
          </a:p>
          <a:p>
            <a:r>
              <a:rPr lang="en-US" dirty="0"/>
              <a:t>Files and folders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Files share data and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Folders store related files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7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Three basic categories of operating systems: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Embedded OS (key term) – used for handheld devices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	RTOS – real-time operating</a:t>
            </a:r>
            <a:r>
              <a:rPr lang="en-US" baseline="0" dirty="0"/>
              <a:t> system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Stand-alone (key term) – or desktop operating systems (key term) – control a single desktop computer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Network operating systems (NOS) (key term) – control and coordinate networked computers. OS is stored on the network server (key term) </a:t>
            </a:r>
          </a:p>
          <a:p>
            <a:endParaRPr lang="en-US" dirty="0"/>
          </a:p>
          <a:p>
            <a:r>
              <a:rPr lang="en-US" dirty="0"/>
              <a:t>Operating</a:t>
            </a:r>
            <a:r>
              <a:rPr lang="en-US" baseline="0" dirty="0"/>
              <a:t> system is often referred to as the software environment (key term) or software platform (key term) almost all OS’ are designed to run only on specific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0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Mobile operating</a:t>
            </a:r>
            <a:r>
              <a:rPr lang="en-US" sz="1200" baseline="0" dirty="0"/>
              <a:t> systems (key term) also known as mobile OS (key term) are embedded OS that are less complicated and more specialized for wireless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Android (Key</a:t>
            </a:r>
            <a:r>
              <a:rPr lang="en-US" sz="1200" baseline="0" dirty="0"/>
              <a:t> term) </a:t>
            </a:r>
            <a:r>
              <a:rPr lang="en-US" sz="1200" dirty="0"/>
              <a:t> – owned by Google</a:t>
            </a:r>
          </a:p>
          <a:p>
            <a:pPr lvl="0">
              <a:defRPr/>
            </a:pPr>
            <a:r>
              <a:rPr lang="en-US" sz="1200" dirty="0"/>
              <a:t>iOS (key term) - formerly iPhone OS (key term) , iPad and iPhone</a:t>
            </a:r>
          </a:p>
          <a:p>
            <a:pPr lvl="0">
              <a:defRPr/>
            </a:pPr>
            <a:r>
              <a:rPr lang="en-US" sz="1200" dirty="0"/>
              <a:t>Windows Phone (key term) – introduced by Microsoft to support a variety of devices including smartphones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8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tx1"/>
            </a:gs>
            <a:gs pos="7000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96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1625" y="6200662"/>
            <a:ext cx="190875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134BB0F-EAA1-429E-B7E4-58F0C0072AD4}" type="datetime1">
              <a:rPr lang="en-US" smtClean="0">
                <a:solidFill>
                  <a:prstClr val="white"/>
                </a:solidFill>
              </a:rPr>
              <a:t>15-Sep-16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5996" y="6200662"/>
            <a:ext cx="38608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Footer text goes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2717" y="6200662"/>
            <a:ext cx="12192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475282" y="1084922"/>
            <a:ext cx="7716717" cy="2851777"/>
          </a:xfrm>
          <a:prstGeom prst="rect">
            <a:avLst/>
          </a:prstGeom>
          <a:noFill/>
        </p:spPr>
        <p:txBody>
          <a:bodyPr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6000" b="1" cap="none" spc="-150" baseline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-3063240" y="3046066"/>
            <a:ext cx="649224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1" y="3934113"/>
            <a:ext cx="11826239" cy="45719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615246" y="32385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486571" y="4356953"/>
            <a:ext cx="7705429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8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6" y="2125042"/>
            <a:ext cx="8753763" cy="23233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400" baseline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enter quotation text.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C240-A08E-4AEE-ACAF-C993031736CF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15-Sep-16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6" y="4613563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0" y="164849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29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69052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8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5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E7DEBBC-E342-4C4C-A164-E8E5B9B431A4}" type="datetime1">
              <a:rPr lang="en-US" smtClean="0"/>
              <a:t>15-Sep-16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138045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22767" y="3398293"/>
            <a:ext cx="8423564" cy="1738151"/>
          </a:xfr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5400" spc="-150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4056" y="5170534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CDACF9-6379-42E7-BCF9-95B605E1F8FB}" type="datetime1">
              <a:rPr lang="en-US" smtClean="0">
                <a:solidFill>
                  <a:prstClr val="white"/>
                </a:solidFill>
              </a:rPr>
              <a:t>15-Sep-16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Footer text goes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671" y="3214931"/>
            <a:ext cx="12188952" cy="64008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8560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613054" y="-40183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7151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tabLst>
                <a:tab pos="274320" algn="l"/>
              </a:tabLst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0"/>
            <a:ext cx="4846320" cy="4295601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C689A139-99AA-4B43-8112-E82A62F5453E}" type="datetime1">
              <a:rPr lang="en-US" smtClean="0"/>
              <a:t>15-Sep-16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5146250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1"/>
            <a:ext cx="4846320" cy="3756909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23335E0F-797F-47F5-9769-9BD8AF06664D}" type="datetime1">
              <a:rPr lang="en-US" smtClean="0"/>
              <a:t>15-Sep-16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98332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8" y="0"/>
            <a:ext cx="10661922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BA73F09-CB54-4D7D-A4DD-2C89F874DFB4}" type="datetime1">
              <a:rPr lang="en-US" smtClean="0"/>
              <a:t>15-Sep-16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8920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8304419-1C14-4E0E-9C6D-E40A8E39D44D}" type="datetime1">
              <a:rPr lang="en-US" smtClean="0"/>
              <a:t>15-Sep-16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8830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2491" y="1447800"/>
            <a:ext cx="9939931" cy="1371600"/>
          </a:xfrm>
        </p:spPr>
        <p:txBody>
          <a:bodyPr anchor="b"/>
          <a:lstStyle>
            <a:lvl1pPr algn="l">
              <a:defRPr sz="44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4" y="3129280"/>
            <a:ext cx="6310267" cy="2890520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2" y="3129280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1DF-BCDE-4A2A-9753-303733EACBA9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15-Sep-16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5774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6" cy="1371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A76-A152-4654-BDF9-D0DE8DB095C3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15-Sep-16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63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46119" y="3246120"/>
            <a:ext cx="685800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System Software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CDC05A6-C8AE-485F-B1A1-3ACD4553C77A}" type="datetime1">
              <a:rPr lang="en-US" smtClean="0"/>
              <a:t>15-Sep-16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Footer text goes here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3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048" y="1343212"/>
            <a:ext cx="12188952" cy="640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3048" y="-232"/>
            <a:ext cx="1372006" cy="1371600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4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0">
                <a:schemeClr val="bg1"/>
              </a:gs>
              <a:gs pos="75000">
                <a:schemeClr val="tx2">
                  <a:lumMod val="40000"/>
                  <a:lumOff val="60000"/>
                  <a:alpha val="60000"/>
                </a:schemeClr>
              </a:gs>
              <a:gs pos="100000">
                <a:schemeClr val="accent2">
                  <a:alpha val="90000"/>
                </a:schemeClr>
              </a:gs>
              <a:gs pos="95000">
                <a:schemeClr val="tx2">
                  <a:lumMod val="7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cover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800" b="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0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Softwar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Software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Chapter 4</a:t>
            </a:r>
          </a:p>
        </p:txBody>
      </p:sp>
      <p:sp>
        <p:nvSpPr>
          <p:cNvPr id="8" name="Chapter 4"/>
          <p:cNvSpPr txBox="1"/>
          <p:nvPr/>
        </p:nvSpPr>
        <p:spPr>
          <a:xfrm>
            <a:off x="375947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indows - Most Used O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- Most Used OS</a:t>
            </a:r>
          </a:p>
        </p:txBody>
      </p:sp>
      <p:sp>
        <p:nvSpPr>
          <p:cNvPr id="3" name="Windows 8"/>
          <p:cNvSpPr>
            <a:spLocks noGrp="1"/>
          </p:cNvSpPr>
          <p:nvPr>
            <p:ph idx="1"/>
          </p:nvPr>
        </p:nvSpPr>
        <p:spPr>
          <a:xfrm>
            <a:off x="2074225" y="1817225"/>
            <a:ext cx="9508175" cy="4308938"/>
          </a:xfrm>
        </p:spPr>
        <p:txBody>
          <a:bodyPr/>
          <a:lstStyle/>
          <a:p>
            <a:r>
              <a:rPr lang="en-US" dirty="0"/>
              <a:t>Windows </a:t>
            </a:r>
            <a:r>
              <a:rPr lang="en-US" baseline="0" dirty="0"/>
              <a:t> 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074225" y="2400300"/>
            <a:ext cx="4846638" cy="37814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Integrates the desktop OS with its mobile OS</a:t>
            </a:r>
          </a:p>
        </p:txBody>
      </p:sp>
      <p:pic>
        <p:nvPicPr>
          <p:cNvPr id="7" name="Windows 8 display" descr="Windows 8 desktop display scre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967" y="3498536"/>
            <a:ext cx="4310916" cy="2935514"/>
          </a:xfrm>
          <a:prstGeom prst="rect">
            <a:avLst/>
          </a:prstGeom>
        </p:spPr>
      </p:pic>
      <p:sp>
        <p:nvSpPr>
          <p:cNvPr id="4" name="Windows 10"/>
          <p:cNvSpPr>
            <a:spLocks noGrp="1"/>
          </p:cNvSpPr>
          <p:nvPr>
            <p:ph type="body" sz="quarter" idx="4294967295"/>
          </p:nvPr>
        </p:nvSpPr>
        <p:spPr>
          <a:xfrm>
            <a:off x="7345363" y="1836738"/>
            <a:ext cx="4846637" cy="639762"/>
          </a:xfrm>
        </p:spPr>
        <p:txBody>
          <a:bodyPr/>
          <a:lstStyle/>
          <a:p>
            <a:r>
              <a:rPr lang="en-US" dirty="0"/>
              <a:t>Windows 10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345363" y="2481263"/>
            <a:ext cx="4846637" cy="37560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Merges Windows desktop and mobile operating systems</a:t>
            </a:r>
          </a:p>
        </p:txBody>
      </p:sp>
      <p:pic>
        <p:nvPicPr>
          <p:cNvPr id="8" name="Windows 10 display" descr="Windows 10 desktop display scre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5363" y="3923786"/>
            <a:ext cx="3764478" cy="253628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8148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c O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68677"/>
            <a:ext cx="5504329" cy="4393883"/>
          </a:xfrm>
        </p:spPr>
        <p:txBody>
          <a:bodyPr/>
          <a:lstStyle/>
          <a:p>
            <a:r>
              <a:rPr lang="en-US" sz="2800" dirty="0"/>
              <a:t>Mac OS X runs on Apple computers</a:t>
            </a:r>
          </a:p>
          <a:p>
            <a:r>
              <a:rPr lang="en-US" sz="2400" dirty="0"/>
              <a:t>Two most recent versions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OS X Mavericks</a:t>
            </a:r>
          </a:p>
          <a:p>
            <a:pPr lvl="2"/>
            <a:r>
              <a:rPr lang="en-US" sz="1800" dirty="0"/>
              <a:t>Improved power management</a:t>
            </a:r>
          </a:p>
          <a:p>
            <a:pPr lvl="1"/>
            <a:r>
              <a:rPr lang="en-US" sz="2200" dirty="0"/>
              <a:t>OS X Yosemite</a:t>
            </a:r>
          </a:p>
          <a:p>
            <a:pPr lvl="2"/>
            <a:r>
              <a:rPr lang="en-US" sz="1800" dirty="0"/>
              <a:t>New user interface</a:t>
            </a:r>
          </a:p>
        </p:txBody>
      </p:sp>
      <p:pic>
        <p:nvPicPr>
          <p:cNvPr id="6" name="Mac desktop display" descr="Graphic of a MAC desktop displaying MAC OS X Yosemit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685" y="1665792"/>
            <a:ext cx="5136290" cy="34650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8968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x and Linu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and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1759302"/>
            <a:ext cx="7654862" cy="439388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UNIX operating system</a:t>
            </a:r>
          </a:p>
          <a:p>
            <a:pPr lvl="1"/>
            <a:r>
              <a:rPr lang="en-US" sz="2000" dirty="0"/>
              <a:t>Servers on the Web</a:t>
            </a:r>
          </a:p>
          <a:p>
            <a:pPr lvl="1"/>
            <a:r>
              <a:rPr lang="en-US" sz="2000" dirty="0"/>
              <a:t>Mainframe computers</a:t>
            </a:r>
          </a:p>
          <a:p>
            <a:pPr lvl="1"/>
            <a:r>
              <a:rPr lang="en-US" sz="2000" dirty="0"/>
              <a:t>Personal Computers</a:t>
            </a:r>
          </a:p>
          <a:p>
            <a:r>
              <a:rPr lang="en-US" dirty="0"/>
              <a:t>LINUX - version of UNIX</a:t>
            </a:r>
          </a:p>
          <a:p>
            <a:pPr lvl="1"/>
            <a:r>
              <a:rPr lang="en-US" dirty="0"/>
              <a:t>Alternative to windows</a:t>
            </a:r>
          </a:p>
          <a:p>
            <a:pPr lvl="1"/>
            <a:r>
              <a:rPr lang="en-US" dirty="0"/>
              <a:t>Open source - free</a:t>
            </a:r>
          </a:p>
          <a:p>
            <a:pPr lvl="1"/>
            <a:r>
              <a:rPr lang="en-US" dirty="0"/>
              <a:t>Google Chrome OS based on Linux</a:t>
            </a:r>
          </a:p>
          <a:p>
            <a:pPr lvl="2"/>
            <a:r>
              <a:rPr lang="en-US" dirty="0"/>
              <a:t>Focuses on Internet connectivity and cloud computing</a:t>
            </a:r>
          </a:p>
          <a:p>
            <a:pPr lvl="2"/>
            <a:r>
              <a:rPr lang="en-US" dirty="0"/>
              <a:t>Speed is determined by the speed of the Internet</a:t>
            </a:r>
          </a:p>
        </p:txBody>
      </p:sp>
      <p:pic>
        <p:nvPicPr>
          <p:cNvPr id="5" name="Linux desktop display" descr="Graphic of Linux desktop display scre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7133" y="1511812"/>
            <a:ext cx="4084050" cy="33057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7188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tualiza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7038839" cy="4393883"/>
          </a:xfrm>
        </p:spPr>
        <p:txBody>
          <a:bodyPr>
            <a:normAutofit/>
          </a:bodyPr>
          <a:lstStyle/>
          <a:p>
            <a:r>
              <a:rPr lang="en-US" dirty="0"/>
              <a:t>Ability to support multiple operating systems on a single physical machine</a:t>
            </a:r>
          </a:p>
          <a:p>
            <a:r>
              <a:rPr lang="en-US" dirty="0"/>
              <a:t>Virtualization software</a:t>
            </a:r>
          </a:p>
          <a:p>
            <a:pPr lvl="1"/>
            <a:r>
              <a:rPr lang="en-US" dirty="0"/>
              <a:t>Each virtual machine appears as a separate independent computer</a:t>
            </a:r>
          </a:p>
          <a:p>
            <a:pPr lvl="2"/>
            <a:r>
              <a:rPr lang="en-US" dirty="0"/>
              <a:t>Host operating system</a:t>
            </a:r>
          </a:p>
          <a:p>
            <a:pPr lvl="2"/>
            <a:r>
              <a:rPr lang="en-US" dirty="0"/>
              <a:t>Guest operating system</a:t>
            </a:r>
          </a:p>
          <a:p>
            <a:r>
              <a:rPr lang="en-US" dirty="0"/>
              <a:t>Parallels</a:t>
            </a:r>
          </a:p>
          <a:p>
            <a:pPr lvl="1"/>
            <a:r>
              <a:rPr lang="en-US" dirty="0"/>
              <a:t>Mac to run Windows programs in OS X</a:t>
            </a:r>
          </a:p>
        </p:txBody>
      </p:sp>
      <p:pic>
        <p:nvPicPr>
          <p:cNvPr id="6" name="Parallels program" descr="OS X Yosemite running Windows 10  in a virtual machin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0866" y="2480883"/>
            <a:ext cx="4241779" cy="25725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8637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tiliti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53557"/>
            <a:ext cx="10170922" cy="4393883"/>
          </a:xfrm>
        </p:spPr>
        <p:txBody>
          <a:bodyPr>
            <a:normAutofit/>
          </a:bodyPr>
          <a:lstStyle/>
          <a:p>
            <a:r>
              <a:rPr lang="en-US" sz="2800" dirty="0"/>
              <a:t>Specialized programs to make computing easier </a:t>
            </a:r>
          </a:p>
          <a:p>
            <a:r>
              <a:rPr lang="en-US" sz="2800" dirty="0"/>
              <a:t>Most essential utilities</a:t>
            </a:r>
          </a:p>
          <a:p>
            <a:pPr lvl="1"/>
            <a:r>
              <a:rPr lang="en-US" sz="2400" dirty="0"/>
              <a:t>Troubleshooting or diagnostic programs</a:t>
            </a:r>
          </a:p>
          <a:p>
            <a:pPr lvl="2"/>
            <a:r>
              <a:rPr lang="en-US" dirty="0"/>
              <a:t>Recognizes and correct problems</a:t>
            </a:r>
          </a:p>
          <a:p>
            <a:pPr lvl="1"/>
            <a:r>
              <a:rPr lang="en-US" sz="2400" dirty="0"/>
              <a:t>Antivirus programs</a:t>
            </a:r>
          </a:p>
          <a:p>
            <a:pPr lvl="2"/>
            <a:r>
              <a:rPr lang="en-US" dirty="0"/>
              <a:t>Guard your computer against viruses</a:t>
            </a:r>
          </a:p>
          <a:p>
            <a:pPr lvl="1"/>
            <a:r>
              <a:rPr lang="en-US" sz="2400" dirty="0"/>
              <a:t>Backup programs</a:t>
            </a:r>
          </a:p>
          <a:p>
            <a:pPr lvl="2"/>
            <a:r>
              <a:rPr lang="en-US" dirty="0"/>
              <a:t>Copies of files to restore if necessary</a:t>
            </a:r>
          </a:p>
          <a:p>
            <a:pPr lvl="1"/>
            <a:r>
              <a:rPr lang="en-US" sz="2400" dirty="0"/>
              <a:t>File compression programs</a:t>
            </a:r>
          </a:p>
          <a:p>
            <a:pPr lvl="2"/>
            <a:r>
              <a:rPr lang="en-US" dirty="0"/>
              <a:t>Reduces the size of files for more efficient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67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king IT Work for You"/>
          <p:cNvSpPr>
            <a:spLocks noGrp="1"/>
          </p:cNvSpPr>
          <p:nvPr>
            <p:ph type="title"/>
          </p:nvPr>
        </p:nvSpPr>
        <p:spPr>
          <a:xfrm>
            <a:off x="987972" y="0"/>
            <a:ext cx="11106797" cy="1188720"/>
          </a:xfrm>
        </p:spPr>
        <p:txBody>
          <a:bodyPr>
            <a:noAutofit/>
          </a:bodyPr>
          <a:lstStyle/>
          <a:p>
            <a:r>
              <a:rPr lang="en-US" sz="2800" dirty="0"/>
              <a:t>Making IT Work for You – Mac OS X Activity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81" y="1603914"/>
            <a:ext cx="9807650" cy="1654293"/>
          </a:xfrm>
        </p:spPr>
        <p:txBody>
          <a:bodyPr>
            <a:normAutofit/>
          </a:bodyPr>
          <a:lstStyle/>
          <a:p>
            <a:r>
              <a:rPr lang="en-US" dirty="0"/>
              <a:t>Has your computer ever just stopped responding? What do you do?</a:t>
            </a:r>
          </a:p>
          <a:p>
            <a:r>
              <a:rPr lang="en-US" dirty="0"/>
              <a:t>Mac OS X Activity Monitor is designed to help.</a:t>
            </a:r>
          </a:p>
        </p:txBody>
      </p:sp>
      <p:pic>
        <p:nvPicPr>
          <p:cNvPr id="5" name="Picture 4" descr="Screens of the Mac OS X Activity Monito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53" y="3198941"/>
            <a:ext cx="4054943" cy="2728418"/>
          </a:xfrm>
          <a:prstGeom prst="rect">
            <a:avLst/>
          </a:prstGeom>
        </p:spPr>
      </p:pic>
      <p:pic>
        <p:nvPicPr>
          <p:cNvPr id="6" name="Picture 5" descr="screen shot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356" y="3198941"/>
            <a:ext cx="4128959" cy="2786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2823" y="3198941"/>
            <a:ext cx="3231602" cy="2754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72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indows Utiliti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84439"/>
            <a:ext cx="9508175" cy="43089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Windows Operating Systems includes utilities such as:</a:t>
            </a:r>
          </a:p>
          <a:p>
            <a:pPr lvl="1">
              <a:defRPr/>
            </a:pPr>
            <a:r>
              <a:rPr lang="en-US" dirty="0"/>
              <a:t>File History </a:t>
            </a:r>
          </a:p>
          <a:p>
            <a:pPr lvl="2">
              <a:defRPr/>
            </a:pPr>
            <a:r>
              <a:rPr lang="en-US" dirty="0"/>
              <a:t>Can create a backup for your hard drive</a:t>
            </a:r>
          </a:p>
          <a:p>
            <a:pPr lvl="1">
              <a:defRPr/>
            </a:pPr>
            <a:r>
              <a:rPr lang="en-US" dirty="0"/>
              <a:t>Disk Cleanup</a:t>
            </a:r>
          </a:p>
          <a:p>
            <a:pPr lvl="2">
              <a:defRPr/>
            </a:pPr>
            <a:r>
              <a:rPr lang="en-US" dirty="0"/>
              <a:t>Identifies and eliminates non essential files</a:t>
            </a:r>
          </a:p>
          <a:p>
            <a:pPr lvl="1">
              <a:defRPr/>
            </a:pPr>
            <a:r>
              <a:rPr lang="en-US" dirty="0"/>
              <a:t>Disk Defragmenter</a:t>
            </a:r>
          </a:p>
          <a:p>
            <a:pPr lvl="2">
              <a:defRPr/>
            </a:pPr>
            <a:r>
              <a:rPr lang="en-US" dirty="0"/>
              <a:t>Rearranges files and unused disk space to optimize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461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le Histor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81" y="1600200"/>
            <a:ext cx="7872413" cy="2046044"/>
          </a:xfrm>
        </p:spPr>
        <p:txBody>
          <a:bodyPr>
            <a:normAutofit/>
          </a:bodyPr>
          <a:lstStyle/>
          <a:p>
            <a:r>
              <a:rPr lang="en-US" dirty="0"/>
              <a:t>Utility program included with Windows 8</a:t>
            </a:r>
          </a:p>
          <a:p>
            <a:r>
              <a:rPr lang="en-US" dirty="0"/>
              <a:t>Makes a copy of all files in the libraries, contacts, favorites and the desktop</a:t>
            </a:r>
          </a:p>
          <a:p>
            <a:r>
              <a:rPr lang="en-US" dirty="0"/>
              <a:t>Helps prevent the effect of disk failure</a:t>
            </a:r>
          </a:p>
        </p:txBody>
      </p:sp>
      <p:pic>
        <p:nvPicPr>
          <p:cNvPr id="2050" name="Picture 2" descr="Screen shots of using File History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0439" y="3606801"/>
            <a:ext cx="3634714" cy="2827866"/>
          </a:xfrm>
          <a:prstGeom prst="rect">
            <a:avLst/>
          </a:prstGeom>
          <a:noFill/>
        </p:spPr>
      </p:pic>
      <p:pic>
        <p:nvPicPr>
          <p:cNvPr id="2051" name="Picture 3" descr="Screen shots of using File History.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30767" y="3606801"/>
            <a:ext cx="3560183" cy="276480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2811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ktop Cleanup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Cleanup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743" y="1683271"/>
            <a:ext cx="9508175" cy="113612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Identifies and eliminates nonessential files</a:t>
            </a:r>
          </a:p>
          <a:p>
            <a:r>
              <a:rPr lang="en-US" sz="2400" dirty="0"/>
              <a:t>Frees up valuable space and improves system performance</a:t>
            </a:r>
          </a:p>
        </p:txBody>
      </p:sp>
      <p:pic>
        <p:nvPicPr>
          <p:cNvPr id="3074" name="Picture 2" descr="Y:\Graphics\Powerpoint\MH_DCM\MH_DCM-TEXTEDIT PROJECTS\O'LEARY_26e\Final files\chapt04\chapt00_labeled\ole16899_04_12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76928" y="2676455"/>
            <a:ext cx="2828804" cy="3637034"/>
          </a:xfrm>
          <a:prstGeom prst="rect">
            <a:avLst/>
          </a:prstGeom>
          <a:noFill/>
        </p:spPr>
      </p:pic>
      <p:pic>
        <p:nvPicPr>
          <p:cNvPr id="3075" name="Picture 3" descr="Y:\Graphics\Powerpoint\MH_DCM\MH_DCM-TEXTEDIT PROJECTS\O'LEARY_26e\Final files\chapt04\chapt00_labeled\ole16899_04_12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41735" y="3701339"/>
            <a:ext cx="3345392" cy="1587265"/>
          </a:xfrm>
          <a:prstGeom prst="rect">
            <a:avLst/>
          </a:prstGeom>
          <a:noFill/>
        </p:spPr>
      </p:pic>
      <p:pic>
        <p:nvPicPr>
          <p:cNvPr id="3076" name="Picture 4" descr="Y:\Graphics\Powerpoint\MH_DCM\MH_DCM-TEXTEDIT PROJECTS\O'LEARY_26e\Final files\chapt04\chapt00_labeled\ole16899_04_12c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74068" y="3658400"/>
            <a:ext cx="3599392" cy="167314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2054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sk Deframent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Defragmenter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30275"/>
            <a:ext cx="9267032" cy="304682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Files are organized in tracks and sectors</a:t>
            </a:r>
          </a:p>
          <a:p>
            <a:pPr lvl="1"/>
            <a:r>
              <a:rPr lang="en-US" sz="2000" dirty="0"/>
              <a:t>Tracks – concentric ring</a:t>
            </a:r>
          </a:p>
          <a:p>
            <a:pPr lvl="1"/>
            <a:r>
              <a:rPr lang="en-US" sz="2000" dirty="0"/>
              <a:t>Sectors – wedge-shaped sections of a track</a:t>
            </a:r>
          </a:p>
          <a:p>
            <a:r>
              <a:rPr lang="en-US" sz="2400" dirty="0"/>
              <a:t>Optimize drives - utility program</a:t>
            </a:r>
          </a:p>
          <a:p>
            <a:pPr lvl="1"/>
            <a:r>
              <a:rPr lang="en-US" sz="2000" dirty="0"/>
              <a:t>Identifies and eliminates unnecessary fragments</a:t>
            </a:r>
          </a:p>
          <a:p>
            <a:pPr lvl="1"/>
            <a:r>
              <a:rPr lang="en-US" sz="2000" dirty="0"/>
              <a:t>Files become fragmented </a:t>
            </a:r>
          </a:p>
          <a:p>
            <a:pPr lvl="2"/>
            <a:r>
              <a:rPr lang="en-US" sz="1600" dirty="0"/>
              <a:t>Broken up and stored in non contiguous space</a:t>
            </a:r>
          </a:p>
          <a:p>
            <a:r>
              <a:rPr lang="en-US" sz="2400" dirty="0"/>
              <a:t>Rearranges files and unused disk space to optimize operations</a:t>
            </a:r>
          </a:p>
        </p:txBody>
      </p:sp>
      <p:pic>
        <p:nvPicPr>
          <p:cNvPr id="5" name="Disk Tracks and Sectors" descr="Graphic of drive broken down into tracks and sector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1506" y="1511654"/>
            <a:ext cx="3729233" cy="23999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57967" y="4664055"/>
            <a:ext cx="3722499" cy="1653617"/>
            <a:chOff x="2276357" y="4547678"/>
            <a:chExt cx="4142074" cy="1954722"/>
          </a:xfrm>
        </p:grpSpPr>
        <p:pic>
          <p:nvPicPr>
            <p:cNvPr id="4098" name="Picture 2" descr="Y:\Graphics\Powerpoint\MH_DCM\MH_DCM-TEXTEDIT PROJECTS\O'LEARY_26e\Final files\chapt04\chapt00_labeled\ole16899_04_14a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76357" y="4547678"/>
              <a:ext cx="1160783" cy="1911077"/>
            </a:xfrm>
            <a:prstGeom prst="rect">
              <a:avLst/>
            </a:prstGeom>
            <a:noFill/>
          </p:spPr>
        </p:pic>
        <p:pic>
          <p:nvPicPr>
            <p:cNvPr id="4099" name="Picture 3" descr="Y:\Graphics\Powerpoint\MH_DCM\MH_DCM-TEXTEDIT PROJECTS\O'LEARY_26e\Final files\chapt04\chapt00_labeled\ole16899_04_14b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55241" y="4547678"/>
              <a:ext cx="2563190" cy="1954722"/>
            </a:xfrm>
            <a:prstGeom prst="rect">
              <a:avLst/>
            </a:prstGeom>
            <a:noFill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277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9508175" cy="430893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Describe the differences between system software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application software.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the four types of system software.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the basic functions, features, and categories of operating systems.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 mobile operating systems iOS, Android, and Windows Phone.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 desktop operating systems including Windows, Mac OS, UNIX, Linux, and virtualization.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the purpose of utilities and utility suites.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the four most essential utilities.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Windows utility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801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tility Suit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Suites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7507"/>
            <a:ext cx="7872413" cy="4393883"/>
          </a:xfrm>
        </p:spPr>
        <p:txBody>
          <a:bodyPr/>
          <a:lstStyle/>
          <a:p>
            <a:r>
              <a:rPr lang="en-US" sz="2800" dirty="0"/>
              <a:t>Combine several programs into one package</a:t>
            </a:r>
          </a:p>
          <a:p>
            <a:r>
              <a:rPr lang="en-US" sz="2800" dirty="0"/>
              <a:t>Less expensive</a:t>
            </a:r>
          </a:p>
          <a:p>
            <a:r>
              <a:rPr lang="en-US" sz="2800" dirty="0"/>
              <a:t>Popular suites</a:t>
            </a:r>
          </a:p>
          <a:p>
            <a:pPr lvl="1"/>
            <a:r>
              <a:rPr lang="en-US" sz="2400" dirty="0"/>
              <a:t>Bit Defender</a:t>
            </a:r>
          </a:p>
          <a:p>
            <a:pPr lvl="1"/>
            <a:r>
              <a:rPr lang="en-US" sz="2400" dirty="0"/>
              <a:t>Norton Utilities </a:t>
            </a:r>
          </a:p>
          <a:p>
            <a:pPr lvl="1"/>
            <a:r>
              <a:rPr lang="en-US" dirty="0"/>
              <a:t>Kaspersky</a:t>
            </a:r>
            <a:endParaRPr lang="en-US" sz="2400" dirty="0"/>
          </a:p>
        </p:txBody>
      </p:sp>
      <p:pic>
        <p:nvPicPr>
          <p:cNvPr id="7" name="Norton Utility Suite" descr="Graphic of tools available with the Norton Utility Suit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6466" y="2286504"/>
            <a:ext cx="5194073" cy="38856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5866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eers in I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04" y="1752600"/>
            <a:ext cx="7872413" cy="4393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Computer Support Specialist or Technical Support Specialist</a:t>
            </a:r>
          </a:p>
          <a:p>
            <a:pPr lvl="1"/>
            <a:r>
              <a:rPr lang="en-US" dirty="0"/>
              <a:t>Provide technical support to customers and other users</a:t>
            </a:r>
          </a:p>
          <a:p>
            <a:pPr lvl="1"/>
            <a:r>
              <a:rPr lang="en-US" dirty="0"/>
              <a:t>Resolve common networking problems and use troubleshooting programs to diagnose problems</a:t>
            </a:r>
          </a:p>
          <a:p>
            <a:pPr lvl="1"/>
            <a:r>
              <a:rPr lang="en-US" dirty="0"/>
              <a:t>Employers look for an advanced associate degree or bachelors degree, good analytical, customer service, communication and people skills</a:t>
            </a:r>
          </a:p>
          <a:p>
            <a:pPr lvl="1"/>
            <a:r>
              <a:rPr lang="en-US" dirty="0"/>
              <a:t>Computer support specialist can </a:t>
            </a:r>
            <a:br>
              <a:rPr lang="en-US" dirty="0"/>
            </a:br>
            <a:r>
              <a:rPr lang="en-US" dirty="0"/>
              <a:t>expect to earn $29K - $40K annually</a:t>
            </a:r>
          </a:p>
        </p:txBody>
      </p:sp>
      <p:pic>
        <p:nvPicPr>
          <p:cNvPr id="8" name="Computer or Technical Support Specialist" descr="Picture of a computer or technical support specialist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01531" y="2565402"/>
            <a:ext cx="2441318" cy="36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445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 Look to the Future"/>
          <p:cNvSpPr>
            <a:spLocks noGrp="1"/>
          </p:cNvSpPr>
          <p:nvPr>
            <p:ph type="title"/>
          </p:nvPr>
        </p:nvSpPr>
        <p:spPr>
          <a:xfrm>
            <a:off x="1292772" y="0"/>
            <a:ext cx="10801997" cy="1188720"/>
          </a:xfrm>
        </p:spPr>
        <p:txBody>
          <a:bodyPr>
            <a:noAutofit/>
          </a:bodyPr>
          <a:lstStyle/>
          <a:p>
            <a:r>
              <a:rPr lang="en-US" sz="3200" dirty="0"/>
              <a:t>A Look to the Future – Self Healing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743" y="1677119"/>
            <a:ext cx="7872413" cy="4625978"/>
          </a:xfrm>
        </p:spPr>
        <p:txBody>
          <a:bodyPr>
            <a:normAutofit/>
          </a:bodyPr>
          <a:lstStyle/>
          <a:p>
            <a:r>
              <a:rPr lang="en-US" sz="2400" dirty="0"/>
              <a:t>Self Healing Computers</a:t>
            </a:r>
          </a:p>
          <a:p>
            <a:pPr lvl="1"/>
            <a:r>
              <a:rPr lang="en-US" sz="2000" dirty="0"/>
              <a:t>Could mean an end to computer crashes and performance problems</a:t>
            </a:r>
          </a:p>
          <a:p>
            <a:pPr lvl="1"/>
            <a:r>
              <a:rPr lang="en-US" sz="2000" dirty="0"/>
              <a:t>Fix software problems</a:t>
            </a:r>
          </a:p>
          <a:p>
            <a:pPr lvl="1"/>
            <a:r>
              <a:rPr lang="en-US" sz="2000" dirty="0"/>
              <a:t>Reroute functions around broken hardware</a:t>
            </a:r>
          </a:p>
          <a:p>
            <a:r>
              <a:rPr lang="en-US" sz="2400" dirty="0"/>
              <a:t>IBM’s Automatic Computing Initiative (ACI)</a:t>
            </a:r>
          </a:p>
          <a:p>
            <a:pPr lvl="1"/>
            <a:r>
              <a:rPr lang="en-US" sz="2000" dirty="0"/>
              <a:t>Handles time-consuming maintenance</a:t>
            </a:r>
          </a:p>
          <a:p>
            <a:pPr lvl="1"/>
            <a:r>
              <a:rPr lang="en-US" sz="2000" dirty="0"/>
              <a:t>Self-regulating and virtually invisible</a:t>
            </a:r>
          </a:p>
          <a:p>
            <a:r>
              <a:rPr lang="en-US" sz="2400" dirty="0"/>
              <a:t>Self-maintaining servers </a:t>
            </a:r>
          </a:p>
          <a:p>
            <a:pPr lvl="1"/>
            <a:r>
              <a:rPr lang="en-US" sz="2000" dirty="0"/>
              <a:t>Self-repairing </a:t>
            </a:r>
          </a:p>
          <a:p>
            <a:pPr lvl="1"/>
            <a:r>
              <a:rPr lang="en-US" sz="2000" dirty="0"/>
              <a:t>Self-updating </a:t>
            </a:r>
          </a:p>
          <a:p>
            <a:pPr lvl="1"/>
            <a:r>
              <a:rPr lang="en-US" sz="2000" dirty="0"/>
              <a:t>Self-protecting</a:t>
            </a:r>
          </a:p>
          <a:p>
            <a:endParaRPr lang="en-US" dirty="0"/>
          </a:p>
        </p:txBody>
      </p:sp>
      <p:pic>
        <p:nvPicPr>
          <p:cNvPr id="6" name="Self Healing Computer" descr="Graphic of a keyboard with a stethescope simulating a self healing comput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7600" y="1926508"/>
            <a:ext cx="3299368" cy="4003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2292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pen-Ended Questions 1 -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905000"/>
            <a:ext cx="9508175" cy="430893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Describe system software. Discuss each of the four types of system programs.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Define operating systems.  Describe the basic features and the three categories of operating systems.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What are mobile operating systems?  Describe leading mobile operating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24762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pen Ended Questions 4 and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905000"/>
            <a:ext cx="9508175" cy="4308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What are desktop operating systems?  Compare  Windows, Mac OS, Linux and Chrome OS. Discuss virtualization.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Discuss utilities. What are the most essential utilities? What is a utility suite?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870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563" y="1600200"/>
            <a:ext cx="7872413" cy="4393883"/>
          </a:xfrm>
        </p:spPr>
        <p:txBody>
          <a:bodyPr>
            <a:normAutofit/>
          </a:bodyPr>
          <a:lstStyle/>
          <a:p>
            <a:r>
              <a:rPr lang="en-US" sz="2400" dirty="0"/>
              <a:t>Computers and computer applications have become a part of the fabric of every day life</a:t>
            </a:r>
          </a:p>
          <a:p>
            <a:pPr lvl="1"/>
            <a:r>
              <a:rPr lang="en-US" sz="2000" dirty="0"/>
              <a:t>They are great as long as they are working</a:t>
            </a:r>
          </a:p>
          <a:p>
            <a:r>
              <a:rPr lang="en-US" sz="2400" dirty="0"/>
              <a:t>We give little thought to the processes and programs running behind the scenes to keep them functioning effectively.</a:t>
            </a:r>
          </a:p>
          <a:p>
            <a:r>
              <a:rPr lang="en-US" sz="2400" dirty="0"/>
              <a:t>Such programs (i.e. operating  systems, utility programs, and device drivers) are the system software you learn about here.</a:t>
            </a:r>
          </a:p>
        </p:txBody>
      </p:sp>
      <p:pic>
        <p:nvPicPr>
          <p:cNvPr id="1026" name="Computer User" descr="Graphic of a computer user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67800" y="1660619"/>
            <a:ext cx="2951494" cy="44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9001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Software"/>
          <p:cNvSpPr>
            <a:spLocks noGrp="1"/>
          </p:cNvSpPr>
          <p:nvPr>
            <p:ph type="title"/>
          </p:nvPr>
        </p:nvSpPr>
        <p:spPr>
          <a:xfrm>
            <a:off x="1524000" y="9144"/>
            <a:ext cx="8274334" cy="1143000"/>
          </a:xfrm>
        </p:spPr>
        <p:txBody>
          <a:bodyPr/>
          <a:lstStyle/>
          <a:p>
            <a:r>
              <a:rPr lang="en-US" dirty="0"/>
              <a:t>System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969" y="1600200"/>
            <a:ext cx="4157031" cy="439388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Works with end users, application software, and computer hardware</a:t>
            </a:r>
          </a:p>
          <a:p>
            <a:pPr lvl="1">
              <a:defRPr/>
            </a:pPr>
            <a:r>
              <a:rPr lang="en-US" dirty="0"/>
              <a:t>Handles the technical details</a:t>
            </a:r>
          </a:p>
          <a:p>
            <a:pPr lvl="1">
              <a:defRPr/>
            </a:pPr>
            <a:r>
              <a:rPr lang="en-US" sz="2400" dirty="0"/>
              <a:t>Includes</a:t>
            </a:r>
          </a:p>
          <a:p>
            <a:pPr lvl="2">
              <a:defRPr/>
            </a:pPr>
            <a:r>
              <a:rPr lang="en-US" dirty="0"/>
              <a:t>operating system</a:t>
            </a:r>
          </a:p>
          <a:p>
            <a:pPr lvl="2">
              <a:defRPr/>
            </a:pPr>
            <a:r>
              <a:rPr lang="en-US" dirty="0"/>
              <a:t>utilities</a:t>
            </a:r>
          </a:p>
          <a:p>
            <a:pPr lvl="2">
              <a:defRPr/>
            </a:pPr>
            <a:r>
              <a:rPr lang="en-US" dirty="0"/>
              <a:t>device drivers</a:t>
            </a:r>
          </a:p>
          <a:p>
            <a:pPr lvl="2">
              <a:defRPr/>
            </a:pPr>
            <a:r>
              <a:rPr lang="en-US" dirty="0"/>
              <a:t>language translators</a:t>
            </a:r>
          </a:p>
        </p:txBody>
      </p:sp>
      <p:pic>
        <p:nvPicPr>
          <p:cNvPr id="1026" name="Picture 2" descr="People interacting with System and Application software in turn interacting with Hardwar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47247" y="1828800"/>
            <a:ext cx="6052206" cy="433599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8767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perating System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471448"/>
            <a:ext cx="9440613" cy="46750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collection of programs that handle technical tasks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Manages computer resources</a:t>
            </a:r>
          </a:p>
          <a:p>
            <a:pPr lvl="1"/>
            <a:r>
              <a:rPr lang="en-US" dirty="0"/>
              <a:t>Coordinate memory, processing, storage, printers and monitors</a:t>
            </a:r>
          </a:p>
          <a:p>
            <a:pPr lvl="1"/>
            <a:r>
              <a:rPr lang="en-US" dirty="0"/>
              <a:t>Monitor system performance</a:t>
            </a:r>
          </a:p>
          <a:p>
            <a:pPr lvl="1"/>
            <a:r>
              <a:rPr lang="en-US" dirty="0"/>
              <a:t>Schedule tasks</a:t>
            </a:r>
          </a:p>
          <a:p>
            <a:pPr lvl="1"/>
            <a:r>
              <a:rPr lang="en-US" dirty="0"/>
              <a:t>Provide security</a:t>
            </a:r>
          </a:p>
          <a:p>
            <a:pPr lvl="1"/>
            <a:r>
              <a:rPr lang="en-US" dirty="0"/>
              <a:t>Start-up the computer </a:t>
            </a:r>
          </a:p>
          <a:p>
            <a:r>
              <a:rPr lang="en-US" dirty="0"/>
              <a:t>Provides user interface </a:t>
            </a:r>
          </a:p>
          <a:p>
            <a:pPr lvl="1"/>
            <a:r>
              <a:rPr lang="en-US" dirty="0"/>
              <a:t>Graphical user interface (GUI)</a:t>
            </a:r>
          </a:p>
          <a:p>
            <a:r>
              <a:rPr lang="en-US" dirty="0"/>
              <a:t>Runs applications</a:t>
            </a:r>
          </a:p>
          <a:p>
            <a:pPr lvl="1"/>
            <a:r>
              <a:rPr lang="en-US" dirty="0"/>
              <a:t>Multitasking</a:t>
            </a:r>
          </a:p>
          <a:p>
            <a:pPr lvl="1"/>
            <a:r>
              <a:rPr lang="en-US" dirty="0"/>
              <a:t>Foreground and background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6002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atures of an Operating Syste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an 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7872413" cy="43938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Booting – starting or restarting the computer</a:t>
            </a:r>
          </a:p>
          <a:p>
            <a:r>
              <a:rPr lang="en-US" dirty="0"/>
              <a:t>Features in common with application software</a:t>
            </a:r>
          </a:p>
          <a:p>
            <a:pPr lvl="1"/>
            <a:r>
              <a:rPr lang="en-US" dirty="0"/>
              <a:t>Icons</a:t>
            </a:r>
          </a:p>
          <a:p>
            <a:pPr lvl="1"/>
            <a:r>
              <a:rPr lang="en-US" dirty="0"/>
              <a:t>Pointer</a:t>
            </a:r>
          </a:p>
          <a:p>
            <a:pPr lvl="1"/>
            <a:r>
              <a:rPr lang="en-US" dirty="0"/>
              <a:t>Windows</a:t>
            </a:r>
          </a:p>
          <a:p>
            <a:pPr lvl="1"/>
            <a:r>
              <a:rPr lang="en-US" dirty="0"/>
              <a:t>Menus</a:t>
            </a:r>
          </a:p>
          <a:p>
            <a:pPr lvl="1"/>
            <a:r>
              <a:rPr lang="en-US" dirty="0"/>
              <a:t>Tabs</a:t>
            </a:r>
          </a:p>
          <a:p>
            <a:pPr lvl="1"/>
            <a:r>
              <a:rPr lang="en-US" dirty="0"/>
              <a:t>Dialog boxes</a:t>
            </a:r>
          </a:p>
          <a:p>
            <a:pPr lvl="1"/>
            <a:r>
              <a:rPr lang="en-US" dirty="0"/>
              <a:t>Help</a:t>
            </a:r>
          </a:p>
          <a:p>
            <a:pPr lvl="1"/>
            <a:r>
              <a:rPr lang="en-US" dirty="0"/>
              <a:t>Gesture Control</a:t>
            </a:r>
          </a:p>
          <a:p>
            <a:r>
              <a:rPr lang="en-US" dirty="0"/>
              <a:t>Files and Folders</a:t>
            </a:r>
          </a:p>
          <a:p>
            <a:pPr lvl="1"/>
            <a:r>
              <a:rPr lang="en-US" dirty="0"/>
              <a:t>Files share data and programs</a:t>
            </a:r>
          </a:p>
          <a:p>
            <a:pPr lvl="1"/>
            <a:r>
              <a:rPr lang="en-US" dirty="0"/>
              <a:t>Folders store related files</a:t>
            </a:r>
          </a:p>
        </p:txBody>
      </p:sp>
      <p:pic>
        <p:nvPicPr>
          <p:cNvPr id="8" name="Destkop Display of OS Features" descr="Graphic of desktop featur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1510" y="2514600"/>
            <a:ext cx="5912754" cy="39878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0022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ndows Desktop" descr="Graphic of a Laptop which use standalone&#10;operating system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3683" y="4389120"/>
            <a:ext cx="3868442" cy="2045482"/>
          </a:xfrm>
          <a:prstGeom prst="rect">
            <a:avLst/>
          </a:prstGeom>
        </p:spPr>
      </p:pic>
      <p:sp>
        <p:nvSpPr>
          <p:cNvPr id="2" name="Categories of Operating System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Operating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383" y="1828800"/>
            <a:ext cx="7195418" cy="4393883"/>
          </a:xfrm>
        </p:spPr>
        <p:txBody>
          <a:bodyPr>
            <a:normAutofit/>
          </a:bodyPr>
          <a:lstStyle/>
          <a:p>
            <a:r>
              <a:rPr lang="en-US" sz="2400" dirty="0"/>
              <a:t>Three basic categories</a:t>
            </a:r>
          </a:p>
          <a:p>
            <a:pPr lvl="1"/>
            <a:r>
              <a:rPr lang="en-US" sz="2000" dirty="0"/>
              <a:t>Embedded operating systems – RTOS (real-time operating systems)</a:t>
            </a:r>
          </a:p>
          <a:p>
            <a:pPr lvl="2"/>
            <a:r>
              <a:rPr lang="en-US" sz="1600" dirty="0"/>
              <a:t>Smartphones</a:t>
            </a:r>
          </a:p>
          <a:p>
            <a:pPr lvl="2"/>
            <a:r>
              <a:rPr lang="en-US" sz="1600" dirty="0"/>
              <a:t>Smartwatches</a:t>
            </a:r>
          </a:p>
          <a:p>
            <a:pPr lvl="2"/>
            <a:r>
              <a:rPr lang="en-US" sz="1600" dirty="0"/>
              <a:t>Video game systems</a:t>
            </a:r>
          </a:p>
          <a:p>
            <a:pPr lvl="1"/>
            <a:r>
              <a:rPr lang="en-US" sz="2000" dirty="0"/>
              <a:t>Stand-alone operating systems</a:t>
            </a:r>
          </a:p>
          <a:p>
            <a:pPr lvl="2"/>
            <a:r>
              <a:rPr lang="en-US" sz="1600" dirty="0"/>
              <a:t>Also called desktop operating system</a:t>
            </a:r>
          </a:p>
          <a:p>
            <a:pPr lvl="1"/>
            <a:r>
              <a:rPr lang="en-US" sz="2000" dirty="0"/>
              <a:t>Network operating systems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(linked computers)</a:t>
            </a:r>
          </a:p>
          <a:p>
            <a:pPr lvl="2"/>
            <a:r>
              <a:rPr lang="en-US" sz="1600" dirty="0"/>
              <a:t>Windows Server, Linux, Unix</a:t>
            </a:r>
          </a:p>
          <a:p>
            <a:pPr lvl="2"/>
            <a:r>
              <a:rPr lang="en-US" sz="1600" dirty="0"/>
              <a:t>OS stored on network server which coordinates all communication between the other computers</a:t>
            </a:r>
          </a:p>
        </p:txBody>
      </p:sp>
      <p:pic>
        <p:nvPicPr>
          <p:cNvPr id="6" name="AppleWatch" descr="Embedded&#10;operating systems control&#10;smartwatche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7730" y="1536028"/>
            <a:ext cx="2543488" cy="26274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0340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obile Operating System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48967"/>
            <a:ext cx="3675529" cy="439388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Mobile OS </a:t>
            </a:r>
          </a:p>
          <a:p>
            <a:pPr lvl="1"/>
            <a:r>
              <a:rPr lang="en-US" sz="2400" dirty="0"/>
              <a:t>Embedded operating system</a:t>
            </a:r>
          </a:p>
          <a:p>
            <a:pPr lvl="2"/>
            <a:r>
              <a:rPr lang="en-US" dirty="0"/>
              <a:t>Less complicated and more specialized for wireless </a:t>
            </a:r>
          </a:p>
          <a:p>
            <a:pPr lvl="1"/>
            <a:r>
              <a:rPr lang="en-US" sz="2800" dirty="0"/>
              <a:t>Some of the best known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Android</a:t>
            </a:r>
          </a:p>
          <a:p>
            <a:pPr lvl="2"/>
            <a:r>
              <a:rPr lang="en-US" sz="2000" dirty="0" err="1">
                <a:solidFill>
                  <a:srgbClr val="000000"/>
                </a:solidFill>
              </a:rPr>
              <a:t>iOS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Windows Phone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iPad and iPhone" descr="Graphic of an iPad and iPhone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794589"/>
            <a:ext cx="4126131" cy="46096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6755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ktop Operating System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Operating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87" y="1752600"/>
            <a:ext cx="7872413" cy="4393883"/>
          </a:xfrm>
        </p:spPr>
        <p:txBody>
          <a:bodyPr>
            <a:normAutofit/>
          </a:bodyPr>
          <a:lstStyle/>
          <a:p>
            <a:r>
              <a:rPr lang="en-US" sz="2800" dirty="0"/>
              <a:t>Operating systems commonly used by individuals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Windows </a:t>
            </a:r>
            <a:r>
              <a:rPr lang="en-US" sz="2400" dirty="0"/>
              <a:t>– most widely used</a:t>
            </a:r>
          </a:p>
          <a:p>
            <a:pPr lvl="1"/>
            <a:r>
              <a:rPr lang="en-US" sz="2400" dirty="0"/>
              <a:t>Mac OS – powerful and easy to use</a:t>
            </a:r>
          </a:p>
          <a:p>
            <a:pPr lvl="1"/>
            <a:r>
              <a:rPr lang="en-US" sz="2400" dirty="0"/>
              <a:t>UNIX – network; originally designed for Web</a:t>
            </a:r>
          </a:p>
          <a:p>
            <a:pPr lvl="1"/>
            <a:r>
              <a:rPr lang="en-US" sz="2400" dirty="0"/>
              <a:t>LINUX – non proprietary; free from the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00187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6.0&quot;&gt;&lt;object type=&quot;1&quot; unique_id=&quot;10001&quot;&gt;&lt;object type=&quot;8&quot; unique_id=&quot;508461&quot;&gt;&lt;/object&gt;&lt;object type=&quot;2&quot; unique_id=&quot;508462&quot;&gt;&lt;object type=&quot;3&quot; unique_id=&quot;508463&quot;&gt;&lt;property id=&quot;20148&quot; value=&quot;5&quot;/&gt;&lt;property id=&quot;20300&quot; value=&quot;Slide 1 - &amp;quot;System Software&amp;quot;&quot;/&gt;&lt;property id=&quot;20307&quot; value=&quot;257&quot;/&gt;&lt;/object&gt;&lt;object type=&quot;3&quot; unique_id=&quot;508464&quot;&gt;&lt;property id=&quot;20148&quot; value=&quot;5&quot;/&gt;&lt;property id=&quot;20300&quot; value=&quot;Slide 2 - &amp;quot;Learning Objectives&amp;quot;&quot;/&gt;&lt;property id=&quot;20307&quot; value=&quot;273&quot;/&gt;&lt;/object&gt;&lt;object type=&quot;3&quot; unique_id=&quot;508465&quot;&gt;&lt;property id=&quot;20148&quot; value=&quot;5&quot;/&gt;&lt;property id=&quot;20300&quot; value=&quot;Slide 3 - &amp;quot;Introduction&amp;quot;&quot;/&gt;&lt;property id=&quot;20307&quot; value=&quot;274&quot;/&gt;&lt;/object&gt;&lt;object type=&quot;3&quot; unique_id=&quot;508466&quot;&gt;&lt;property id=&quot;20148&quot; value=&quot;5&quot;/&gt;&lt;property id=&quot;20300&quot; value=&quot;Slide 4 - &amp;quot;System Software&amp;quot;&quot;/&gt;&lt;property id=&quot;20307&quot; value=&quot;275&quot;/&gt;&lt;/object&gt;&lt;object type=&quot;3&quot; unique_id=&quot;508467&quot;&gt;&lt;property id=&quot;20148&quot; value=&quot;5&quot;/&gt;&lt;property id=&quot;20300&quot; value=&quot;Slide 5 - &amp;quot;Operating Systems&amp;quot;&quot;/&gt;&lt;property id=&quot;20307&quot; value=&quot;276&quot;/&gt;&lt;/object&gt;&lt;object type=&quot;3&quot; unique_id=&quot;508468&quot;&gt;&lt;property id=&quot;20148&quot; value=&quot;5&quot;/&gt;&lt;property id=&quot;20300&quot; value=&quot;Slide 6 - &amp;quot;Features of an Operating System&amp;quot;&quot;/&gt;&lt;property id=&quot;20307&quot; value=&quot;278&quot;/&gt;&lt;/object&gt;&lt;object type=&quot;3&quot; unique_id=&quot;508469&quot;&gt;&lt;property id=&quot;20148&quot; value=&quot;5&quot;/&gt;&lt;property id=&quot;20300&quot; value=&quot;Slide 7 - &amp;quot;Categories of Operating Systems &amp;quot;&quot;/&gt;&lt;property id=&quot;20307&quot; value=&quot;279&quot;/&gt;&lt;/object&gt;&lt;object type=&quot;3&quot; unique_id=&quot;508470&quot;&gt;&lt;property id=&quot;20148&quot; value=&quot;5&quot;/&gt;&lt;property id=&quot;20300&quot; value=&quot;Slide 8 - &amp;quot;Mobile Operating Systems&amp;quot;&quot;/&gt;&lt;property id=&quot;20307&quot; value=&quot;280&quot;/&gt;&lt;/object&gt;&lt;object type=&quot;3&quot; unique_id=&quot;508471&quot;&gt;&lt;property id=&quot;20148&quot; value=&quot;5&quot;/&gt;&lt;property id=&quot;20300&quot; value=&quot;Slide 9 - &amp;quot;Desktop Operating Systems &amp;quot;&quot;/&gt;&lt;property id=&quot;20307&quot; value=&quot;281&quot;/&gt;&lt;/object&gt;&lt;object type=&quot;3&quot; unique_id=&quot;508472&quot;&gt;&lt;property id=&quot;20148&quot; value=&quot;5&quot;/&gt;&lt;property id=&quot;20300&quot; value=&quot;Slide 10 - &amp;quot;Windows - Most Used OS&amp;quot;&quot;/&gt;&lt;property id=&quot;20307&quot; value=&quot;298&quot;/&gt;&lt;/object&gt;&lt;object type=&quot;3&quot; unique_id=&quot;508473&quot;&gt;&lt;property id=&quot;20148&quot; value=&quot;5&quot;/&gt;&lt;property id=&quot;20300&quot; value=&quot;Slide 11 - &amp;quot;Mac OS &amp;quot;&quot;/&gt;&lt;property id=&quot;20307&quot; value=&quot;283&quot;/&gt;&lt;/object&gt;&lt;object type=&quot;3&quot; unique_id=&quot;508474&quot;&gt;&lt;property id=&quot;20148&quot; value=&quot;5&quot;/&gt;&lt;property id=&quot;20300&quot; value=&quot;Slide 12 - &amp;quot;UNIX and LINUX&amp;quot;&quot;/&gt;&lt;property id=&quot;20307&quot; value=&quot;284&quot;/&gt;&lt;/object&gt;&lt;object type=&quot;3&quot; unique_id=&quot;508475&quot;&gt;&lt;property id=&quot;20148&quot; value=&quot;5&quot;/&gt;&lt;property id=&quot;20300&quot; value=&quot;Slide 13 - &amp;quot;Virtualization&amp;quot;&quot;/&gt;&lt;property id=&quot;20307&quot; value=&quot;285&quot;/&gt;&lt;/object&gt;&lt;object type=&quot;3&quot; unique_id=&quot;508476&quot;&gt;&lt;property id=&quot;20148&quot; value=&quot;5&quot;/&gt;&lt;property id=&quot;20300&quot; value=&quot;Slide 14 - &amp;quot;Utilities&amp;quot;&quot;/&gt;&lt;property id=&quot;20307&quot; value=&quot;286&quot;/&gt;&lt;/object&gt;&lt;object type=&quot;3&quot; unique_id=&quot;508477&quot;&gt;&lt;property id=&quot;20148&quot; value=&quot;5&quot;/&gt;&lt;property id=&quot;20300&quot; value=&quot;Slide 15 - &amp;quot;Making IT Work for You – Mac OS X Activity Monitor&amp;quot;&quot;/&gt;&lt;property id=&quot;20307&quot; value=&quot;287&quot;/&gt;&lt;/object&gt;&lt;object type=&quot;3&quot; unique_id=&quot;508478&quot;&gt;&lt;property id=&quot;20148&quot; value=&quot;5&quot;/&gt;&lt;property id=&quot;20300&quot; value=&quot;Slide 16 - &amp;quot;Windows Utilities&amp;quot;&quot;/&gt;&lt;property id=&quot;20307&quot; value=&quot;288&quot;/&gt;&lt;/object&gt;&lt;object type=&quot;3&quot; unique_id=&quot;508479&quot;&gt;&lt;property id=&quot;20148&quot; value=&quot;5&quot;/&gt;&lt;property id=&quot;20300&quot; value=&quot;Slide 17 - &amp;quot;File History &amp;quot;&quot;/&gt;&lt;property id=&quot;20307&quot; value=&quot;289&quot;/&gt;&lt;/object&gt;&lt;object type=&quot;3&quot; unique_id=&quot;508480&quot;&gt;&lt;property id=&quot;20148&quot; value=&quot;5&quot;/&gt;&lt;property id=&quot;20300&quot; value=&quot;Slide 18 - &amp;quot;Disk Cleanup&amp;quot;&quot;/&gt;&lt;property id=&quot;20307&quot; value=&quot;290&quot;/&gt;&lt;/object&gt;&lt;object type=&quot;3&quot; unique_id=&quot;508481&quot;&gt;&lt;property id=&quot;20148&quot; value=&quot;5&quot;/&gt;&lt;property id=&quot;20300&quot; value=&quot;Slide 19 - &amp;quot;Disk Defragmenter&amp;quot;&quot;/&gt;&lt;property id=&quot;20307&quot; value=&quot;291&quot;/&gt;&lt;/object&gt;&lt;object type=&quot;3&quot; unique_id=&quot;508482&quot;&gt;&lt;property id=&quot;20148&quot; value=&quot;5&quot;/&gt;&lt;property id=&quot;20300&quot; value=&quot;Slide 20 - &amp;quot;Utility Suites&amp;quot;&quot;/&gt;&lt;property id=&quot;20307&quot; value=&quot;292&quot;/&gt;&lt;/object&gt;&lt;object type=&quot;3&quot; unique_id=&quot;508483&quot;&gt;&lt;property id=&quot;20148&quot; value=&quot;5&quot;/&gt;&lt;property id=&quot;20300&quot; value=&quot;Slide 21 - &amp;quot;Careers In IT&amp;quot;&quot;/&gt;&lt;property id=&quot;20307&quot; value=&quot;294&quot;/&gt;&lt;/object&gt;&lt;object type=&quot;3&quot; unique_id=&quot;508484&quot;&gt;&lt;property id=&quot;20148&quot; value=&quot;5&quot;/&gt;&lt;property id=&quot;20300&quot; value=&quot;Slide 22 - &amp;quot;A Look to the Future – Self Healing Computers&amp;quot;&quot;/&gt;&lt;property id=&quot;20307&quot; value=&quot;295&quot;/&gt;&lt;/object&gt;&lt;object type=&quot;3&quot; unique_id=&quot;508485&quot;&gt;&lt;property id=&quot;20148&quot; value=&quot;5&quot;/&gt;&lt;property id=&quot;20300&quot; value=&quot;Slide 23 - &amp;quot;Open-Ended Questions (Page 1 of 2)&amp;quot;&quot;/&gt;&lt;property id=&quot;20307&quot; value=&quot;296&quot;/&gt;&lt;/object&gt;&lt;object type=&quot;3&quot; unique_id=&quot;508486&quot;&gt;&lt;property id=&quot;20148&quot; value=&quot;5&quot;/&gt;&lt;property id=&quot;20300&quot; value=&quot;Slide 24 - &amp;quot;Open-Ended Questions (Page 2 of 2)&amp;quot;&quot;/&gt;&lt;property id=&quot;20307&quot; value=&quot;297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E 2017-2">
      <a:dk1>
        <a:sysClr val="windowText" lastClr="000000"/>
      </a:dk1>
      <a:lt1>
        <a:sysClr val="window" lastClr="FFFFFF"/>
      </a:lt1>
      <a:dk2>
        <a:srgbClr val="7996BE"/>
      </a:dk2>
      <a:lt2>
        <a:srgbClr val="DAD7BC"/>
      </a:lt2>
      <a:accent1>
        <a:srgbClr val="FFE894"/>
      </a:accent1>
      <a:accent2>
        <a:srgbClr val="344A6B"/>
      </a:accent2>
      <a:accent3>
        <a:srgbClr val="F79758"/>
      </a:accent3>
      <a:accent4>
        <a:srgbClr val="889F76"/>
      </a:accent4>
      <a:accent5>
        <a:srgbClr val="1C9FC6"/>
      </a:accent5>
      <a:accent6>
        <a:srgbClr val="D15845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Essentials2017_template.potx" id="{7476FDF7-D713-474E-BE2D-24E9353ABC22}" vid="{49DEB174-0739-487E-910A-FAEF1403B2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ComputingEssentials2017_template</Template>
  <TotalTime>228</TotalTime>
  <Words>2102</Words>
  <Application>Microsoft Office PowerPoint</Application>
  <PresentationFormat>Widescreen</PresentationFormat>
  <Paragraphs>336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 2</vt:lpstr>
      <vt:lpstr>1_Office Theme</vt:lpstr>
      <vt:lpstr>System Software</vt:lpstr>
      <vt:lpstr>Learning Objectives</vt:lpstr>
      <vt:lpstr>Introduction</vt:lpstr>
      <vt:lpstr>System Software</vt:lpstr>
      <vt:lpstr>Operating Systems</vt:lpstr>
      <vt:lpstr>Features of an Operating System</vt:lpstr>
      <vt:lpstr>Categories of Operating Systems </vt:lpstr>
      <vt:lpstr>Mobile Operating Systems</vt:lpstr>
      <vt:lpstr>Desktop Operating Systems </vt:lpstr>
      <vt:lpstr>Windows - Most Used OS</vt:lpstr>
      <vt:lpstr>Mac OS </vt:lpstr>
      <vt:lpstr>UNIX and LINUX</vt:lpstr>
      <vt:lpstr>Virtualization</vt:lpstr>
      <vt:lpstr>Utilities</vt:lpstr>
      <vt:lpstr>Making IT Work for You – Mac OS X Activity Monitor</vt:lpstr>
      <vt:lpstr>Windows Utilities</vt:lpstr>
      <vt:lpstr>File History </vt:lpstr>
      <vt:lpstr>Disk Cleanup</vt:lpstr>
      <vt:lpstr>Disk Defragmenter</vt:lpstr>
      <vt:lpstr>Utility Suites</vt:lpstr>
      <vt:lpstr>Careers In IT</vt:lpstr>
      <vt:lpstr>A Look to the Future – Self Healing Computers</vt:lpstr>
      <vt:lpstr>Open-Ended Questions (Page 1 of 2)</vt:lpstr>
      <vt:lpstr>Open-Ended Questions (Page 2 of 2)</vt:lpstr>
    </vt:vector>
  </TitlesOfParts>
  <Company>McGraw-Hill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 Security, and Ethics</dc:title>
  <dc:creator>Rachelle Hall</dc:creator>
  <cp:lastModifiedBy>HAFIZ</cp:lastModifiedBy>
  <cp:revision>32</cp:revision>
  <dcterms:created xsi:type="dcterms:W3CDTF">2015-12-31T19:42:51Z</dcterms:created>
  <dcterms:modified xsi:type="dcterms:W3CDTF">2016-09-15T12:12:11Z</dcterms:modified>
</cp:coreProperties>
</file>