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6"/>
  </p:notesMasterIdLst>
  <p:sldIdLst>
    <p:sldId id="278"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2192000" cy="6858000"/>
  <p:notesSz cx="6858000" cy="9144000"/>
  <p:embeddedFontLst>
    <p:embeddedFont>
      <p:font typeface="Roboto"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Lato" panose="020F0502020204030203" pitchFamily="3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MY"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36949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0834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2625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8858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MY"/>
              <a:t>13</a:t>
            </a:fld>
            <a:endParaRPr/>
          </a:p>
        </p:txBody>
      </p:sp>
    </p:spTree>
    <p:extLst>
      <p:ext uri="{BB962C8B-B14F-4D97-AF65-F5344CB8AC3E}">
        <p14:creationId xmlns:p14="http://schemas.microsoft.com/office/powerpoint/2010/main" val="3226411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7147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5074c2b3c7_2_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g5074c2b3c7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3913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5074c2b3c7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g5074c2b3c7_2_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g5074c2b3c7_2_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MY"/>
              <a:t>16</a:t>
            </a:fld>
            <a:endParaRPr/>
          </a:p>
        </p:txBody>
      </p:sp>
    </p:spTree>
    <p:extLst>
      <p:ext uri="{BB962C8B-B14F-4D97-AF65-F5344CB8AC3E}">
        <p14:creationId xmlns:p14="http://schemas.microsoft.com/office/powerpoint/2010/main" val="3526047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5074c2b3c7_2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g5074c2b3c7_2_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 name="Google Shape;599;g5074c2b3c7_2_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MY"/>
              <a:t>17</a:t>
            </a:fld>
            <a:endParaRPr/>
          </a:p>
        </p:txBody>
      </p:sp>
    </p:spTree>
    <p:extLst>
      <p:ext uri="{BB962C8B-B14F-4D97-AF65-F5344CB8AC3E}">
        <p14:creationId xmlns:p14="http://schemas.microsoft.com/office/powerpoint/2010/main" val="3709479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2827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797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510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9425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 name="Google Shape;67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8075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6635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0" name="Google Shape;69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15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5671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32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9710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111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0683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7460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4012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4" name="Google Shape;74;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6"/>
          <p:cNvSpPr txBox="1">
            <a:spLocks noGrp="1"/>
          </p:cNvSpPr>
          <p:nvPr>
            <p:ph type="ctrTitle"/>
          </p:nvPr>
        </p:nvSpPr>
        <p:spPr>
          <a:xfrm>
            <a:off x="914400" y="2130425"/>
            <a:ext cx="103632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6"/>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6"/>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6"/>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6"/>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Google Shape;103;p17"/>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7"/>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7"/>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8"/>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18"/>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8"/>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8"/>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963084" y="4406900"/>
            <a:ext cx="103632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9"/>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5" name="Google Shape;115;p19"/>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9"/>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9"/>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20"/>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1" name="Google Shape;121;p20"/>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2" name="Google Shape;122;p20"/>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0"/>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0"/>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21"/>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8" name="Google Shape;128;p21"/>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9" name="Google Shape;129;p21"/>
          <p:cNvSpPr txBox="1">
            <a:spLocks noGrp="1"/>
          </p:cNvSpPr>
          <p:nvPr>
            <p:ph type="body" idx="3"/>
          </p:nvPr>
        </p:nvSpPr>
        <p:spPr>
          <a:xfrm>
            <a:off x="6193367" y="1535113"/>
            <a:ext cx="5389033"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0" name="Google Shape;130;p21"/>
          <p:cNvSpPr txBox="1">
            <a:spLocks noGrp="1"/>
          </p:cNvSpPr>
          <p:nvPr>
            <p:ph type="body" idx="4"/>
          </p:nvPr>
        </p:nvSpPr>
        <p:spPr>
          <a:xfrm>
            <a:off x="6193367" y="2174875"/>
            <a:ext cx="5389033"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31" name="Google Shape;131;p21"/>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1"/>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1"/>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lstStyle>
            <a:lvl1pPr marL="457200" lvl="0" indent="-228600" algn="ctr">
              <a:lnSpc>
                <a:spcPct val="90000"/>
              </a:lnSpc>
              <a:spcBef>
                <a:spcPts val="1000"/>
              </a:spcBef>
              <a:spcAft>
                <a:spcPts val="0"/>
              </a:spcAft>
              <a:buClr>
                <a:srgbClr val="3F3F3F"/>
              </a:buClr>
              <a:buSzPts val="4800"/>
              <a:buNone/>
              <a:defRPr sz="4800"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lstStyle>
            <a:lvl1pPr marL="457200" lvl="0" indent="-228600" algn="ctr">
              <a:lnSpc>
                <a:spcPct val="90000"/>
              </a:lnSpc>
              <a:spcBef>
                <a:spcPts val="1000"/>
              </a:spcBef>
              <a:spcAft>
                <a:spcPts val="0"/>
              </a:spcAft>
              <a:buClr>
                <a:srgbClr val="3F3F3F"/>
              </a:buClr>
              <a:buSzPts val="1867"/>
              <a:buNone/>
              <a:defRPr sz="1867"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22"/>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2"/>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2"/>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609600" y="273050"/>
            <a:ext cx="4011084"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23"/>
          <p:cNvSpPr txBox="1">
            <a:spLocks noGrp="1"/>
          </p:cNvSpPr>
          <p:nvPr>
            <p:ph type="body" idx="1"/>
          </p:nvPr>
        </p:nvSpPr>
        <p:spPr>
          <a:xfrm>
            <a:off x="4766733" y="273050"/>
            <a:ext cx="6815667"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42" name="Google Shape;142;p23"/>
          <p:cNvSpPr txBox="1">
            <a:spLocks noGrp="1"/>
          </p:cNvSpPr>
          <p:nvPr>
            <p:ph type="body" idx="2"/>
          </p:nvPr>
        </p:nvSpPr>
        <p:spPr>
          <a:xfrm>
            <a:off x="609600" y="1435100"/>
            <a:ext cx="4011084"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3" name="Google Shape;143;p23"/>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3"/>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3"/>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24"/>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9" name="Google Shape;149;p24"/>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50" name="Google Shape;150;p24"/>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4"/>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4"/>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5"/>
          <p:cNvSpPr txBox="1">
            <a:spLocks noGrp="1"/>
          </p:cNvSpPr>
          <p:nvPr>
            <p:ph type="body" idx="1"/>
          </p:nvPr>
        </p:nvSpPr>
        <p:spPr>
          <a:xfrm rot="5400000">
            <a:off x="3833018" y="-1623219"/>
            <a:ext cx="4525963" cy="10972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5"/>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5"/>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5"/>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rot="5400000">
            <a:off x="7285037" y="1828800"/>
            <a:ext cx="5851525" cy="27432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26"/>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2" name="Google Shape;162;p26"/>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26"/>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6"/>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asic Layout">
  <p:cSld name="1_Basic Layou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body" idx="1"/>
          </p:nvPr>
        </p:nvSpPr>
        <p:spPr>
          <a:xfrm>
            <a:off x="623392" y="260648"/>
            <a:ext cx="11233248" cy="768085"/>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000"/>
              </a:spcBef>
              <a:spcAft>
                <a:spcPts val="0"/>
              </a:spcAft>
              <a:buClr>
                <a:srgbClr val="3F3F3F"/>
              </a:buClr>
              <a:buSzPts val="4800"/>
              <a:buNone/>
              <a:defRPr sz="4800"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
          <p:cNvSpPr txBox="1">
            <a:spLocks noGrp="1"/>
          </p:cNvSpPr>
          <p:nvPr>
            <p:ph type="body" idx="2"/>
          </p:nvPr>
        </p:nvSpPr>
        <p:spPr>
          <a:xfrm>
            <a:off x="623392" y="1028733"/>
            <a:ext cx="11233248" cy="384043"/>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000"/>
              </a:spcBef>
              <a:spcAft>
                <a:spcPts val="0"/>
              </a:spcAft>
              <a:buClr>
                <a:srgbClr val="3F3F3F"/>
              </a:buClr>
              <a:buSzPts val="1867"/>
              <a:buNone/>
              <a:defRPr sz="1867"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15"/>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Google Shape;93;p15"/>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5"/>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15"/>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MY" dirty="0" smtClean="0"/>
          </a:p>
          <a:p>
            <a:pPr marL="114300" indent="0" algn="ctr">
              <a:buNone/>
            </a:pPr>
            <a:endParaRPr lang="en-MY" dirty="0"/>
          </a:p>
          <a:p>
            <a:pPr marL="114300" indent="0">
              <a:buNone/>
            </a:pPr>
            <a:r>
              <a:rPr lang="en-MY" dirty="0"/>
              <a:t> </a:t>
            </a:r>
          </a:p>
          <a:p>
            <a:endParaRPr lang="en-MY" dirty="0"/>
          </a:p>
        </p:txBody>
      </p:sp>
      <p:pic>
        <p:nvPicPr>
          <p:cNvPr id="1026" name="Picture 2" descr="Image result for utm logo"/>
          <p:cNvPicPr>
            <a:picLocks noChangeAspect="1" noChangeArrowheads="1"/>
          </p:cNvPicPr>
          <p:nvPr/>
        </p:nvPicPr>
        <p:blipFill rotWithShape="1">
          <a:blip r:embed="rId2">
            <a:extLst>
              <a:ext uri="{28A0092B-C50C-407E-A947-70E740481C1C}">
                <a14:useLocalDpi xmlns:a14="http://schemas.microsoft.com/office/drawing/2010/main" val="0"/>
              </a:ext>
            </a:extLst>
          </a:blip>
          <a:srcRect t="17327" b="16680"/>
          <a:stretch/>
        </p:blipFill>
        <p:spPr bwMode="auto">
          <a:xfrm>
            <a:off x="3380038" y="447675"/>
            <a:ext cx="5167196" cy="1704976"/>
          </a:xfrm>
          <a:prstGeom prst="rect">
            <a:avLst/>
          </a:prstGeom>
          <a:gradFill>
            <a:gsLst>
              <a:gs pos="0">
                <a:schemeClr val="accent1">
                  <a:lumMod val="40000"/>
                  <a:lumOff val="60000"/>
                </a:schemeClr>
              </a:gs>
              <a:gs pos="74000">
                <a:schemeClr val="accent2">
                  <a:lumMod val="60000"/>
                  <a:lumOff val="40000"/>
                </a:schemeClr>
              </a:gs>
              <a:gs pos="83000">
                <a:schemeClr val="accent2">
                  <a:lumMod val="60000"/>
                  <a:lumOff val="40000"/>
                </a:schemeClr>
              </a:gs>
              <a:gs pos="100000">
                <a:schemeClr val="accent2">
                  <a:lumMod val="60000"/>
                  <a:lumOff val="40000"/>
                </a:schemeClr>
              </a:gs>
            </a:gsLst>
            <a:lin ang="5400000" scaled="1"/>
          </a:gradFill>
          <a:extLst/>
        </p:spPr>
      </p:pic>
      <p:graphicFrame>
        <p:nvGraphicFramePr>
          <p:cNvPr id="2" name="Table 1"/>
          <p:cNvGraphicFramePr>
            <a:graphicFrameLocks noGrp="1"/>
          </p:cNvGraphicFramePr>
          <p:nvPr>
            <p:extLst>
              <p:ext uri="{D42A27DB-BD31-4B8C-83A1-F6EECF244321}">
                <p14:modId xmlns:p14="http://schemas.microsoft.com/office/powerpoint/2010/main" val="314307753"/>
              </p:ext>
            </p:extLst>
          </p:nvPr>
        </p:nvGraphicFramePr>
        <p:xfrm>
          <a:off x="1948025" y="2697755"/>
          <a:ext cx="8128000" cy="3779520"/>
        </p:xfrm>
        <a:graphic>
          <a:graphicData uri="http://schemas.openxmlformats.org/drawingml/2006/table">
            <a:tbl>
              <a:tblPr firstRow="1" bandRow="1">
                <a:tableStyleId>{5C22544A-7EE6-4342-B048-85BDC9FD1C3A}</a:tableStyleId>
              </a:tblPr>
              <a:tblGrid>
                <a:gridCol w="1494971"/>
                <a:gridCol w="6633029"/>
              </a:tblGrid>
              <a:tr h="370840">
                <a:tc>
                  <a:txBody>
                    <a:bodyPr/>
                    <a:lstStyle/>
                    <a:p>
                      <a:r>
                        <a:rPr lang="en-MY" dirty="0" smtClean="0"/>
                        <a:t>Subject:</a:t>
                      </a:r>
                      <a:endParaRPr lang="en-MY" dirty="0"/>
                    </a:p>
                  </a:txBody>
                  <a:tcPr/>
                </a:tc>
                <a:tc>
                  <a:txBody>
                    <a:bodyPr/>
                    <a:lstStyle/>
                    <a:p>
                      <a:pPr marL="114300" indent="0">
                        <a:buNone/>
                      </a:pPr>
                      <a:r>
                        <a:rPr lang="en-US" dirty="0" smtClean="0"/>
                        <a:t>UICL2302-28 PEMIKIRAN SAINS DAN TEKNOLOGI (THINKING OF SCIENCE AND TECHNOLOGY)</a:t>
                      </a:r>
                      <a:r>
                        <a:rPr lang="en-MY" dirty="0" smtClean="0"/>
                        <a:t> </a:t>
                      </a:r>
                      <a:endParaRPr lang="en-MY" dirty="0"/>
                    </a:p>
                  </a:txBody>
                  <a:tcPr/>
                </a:tc>
              </a:tr>
              <a:tr h="370840">
                <a:tc>
                  <a:txBody>
                    <a:bodyPr/>
                    <a:lstStyle/>
                    <a:p>
                      <a:r>
                        <a:rPr lang="en-MY" dirty="0" smtClean="0"/>
                        <a:t>Lecturer:</a:t>
                      </a:r>
                      <a:endParaRPr lang="en-MY" dirty="0"/>
                    </a:p>
                  </a:txBody>
                  <a:tcPr/>
                </a:tc>
                <a:tc>
                  <a:txBody>
                    <a:bodyPr/>
                    <a:lstStyle/>
                    <a:p>
                      <a:pPr marL="114300" indent="0">
                        <a:buNone/>
                      </a:pPr>
                      <a:r>
                        <a:rPr lang="en-MY" dirty="0" smtClean="0"/>
                        <a:t>Dr </a:t>
                      </a:r>
                      <a:r>
                        <a:rPr lang="en-MY" dirty="0" err="1" smtClean="0"/>
                        <a:t>Corrienna</a:t>
                      </a:r>
                      <a:r>
                        <a:rPr lang="en-MY" dirty="0" smtClean="0"/>
                        <a:t> Abdul </a:t>
                      </a:r>
                      <a:r>
                        <a:rPr lang="en-MY" dirty="0" err="1" smtClean="0"/>
                        <a:t>Talib</a:t>
                      </a:r>
                      <a:endParaRPr lang="en-MY" dirty="0"/>
                    </a:p>
                  </a:txBody>
                  <a:tcPr/>
                </a:tc>
              </a:tr>
              <a:tr h="370840">
                <a:tc>
                  <a:txBody>
                    <a:bodyPr/>
                    <a:lstStyle/>
                    <a:p>
                      <a:r>
                        <a:rPr lang="en-MY" dirty="0" smtClean="0"/>
                        <a:t>Title:</a:t>
                      </a:r>
                      <a:endParaRPr lang="en-MY"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dirty="0" smtClean="0"/>
                        <a:t>Bab 4 Agama </a:t>
                      </a:r>
                      <a:r>
                        <a:rPr lang="en-MY" dirty="0" err="1" smtClean="0"/>
                        <a:t>dan</a:t>
                      </a:r>
                      <a:r>
                        <a:rPr lang="en-MY" dirty="0" smtClean="0"/>
                        <a:t> </a:t>
                      </a:r>
                      <a:r>
                        <a:rPr lang="en-MY" dirty="0" err="1" smtClean="0"/>
                        <a:t>Pemikiran</a:t>
                      </a:r>
                      <a:r>
                        <a:rPr lang="en-MY" dirty="0" smtClean="0"/>
                        <a:t> </a:t>
                      </a:r>
                      <a:r>
                        <a:rPr lang="en-MY" dirty="0" err="1" smtClean="0"/>
                        <a:t>Sains</a:t>
                      </a:r>
                      <a:r>
                        <a:rPr lang="en-MY" dirty="0" smtClean="0"/>
                        <a:t> </a:t>
                      </a:r>
                      <a:r>
                        <a:rPr lang="en-MY" dirty="0" err="1" smtClean="0"/>
                        <a:t>dan</a:t>
                      </a:r>
                      <a:r>
                        <a:rPr lang="en-MY" dirty="0" smtClean="0"/>
                        <a:t> </a:t>
                      </a:r>
                      <a:r>
                        <a:rPr lang="en-MY" dirty="0" err="1" smtClean="0"/>
                        <a:t>Teknologi</a:t>
                      </a:r>
                      <a:r>
                        <a:rPr lang="en-MY" dirty="0" smtClean="0"/>
                        <a:t> </a:t>
                      </a:r>
                      <a:endParaRPr lang="nl-NL" sz="1400" b="0" i="0" u="sng" strike="noStrike" cap="none" dirty="0" smtClean="0">
                        <a:solidFill>
                          <a:schemeClr val="tx1"/>
                        </a:solidFill>
                        <a:effectLst/>
                        <a:latin typeface="+mn-lt"/>
                        <a:ea typeface="+mn-ea"/>
                        <a:cs typeface="+mn-cs"/>
                        <a:sym typeface="Arial"/>
                      </a:endParaRPr>
                    </a:p>
                    <a:p>
                      <a:endParaRPr lang="en-MY" dirty="0"/>
                    </a:p>
                  </a:txBody>
                  <a:tcPr/>
                </a:tc>
              </a:tr>
              <a:tr h="370840">
                <a:tc>
                  <a:txBody>
                    <a:bodyPr/>
                    <a:lstStyle/>
                    <a:p>
                      <a:r>
                        <a:rPr lang="en-MY" dirty="0" smtClean="0"/>
                        <a:t>Group member:</a:t>
                      </a:r>
                      <a:endParaRPr lang="en-MY" dirty="0"/>
                    </a:p>
                  </a:txBody>
                  <a:tcPr/>
                </a:tc>
                <a:tc>
                  <a:txBody>
                    <a:bodyPr/>
                    <a:lstStyle/>
                    <a:p>
                      <a:r>
                        <a:rPr lang="en-MY" dirty="0" smtClean="0"/>
                        <a:t>1. </a:t>
                      </a:r>
                      <a:r>
                        <a:rPr lang="en-MY" dirty="0" err="1" smtClean="0"/>
                        <a:t>Tok</a:t>
                      </a:r>
                      <a:r>
                        <a:rPr lang="en-MY" dirty="0" smtClean="0"/>
                        <a:t> Kai Xian                            -A18CS0267</a:t>
                      </a:r>
                      <a:endParaRPr lang="en-MY" dirty="0"/>
                    </a:p>
                  </a:txBody>
                  <a:tcPr/>
                </a:tc>
              </a:tr>
              <a:tr h="370840">
                <a:tc>
                  <a:txBody>
                    <a:bodyPr/>
                    <a:lstStyle/>
                    <a:p>
                      <a:endParaRPr lang="en-MY"/>
                    </a:p>
                  </a:txBody>
                  <a:tcPr/>
                </a:tc>
                <a:tc>
                  <a:txBody>
                    <a:bodyPr/>
                    <a:lstStyle/>
                    <a:p>
                      <a:r>
                        <a:rPr lang="en-MY" dirty="0" smtClean="0"/>
                        <a:t>2. How </a:t>
                      </a:r>
                      <a:r>
                        <a:rPr lang="en-MY" dirty="0" err="1" smtClean="0"/>
                        <a:t>Kah</a:t>
                      </a:r>
                      <a:r>
                        <a:rPr lang="en-MY" baseline="0" dirty="0" smtClean="0"/>
                        <a:t> </a:t>
                      </a:r>
                      <a:r>
                        <a:rPr lang="en-MY" baseline="0" dirty="0" err="1" smtClean="0"/>
                        <a:t>Hui</a:t>
                      </a:r>
                      <a:r>
                        <a:rPr lang="en-MY" baseline="0" dirty="0" smtClean="0"/>
                        <a:t>                            -A18CS0074</a:t>
                      </a:r>
                      <a:endParaRPr lang="en-MY" dirty="0"/>
                    </a:p>
                  </a:txBody>
                  <a:tcPr/>
                </a:tc>
              </a:tr>
              <a:tr h="370840">
                <a:tc>
                  <a:txBody>
                    <a:bodyPr/>
                    <a:lstStyle/>
                    <a:p>
                      <a:endParaRPr lang="en-MY"/>
                    </a:p>
                  </a:txBody>
                  <a:tcPr/>
                </a:tc>
                <a:tc>
                  <a:txBody>
                    <a:bodyPr/>
                    <a:lstStyle/>
                    <a:p>
                      <a:r>
                        <a:rPr lang="en-MY" dirty="0" smtClean="0"/>
                        <a:t>3.</a:t>
                      </a:r>
                      <a:r>
                        <a:rPr lang="en-MY" baseline="0" dirty="0" smtClean="0"/>
                        <a:t> </a:t>
                      </a:r>
                      <a:r>
                        <a:rPr lang="en-MY" dirty="0" smtClean="0"/>
                        <a:t>Yap </a:t>
                      </a:r>
                      <a:r>
                        <a:rPr lang="en-MY" dirty="0" err="1" smtClean="0"/>
                        <a:t>Xin</a:t>
                      </a:r>
                      <a:r>
                        <a:rPr lang="en-MY" dirty="0" smtClean="0"/>
                        <a:t> Yin                              -A18CS0276</a:t>
                      </a:r>
                    </a:p>
                  </a:txBody>
                  <a:tcPr/>
                </a:tc>
              </a:tr>
              <a:tr h="370840">
                <a:tc>
                  <a:txBody>
                    <a:bodyPr/>
                    <a:lstStyle/>
                    <a:p>
                      <a:endParaRPr lang="en-MY"/>
                    </a:p>
                  </a:txBody>
                  <a:tcPr/>
                </a:tc>
                <a:tc>
                  <a:txBody>
                    <a:bodyPr/>
                    <a:lstStyle/>
                    <a:p>
                      <a:r>
                        <a:rPr lang="en-MY" dirty="0" smtClean="0"/>
                        <a:t>4. </a:t>
                      </a:r>
                      <a:r>
                        <a:rPr lang="en-MY" dirty="0" err="1" smtClean="0"/>
                        <a:t>Luqman</a:t>
                      </a:r>
                      <a:r>
                        <a:rPr lang="en-MY" dirty="0" smtClean="0"/>
                        <a:t> Al-Hakim bin </a:t>
                      </a:r>
                      <a:r>
                        <a:rPr lang="en-MY" dirty="0" err="1" smtClean="0"/>
                        <a:t>Ghani</a:t>
                      </a:r>
                      <a:r>
                        <a:rPr lang="en-MY" dirty="0" smtClean="0"/>
                        <a:t>   </a:t>
                      </a:r>
                      <a:r>
                        <a:rPr lang="en-MY" baseline="0" dirty="0" smtClean="0"/>
                        <a:t> </a:t>
                      </a:r>
                      <a:r>
                        <a:rPr lang="en-MY" dirty="0" smtClean="0"/>
                        <a:t>-A18CS0102</a:t>
                      </a:r>
                      <a:endParaRPr lang="en-MY" dirty="0"/>
                    </a:p>
                  </a:txBody>
                  <a:tcPr/>
                </a:tc>
              </a:tr>
              <a:tr h="370840">
                <a:tc>
                  <a:txBody>
                    <a:bodyPr/>
                    <a:lstStyle/>
                    <a:p>
                      <a:endParaRPr lang="en-MY"/>
                    </a:p>
                  </a:txBody>
                  <a:tcPr/>
                </a:tc>
                <a:tc>
                  <a:txBody>
                    <a:bodyPr/>
                    <a:lstStyle/>
                    <a:p>
                      <a:r>
                        <a:rPr lang="en-MY" dirty="0" smtClean="0"/>
                        <a:t>5. Tan </a:t>
                      </a:r>
                      <a:r>
                        <a:rPr lang="en-MY" dirty="0" err="1" smtClean="0"/>
                        <a:t>Zhi</a:t>
                      </a:r>
                      <a:r>
                        <a:rPr lang="en-MY" dirty="0" smtClean="0"/>
                        <a:t> </a:t>
                      </a:r>
                      <a:r>
                        <a:rPr lang="en-MY" dirty="0" err="1" smtClean="0"/>
                        <a:t>Quan</a:t>
                      </a:r>
                      <a:r>
                        <a:rPr lang="en-MY" dirty="0" smtClean="0"/>
                        <a:t>                           -A18CS0260</a:t>
                      </a:r>
                    </a:p>
                  </a:txBody>
                  <a:tcPr/>
                </a:tc>
              </a:tr>
              <a:tr h="370840">
                <a:tc>
                  <a:txBody>
                    <a:bodyPr/>
                    <a:lstStyle/>
                    <a:p>
                      <a:endParaRPr lang="en-MY"/>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dirty="0" smtClean="0"/>
                        <a:t>6. </a:t>
                      </a:r>
                      <a:r>
                        <a:rPr lang="en-MY" dirty="0" err="1" smtClean="0"/>
                        <a:t>Raziela</a:t>
                      </a:r>
                      <a:r>
                        <a:rPr lang="en-MY" dirty="0" smtClean="0"/>
                        <a:t> </a:t>
                      </a:r>
                      <a:r>
                        <a:rPr lang="en-MY" dirty="0" err="1" smtClean="0"/>
                        <a:t>binti</a:t>
                      </a:r>
                      <a:r>
                        <a:rPr lang="en-MY" dirty="0" smtClean="0"/>
                        <a:t> </a:t>
                      </a:r>
                      <a:r>
                        <a:rPr lang="en-MY" dirty="0" err="1" smtClean="0"/>
                        <a:t>Rosli</a:t>
                      </a:r>
                      <a:r>
                        <a:rPr lang="en-MY" dirty="0" smtClean="0"/>
                        <a:t>                    -A18CS0240</a:t>
                      </a:r>
                    </a:p>
                    <a:p>
                      <a:endParaRPr lang="en-MY" dirty="0"/>
                    </a:p>
                  </a:txBody>
                  <a:tcPr/>
                </a:tc>
              </a:tr>
            </a:tbl>
          </a:graphicData>
        </a:graphic>
      </p:graphicFrame>
    </p:spTree>
    <p:extLst>
      <p:ext uri="{BB962C8B-B14F-4D97-AF65-F5344CB8AC3E}">
        <p14:creationId xmlns:p14="http://schemas.microsoft.com/office/powerpoint/2010/main" val="1543838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61"/>
        <p:cNvGrpSpPr/>
        <p:nvPr/>
      </p:nvGrpSpPr>
      <p:grpSpPr>
        <a:xfrm>
          <a:off x="0" y="0"/>
          <a:ext cx="0" cy="0"/>
          <a:chOff x="0" y="0"/>
          <a:chExt cx="0" cy="0"/>
        </a:xfrm>
      </p:grpSpPr>
      <p:grpSp>
        <p:nvGrpSpPr>
          <p:cNvPr id="362" name="Google Shape;362;p35"/>
          <p:cNvGrpSpPr/>
          <p:nvPr/>
        </p:nvGrpSpPr>
        <p:grpSpPr>
          <a:xfrm>
            <a:off x="1792929" y="0"/>
            <a:ext cx="8862583" cy="6195418"/>
            <a:chOff x="1792929" y="0"/>
            <a:chExt cx="8862583" cy="6195418"/>
          </a:xfrm>
        </p:grpSpPr>
        <p:sp>
          <p:nvSpPr>
            <p:cNvPr id="363" name="Google Shape;363;p35"/>
            <p:cNvSpPr/>
            <p:nvPr/>
          </p:nvSpPr>
          <p:spPr>
            <a:xfrm>
              <a:off x="1792929" y="3372003"/>
              <a:ext cx="1515256" cy="757628"/>
            </a:xfrm>
            <a:prstGeom prst="roundRect">
              <a:avLst>
                <a:gd name="adj" fmla="val 10000"/>
              </a:avLst>
            </a:prstGeom>
            <a:solidFill>
              <a:schemeClr val="accent3">
                <a:alpha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5"/>
            <p:cNvSpPr txBox="1"/>
            <p:nvPr/>
          </p:nvSpPr>
          <p:spPr>
            <a:xfrm>
              <a:off x="1815119" y="3394193"/>
              <a:ext cx="1470876" cy="71324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MY" sz="1100">
                  <a:solidFill>
                    <a:schemeClr val="lt1"/>
                  </a:solidFill>
                  <a:latin typeface="Calibri"/>
                  <a:ea typeface="Calibri"/>
                  <a:cs typeface="Calibri"/>
                  <a:sym typeface="Calibri"/>
                </a:rPr>
                <a:t>Peranan Agama dalma Sains</a:t>
              </a:r>
              <a:endParaRPr sz="1100">
                <a:solidFill>
                  <a:schemeClr val="lt1"/>
                </a:solidFill>
                <a:latin typeface="Calibri"/>
                <a:ea typeface="Calibri"/>
                <a:cs typeface="Calibri"/>
                <a:sym typeface="Calibri"/>
              </a:endParaRPr>
            </a:p>
          </p:txBody>
        </p:sp>
        <p:sp>
          <p:nvSpPr>
            <p:cNvPr id="365" name="Google Shape;365;p35"/>
            <p:cNvSpPr/>
            <p:nvPr/>
          </p:nvSpPr>
          <p:spPr>
            <a:xfrm rot="-5164909">
              <a:off x="2024596" y="2366363"/>
              <a:ext cx="2755464" cy="19885"/>
            </a:xfrm>
            <a:custGeom>
              <a:avLst/>
              <a:gdLst/>
              <a:ahLst/>
              <a:cxnLst/>
              <a:rect l="l" t="t" r="r" b="b"/>
              <a:pathLst>
                <a:path w="120000" h="120000" extrusionOk="0">
                  <a:moveTo>
                    <a:pt x="0" y="59997"/>
                  </a:moveTo>
                  <a:lnTo>
                    <a:pt x="120000" y="59997"/>
                  </a:lnTo>
                </a:path>
              </a:pathLst>
            </a:custGeom>
            <a:noFill/>
            <a:ln w="12700" cap="flat" cmpd="sng">
              <a:solidFill>
                <a:srgbClr val="B1B1B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5"/>
            <p:cNvSpPr txBox="1"/>
            <p:nvPr/>
          </p:nvSpPr>
          <p:spPr>
            <a:xfrm rot="-5164909">
              <a:off x="3333442" y="2307419"/>
              <a:ext cx="137773" cy="13777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367" name="Google Shape;367;p35"/>
            <p:cNvSpPr/>
            <p:nvPr/>
          </p:nvSpPr>
          <p:spPr>
            <a:xfrm>
              <a:off x="3496471" y="622980"/>
              <a:ext cx="1515256" cy="757628"/>
            </a:xfrm>
            <a:prstGeom prst="roundRect">
              <a:avLst>
                <a:gd name="adj" fmla="val 10000"/>
              </a:avLst>
            </a:prstGeom>
            <a:solidFill>
              <a:schemeClr val="accent3">
                <a:alpha val="6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5"/>
            <p:cNvSpPr txBox="1"/>
            <p:nvPr/>
          </p:nvSpPr>
          <p:spPr>
            <a:xfrm>
              <a:off x="3518661" y="645170"/>
              <a:ext cx="1470876" cy="71324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MY" sz="1100">
                  <a:solidFill>
                    <a:schemeClr val="lt1"/>
                  </a:solidFill>
                  <a:latin typeface="Calibri"/>
                  <a:ea typeface="Calibri"/>
                  <a:cs typeface="Calibri"/>
                  <a:sym typeface="Calibri"/>
                </a:rPr>
                <a:t>Peranan Islam</a:t>
              </a:r>
              <a:endParaRPr/>
            </a:p>
          </p:txBody>
        </p:sp>
        <p:sp>
          <p:nvSpPr>
            <p:cNvPr id="369" name="Google Shape;369;p35"/>
            <p:cNvSpPr/>
            <p:nvPr/>
          </p:nvSpPr>
          <p:spPr>
            <a:xfrm rot="-554811">
              <a:off x="4986537" y="680361"/>
              <a:ext cx="3876947" cy="19885"/>
            </a:xfrm>
            <a:custGeom>
              <a:avLst/>
              <a:gdLst/>
              <a:ahLst/>
              <a:cxnLst/>
              <a:rect l="l" t="t" r="r" b="b"/>
              <a:pathLst>
                <a:path w="120000" h="120000" extrusionOk="0">
                  <a:moveTo>
                    <a:pt x="0" y="59997"/>
                  </a:moveTo>
                  <a:lnTo>
                    <a:pt x="120000" y="59997"/>
                  </a:lnTo>
                </a:path>
              </a:pathLst>
            </a:custGeom>
            <a:noFill/>
            <a:ln w="12700" cap="flat" cmpd="sng">
              <a:solidFill>
                <a:srgbClr val="C5C5C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txBox="1"/>
            <p:nvPr/>
          </p:nvSpPr>
          <p:spPr>
            <a:xfrm rot="-554811">
              <a:off x="6828088" y="593380"/>
              <a:ext cx="193847" cy="19384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371" name="Google Shape;371;p35"/>
            <p:cNvSpPr/>
            <p:nvPr/>
          </p:nvSpPr>
          <p:spPr>
            <a:xfrm>
              <a:off x="8838295" y="0"/>
              <a:ext cx="1515256" cy="757628"/>
            </a:xfrm>
            <a:prstGeom prst="roundRect">
              <a:avLst>
                <a:gd name="adj" fmla="val 10000"/>
              </a:avLst>
            </a:prstGeom>
            <a:solidFill>
              <a:schemeClr val="accent3">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txBox="1"/>
            <p:nvPr/>
          </p:nvSpPr>
          <p:spPr>
            <a:xfrm>
              <a:off x="8860485" y="22190"/>
              <a:ext cx="1470876" cy="71324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MY" sz="1100">
                  <a:solidFill>
                    <a:schemeClr val="lt1"/>
                  </a:solidFill>
                  <a:latin typeface="Calibri"/>
                  <a:ea typeface="Calibri"/>
                  <a:cs typeface="Calibri"/>
                  <a:sym typeface="Calibri"/>
                </a:rPr>
                <a:t>Membantu manusia memahami persoalan Tauhid</a:t>
              </a:r>
              <a:endParaRPr sz="1100">
                <a:solidFill>
                  <a:schemeClr val="lt1"/>
                </a:solidFill>
                <a:latin typeface="Calibri"/>
                <a:ea typeface="Calibri"/>
                <a:cs typeface="Calibri"/>
                <a:sym typeface="Calibri"/>
              </a:endParaRPr>
            </a:p>
          </p:txBody>
        </p:sp>
        <p:sp>
          <p:nvSpPr>
            <p:cNvPr id="373" name="Google Shape;373;p35"/>
            <p:cNvSpPr/>
            <p:nvPr/>
          </p:nvSpPr>
          <p:spPr>
            <a:xfrm rot="249104">
              <a:off x="5008168" y="1090051"/>
              <a:ext cx="2712775" cy="19885"/>
            </a:xfrm>
            <a:custGeom>
              <a:avLst/>
              <a:gdLst/>
              <a:ahLst/>
              <a:cxnLst/>
              <a:rect l="l" t="t" r="r" b="b"/>
              <a:pathLst>
                <a:path w="120000" h="120000" extrusionOk="0">
                  <a:moveTo>
                    <a:pt x="0" y="59997"/>
                  </a:moveTo>
                  <a:lnTo>
                    <a:pt x="120000" y="59997"/>
                  </a:lnTo>
                </a:path>
              </a:pathLst>
            </a:custGeom>
            <a:noFill/>
            <a:ln w="12700" cap="flat" cmpd="sng">
              <a:solidFill>
                <a:srgbClr val="C5C5C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txBox="1"/>
            <p:nvPr/>
          </p:nvSpPr>
          <p:spPr>
            <a:xfrm rot="249104">
              <a:off x="6296737" y="1032174"/>
              <a:ext cx="135638" cy="13563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375" name="Google Shape;375;p35"/>
            <p:cNvSpPr/>
            <p:nvPr/>
          </p:nvSpPr>
          <p:spPr>
            <a:xfrm>
              <a:off x="7717384" y="819380"/>
              <a:ext cx="1515256" cy="757628"/>
            </a:xfrm>
            <a:prstGeom prst="roundRect">
              <a:avLst>
                <a:gd name="adj" fmla="val 10000"/>
              </a:avLst>
            </a:prstGeom>
            <a:solidFill>
              <a:schemeClr val="accent3">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5"/>
            <p:cNvSpPr txBox="1"/>
            <p:nvPr/>
          </p:nvSpPr>
          <p:spPr>
            <a:xfrm>
              <a:off x="7739574" y="841570"/>
              <a:ext cx="1470876" cy="71324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MY" sz="1100">
                  <a:solidFill>
                    <a:schemeClr val="lt1"/>
                  </a:solidFill>
                  <a:latin typeface="Calibri"/>
                  <a:ea typeface="Calibri"/>
                  <a:cs typeface="Calibri"/>
                  <a:sym typeface="Calibri"/>
                </a:rPr>
                <a:t>Menghubungkan nilai etika dengan sains</a:t>
              </a:r>
              <a:endParaRPr sz="1100">
                <a:solidFill>
                  <a:schemeClr val="lt1"/>
                </a:solidFill>
                <a:latin typeface="Calibri"/>
                <a:ea typeface="Calibri"/>
                <a:cs typeface="Calibri"/>
                <a:sym typeface="Calibri"/>
              </a:endParaRPr>
            </a:p>
          </p:txBody>
        </p:sp>
        <p:sp>
          <p:nvSpPr>
            <p:cNvPr id="377" name="Google Shape;377;p35"/>
            <p:cNvSpPr/>
            <p:nvPr/>
          </p:nvSpPr>
          <p:spPr>
            <a:xfrm rot="763118">
              <a:off x="4959803" y="1457758"/>
              <a:ext cx="4232377" cy="19885"/>
            </a:xfrm>
            <a:custGeom>
              <a:avLst/>
              <a:gdLst/>
              <a:ahLst/>
              <a:cxnLst/>
              <a:rect l="l" t="t" r="r" b="b"/>
              <a:pathLst>
                <a:path w="120000" h="120000" extrusionOk="0">
                  <a:moveTo>
                    <a:pt x="0" y="59997"/>
                  </a:moveTo>
                  <a:lnTo>
                    <a:pt x="120000" y="59997"/>
                  </a:lnTo>
                </a:path>
              </a:pathLst>
            </a:custGeom>
            <a:noFill/>
            <a:ln w="12700" cap="flat" cmpd="sng">
              <a:solidFill>
                <a:srgbClr val="C5C5C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5"/>
            <p:cNvSpPr txBox="1"/>
            <p:nvPr/>
          </p:nvSpPr>
          <p:spPr>
            <a:xfrm rot="763118">
              <a:off x="6970182" y="1361891"/>
              <a:ext cx="211618" cy="21161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379" name="Google Shape;379;p35"/>
            <p:cNvSpPr/>
            <p:nvPr/>
          </p:nvSpPr>
          <p:spPr>
            <a:xfrm>
              <a:off x="9140256" y="1554794"/>
              <a:ext cx="1515256" cy="757628"/>
            </a:xfrm>
            <a:prstGeom prst="roundRect">
              <a:avLst>
                <a:gd name="adj" fmla="val 10000"/>
              </a:avLst>
            </a:prstGeom>
            <a:solidFill>
              <a:schemeClr val="accent3">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5"/>
            <p:cNvSpPr txBox="1"/>
            <p:nvPr/>
          </p:nvSpPr>
          <p:spPr>
            <a:xfrm>
              <a:off x="9162446" y="1576984"/>
              <a:ext cx="1470876" cy="71324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MY" sz="1100">
                  <a:solidFill>
                    <a:schemeClr val="lt1"/>
                  </a:solidFill>
                  <a:latin typeface="Calibri"/>
                  <a:ea typeface="Calibri"/>
                  <a:cs typeface="Calibri"/>
                  <a:sym typeface="Calibri"/>
                </a:rPr>
                <a:t>Memenuhi keperluan manusia kepada konsep Keindahan</a:t>
              </a:r>
              <a:endParaRPr sz="1100">
                <a:solidFill>
                  <a:schemeClr val="lt1"/>
                </a:solidFill>
                <a:latin typeface="Calibri"/>
                <a:ea typeface="Calibri"/>
                <a:cs typeface="Calibri"/>
                <a:sym typeface="Calibri"/>
              </a:endParaRPr>
            </a:p>
          </p:txBody>
        </p:sp>
        <p:sp>
          <p:nvSpPr>
            <p:cNvPr id="381" name="Google Shape;381;p35"/>
            <p:cNvSpPr/>
            <p:nvPr/>
          </p:nvSpPr>
          <p:spPr>
            <a:xfrm rot="1792419">
              <a:off x="4844793" y="1617618"/>
              <a:ext cx="2512670" cy="19885"/>
            </a:xfrm>
            <a:custGeom>
              <a:avLst/>
              <a:gdLst/>
              <a:ahLst/>
              <a:cxnLst/>
              <a:rect l="l" t="t" r="r" b="b"/>
              <a:pathLst>
                <a:path w="120000" h="120000" extrusionOk="0">
                  <a:moveTo>
                    <a:pt x="0" y="59997"/>
                  </a:moveTo>
                  <a:lnTo>
                    <a:pt x="120000" y="59997"/>
                  </a:lnTo>
                </a:path>
              </a:pathLst>
            </a:custGeom>
            <a:noFill/>
            <a:ln w="12700" cap="flat" cmpd="sng">
              <a:solidFill>
                <a:srgbClr val="C5C5C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5"/>
            <p:cNvSpPr txBox="1"/>
            <p:nvPr/>
          </p:nvSpPr>
          <p:spPr>
            <a:xfrm rot="1792419">
              <a:off x="6038312" y="1564744"/>
              <a:ext cx="125633" cy="12563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383" name="Google Shape;383;p35"/>
            <p:cNvSpPr/>
            <p:nvPr/>
          </p:nvSpPr>
          <p:spPr>
            <a:xfrm>
              <a:off x="7190530" y="1874513"/>
              <a:ext cx="1515256" cy="757628"/>
            </a:xfrm>
            <a:prstGeom prst="roundRect">
              <a:avLst>
                <a:gd name="adj" fmla="val 10000"/>
              </a:avLst>
            </a:prstGeom>
            <a:solidFill>
              <a:schemeClr val="accent3">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5"/>
            <p:cNvSpPr txBox="1"/>
            <p:nvPr/>
          </p:nvSpPr>
          <p:spPr>
            <a:xfrm>
              <a:off x="7212720" y="1896703"/>
              <a:ext cx="1470876" cy="71324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MY" sz="1100">
                  <a:solidFill>
                    <a:schemeClr val="lt1"/>
                  </a:solidFill>
                  <a:latin typeface="Calibri"/>
                  <a:ea typeface="Calibri"/>
                  <a:cs typeface="Calibri"/>
                  <a:sym typeface="Calibri"/>
                </a:rPr>
                <a:t>Konsep Al-Mizan dan Tawazun</a:t>
              </a:r>
              <a:endParaRPr sz="1100">
                <a:solidFill>
                  <a:schemeClr val="lt1"/>
                </a:solidFill>
                <a:latin typeface="Calibri"/>
                <a:ea typeface="Calibri"/>
                <a:cs typeface="Calibri"/>
                <a:sym typeface="Calibri"/>
              </a:endParaRPr>
            </a:p>
          </p:txBody>
        </p:sp>
        <p:sp>
          <p:nvSpPr>
            <p:cNvPr id="385" name="Google Shape;385;p35"/>
            <p:cNvSpPr/>
            <p:nvPr/>
          </p:nvSpPr>
          <p:spPr>
            <a:xfrm rot="-1170103">
              <a:off x="3255367" y="3433516"/>
              <a:ext cx="1841378" cy="19885"/>
            </a:xfrm>
            <a:custGeom>
              <a:avLst/>
              <a:gdLst/>
              <a:ahLst/>
              <a:cxnLst/>
              <a:rect l="l" t="t" r="r" b="b"/>
              <a:pathLst>
                <a:path w="120000" h="120000" extrusionOk="0">
                  <a:moveTo>
                    <a:pt x="0" y="59997"/>
                  </a:moveTo>
                  <a:lnTo>
                    <a:pt x="120000" y="59997"/>
                  </a:lnTo>
                </a:path>
              </a:pathLst>
            </a:custGeom>
            <a:noFill/>
            <a:ln w="12700" cap="flat" cmpd="sng">
              <a:solidFill>
                <a:srgbClr val="B1B1B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5"/>
            <p:cNvSpPr txBox="1"/>
            <p:nvPr/>
          </p:nvSpPr>
          <p:spPr>
            <a:xfrm rot="-1170103">
              <a:off x="4130022" y="3397424"/>
              <a:ext cx="92068" cy="9206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a:solidFill>
                  <a:schemeClr val="dk1"/>
                </a:solidFill>
                <a:latin typeface="Calibri"/>
                <a:ea typeface="Calibri"/>
                <a:cs typeface="Calibri"/>
                <a:sym typeface="Calibri"/>
              </a:endParaRPr>
            </a:p>
          </p:txBody>
        </p:sp>
        <p:sp>
          <p:nvSpPr>
            <p:cNvPr id="387" name="Google Shape;387;p35"/>
            <p:cNvSpPr/>
            <p:nvPr/>
          </p:nvSpPr>
          <p:spPr>
            <a:xfrm>
              <a:off x="5043927" y="2757286"/>
              <a:ext cx="1515256" cy="757628"/>
            </a:xfrm>
            <a:prstGeom prst="roundRect">
              <a:avLst>
                <a:gd name="adj" fmla="val 10000"/>
              </a:avLst>
            </a:prstGeom>
            <a:solidFill>
              <a:schemeClr val="accent3">
                <a:alpha val="6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5"/>
            <p:cNvSpPr txBox="1"/>
            <p:nvPr/>
          </p:nvSpPr>
          <p:spPr>
            <a:xfrm>
              <a:off x="5066117" y="2779476"/>
              <a:ext cx="1470876" cy="71324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MY" sz="1100">
                  <a:solidFill>
                    <a:schemeClr val="lt1"/>
                  </a:solidFill>
                  <a:latin typeface="Calibri"/>
                  <a:ea typeface="Calibri"/>
                  <a:cs typeface="Calibri"/>
                  <a:sym typeface="Calibri"/>
                </a:rPr>
                <a:t>Peranan Buddha</a:t>
              </a:r>
              <a:endParaRPr/>
            </a:p>
          </p:txBody>
        </p:sp>
        <p:sp>
          <p:nvSpPr>
            <p:cNvPr id="389" name="Google Shape;389;p35"/>
            <p:cNvSpPr/>
            <p:nvPr/>
          </p:nvSpPr>
          <p:spPr>
            <a:xfrm rot="-64008">
              <a:off x="6559021" y="3108755"/>
              <a:ext cx="1869453" cy="19885"/>
            </a:xfrm>
            <a:custGeom>
              <a:avLst/>
              <a:gdLst/>
              <a:ahLst/>
              <a:cxnLst/>
              <a:rect l="l" t="t" r="r" b="b"/>
              <a:pathLst>
                <a:path w="120000" h="120000" extrusionOk="0">
                  <a:moveTo>
                    <a:pt x="0" y="59997"/>
                  </a:moveTo>
                  <a:lnTo>
                    <a:pt x="120000" y="59997"/>
                  </a:lnTo>
                </a:path>
              </a:pathLst>
            </a:custGeom>
            <a:noFill/>
            <a:ln w="12700" cap="flat" cmpd="sng">
              <a:solidFill>
                <a:srgbClr val="C5C5C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5"/>
            <p:cNvSpPr txBox="1"/>
            <p:nvPr/>
          </p:nvSpPr>
          <p:spPr>
            <a:xfrm rot="-64008">
              <a:off x="7447011" y="3071961"/>
              <a:ext cx="93472" cy="9347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a:solidFill>
                  <a:schemeClr val="dk1"/>
                </a:solidFill>
                <a:latin typeface="Calibri"/>
                <a:ea typeface="Calibri"/>
                <a:cs typeface="Calibri"/>
                <a:sym typeface="Calibri"/>
              </a:endParaRPr>
            </a:p>
          </p:txBody>
        </p:sp>
        <p:sp>
          <p:nvSpPr>
            <p:cNvPr id="391" name="Google Shape;391;p35"/>
            <p:cNvSpPr/>
            <p:nvPr/>
          </p:nvSpPr>
          <p:spPr>
            <a:xfrm>
              <a:off x="8428312" y="2722481"/>
              <a:ext cx="1515256" cy="757628"/>
            </a:xfrm>
            <a:prstGeom prst="roundRect">
              <a:avLst>
                <a:gd name="adj" fmla="val 10000"/>
              </a:avLst>
            </a:prstGeom>
            <a:solidFill>
              <a:schemeClr val="accent3">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5"/>
            <p:cNvSpPr txBox="1"/>
            <p:nvPr/>
          </p:nvSpPr>
          <p:spPr>
            <a:xfrm>
              <a:off x="8450502" y="2744671"/>
              <a:ext cx="1470876" cy="71324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MY" sz="1100">
                  <a:solidFill>
                    <a:schemeClr val="lt1"/>
                  </a:solidFill>
                  <a:latin typeface="Calibri"/>
                  <a:ea typeface="Calibri"/>
                  <a:cs typeface="Calibri"/>
                  <a:sym typeface="Calibri"/>
                </a:rPr>
                <a:t>Konsep atom menyerupai cara Buddha-Tilakkhana</a:t>
              </a:r>
              <a:endParaRPr sz="1100">
                <a:solidFill>
                  <a:schemeClr val="lt1"/>
                </a:solidFill>
                <a:latin typeface="Calibri"/>
                <a:ea typeface="Calibri"/>
                <a:cs typeface="Calibri"/>
                <a:sym typeface="Calibri"/>
              </a:endParaRPr>
            </a:p>
          </p:txBody>
        </p:sp>
        <p:sp>
          <p:nvSpPr>
            <p:cNvPr id="393" name="Google Shape;393;p35"/>
            <p:cNvSpPr/>
            <p:nvPr/>
          </p:nvSpPr>
          <p:spPr>
            <a:xfrm rot="1462853">
              <a:off x="6468009" y="3548195"/>
              <a:ext cx="2044749" cy="19885"/>
            </a:xfrm>
            <a:custGeom>
              <a:avLst/>
              <a:gdLst/>
              <a:ahLst/>
              <a:cxnLst/>
              <a:rect l="l" t="t" r="r" b="b"/>
              <a:pathLst>
                <a:path w="120000" h="120000" extrusionOk="0">
                  <a:moveTo>
                    <a:pt x="0" y="59997"/>
                  </a:moveTo>
                  <a:lnTo>
                    <a:pt x="120000" y="59997"/>
                  </a:lnTo>
                </a:path>
              </a:pathLst>
            </a:custGeom>
            <a:noFill/>
            <a:ln w="12700" cap="flat" cmpd="sng">
              <a:solidFill>
                <a:srgbClr val="C5C5C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5"/>
            <p:cNvSpPr txBox="1"/>
            <p:nvPr/>
          </p:nvSpPr>
          <p:spPr>
            <a:xfrm rot="1462853">
              <a:off x="7439265" y="3507018"/>
              <a:ext cx="102237" cy="10223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700"/>
                <a:buFont typeface="Calibri"/>
                <a:buNone/>
              </a:pPr>
              <a:endParaRPr sz="700">
                <a:solidFill>
                  <a:schemeClr val="dk1"/>
                </a:solidFill>
                <a:latin typeface="Calibri"/>
                <a:ea typeface="Calibri"/>
                <a:cs typeface="Calibri"/>
                <a:sym typeface="Calibri"/>
              </a:endParaRPr>
            </a:p>
          </p:txBody>
        </p:sp>
        <p:sp>
          <p:nvSpPr>
            <p:cNvPr id="395" name="Google Shape;395;p35"/>
            <p:cNvSpPr/>
            <p:nvPr/>
          </p:nvSpPr>
          <p:spPr>
            <a:xfrm>
              <a:off x="8421585" y="3601360"/>
              <a:ext cx="1515256" cy="757628"/>
            </a:xfrm>
            <a:prstGeom prst="roundRect">
              <a:avLst>
                <a:gd name="adj" fmla="val 10000"/>
              </a:avLst>
            </a:prstGeom>
            <a:solidFill>
              <a:schemeClr val="accent3">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5"/>
            <p:cNvSpPr txBox="1"/>
            <p:nvPr/>
          </p:nvSpPr>
          <p:spPr>
            <a:xfrm>
              <a:off x="8443775" y="3623550"/>
              <a:ext cx="1470876" cy="71324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MY" sz="1100">
                  <a:solidFill>
                    <a:schemeClr val="lt1"/>
                  </a:solidFill>
                  <a:latin typeface="Calibri"/>
                  <a:ea typeface="Calibri"/>
                  <a:cs typeface="Calibri"/>
                  <a:sym typeface="Calibri"/>
                </a:rPr>
                <a:t>Memberikan pelbagai nilai dan tuntutan untuk menjadi nilai lebih baik dan sejahtera</a:t>
              </a:r>
              <a:endParaRPr sz="1100">
                <a:solidFill>
                  <a:schemeClr val="lt1"/>
                </a:solidFill>
                <a:latin typeface="Calibri"/>
                <a:ea typeface="Calibri"/>
                <a:cs typeface="Calibri"/>
                <a:sym typeface="Calibri"/>
              </a:endParaRPr>
            </a:p>
          </p:txBody>
        </p:sp>
        <p:sp>
          <p:nvSpPr>
            <p:cNvPr id="397" name="Google Shape;397;p35"/>
            <p:cNvSpPr/>
            <p:nvPr/>
          </p:nvSpPr>
          <p:spPr>
            <a:xfrm rot="2544227">
              <a:off x="6218866" y="4003461"/>
              <a:ext cx="2601917" cy="19885"/>
            </a:xfrm>
            <a:custGeom>
              <a:avLst/>
              <a:gdLst/>
              <a:ahLst/>
              <a:cxnLst/>
              <a:rect l="l" t="t" r="r" b="b"/>
              <a:pathLst>
                <a:path w="120000" h="120000" extrusionOk="0">
                  <a:moveTo>
                    <a:pt x="0" y="59997"/>
                  </a:moveTo>
                  <a:lnTo>
                    <a:pt x="120000" y="59997"/>
                  </a:lnTo>
                </a:path>
              </a:pathLst>
            </a:custGeom>
            <a:noFill/>
            <a:ln w="12700" cap="flat" cmpd="sng">
              <a:solidFill>
                <a:srgbClr val="C5C5C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5"/>
            <p:cNvSpPr txBox="1"/>
            <p:nvPr/>
          </p:nvSpPr>
          <p:spPr>
            <a:xfrm rot="2544227">
              <a:off x="7454777" y="3948356"/>
              <a:ext cx="130095" cy="13009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399" name="Google Shape;399;p35"/>
            <p:cNvSpPr/>
            <p:nvPr/>
          </p:nvSpPr>
          <p:spPr>
            <a:xfrm>
              <a:off x="8480467" y="4511893"/>
              <a:ext cx="1515256" cy="757628"/>
            </a:xfrm>
            <a:prstGeom prst="roundRect">
              <a:avLst>
                <a:gd name="adj" fmla="val 10000"/>
              </a:avLst>
            </a:prstGeom>
            <a:solidFill>
              <a:schemeClr val="accent3">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5"/>
            <p:cNvSpPr txBox="1"/>
            <p:nvPr/>
          </p:nvSpPr>
          <p:spPr>
            <a:xfrm>
              <a:off x="8502657" y="4534083"/>
              <a:ext cx="1470876" cy="71324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MY" sz="1100">
                  <a:solidFill>
                    <a:schemeClr val="lt1"/>
                  </a:solidFill>
                  <a:latin typeface="Calibri"/>
                  <a:ea typeface="Calibri"/>
                  <a:cs typeface="Calibri"/>
                  <a:sym typeface="Calibri"/>
                </a:rPr>
                <a:t>Menghargai kebebasa berpikir dan verfikasi melalui pengalaman</a:t>
              </a:r>
              <a:endParaRPr sz="1100">
                <a:solidFill>
                  <a:schemeClr val="lt1"/>
                </a:solidFill>
                <a:latin typeface="Calibri"/>
                <a:ea typeface="Calibri"/>
                <a:cs typeface="Calibri"/>
                <a:sym typeface="Calibri"/>
              </a:endParaRPr>
            </a:p>
          </p:txBody>
        </p:sp>
        <p:sp>
          <p:nvSpPr>
            <p:cNvPr id="401" name="Google Shape;401;p35"/>
            <p:cNvSpPr/>
            <p:nvPr/>
          </p:nvSpPr>
          <p:spPr>
            <a:xfrm rot="2520875">
              <a:off x="2960034" y="4647494"/>
              <a:ext cx="2709077" cy="19885"/>
            </a:xfrm>
            <a:custGeom>
              <a:avLst/>
              <a:gdLst/>
              <a:ahLst/>
              <a:cxnLst/>
              <a:rect l="l" t="t" r="r" b="b"/>
              <a:pathLst>
                <a:path w="120000" h="120000" extrusionOk="0">
                  <a:moveTo>
                    <a:pt x="0" y="59997"/>
                  </a:moveTo>
                  <a:lnTo>
                    <a:pt x="120000" y="59997"/>
                  </a:lnTo>
                </a:path>
              </a:pathLst>
            </a:custGeom>
            <a:noFill/>
            <a:ln w="12700" cap="flat" cmpd="sng">
              <a:solidFill>
                <a:srgbClr val="B1B1B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5"/>
            <p:cNvSpPr txBox="1"/>
            <p:nvPr/>
          </p:nvSpPr>
          <p:spPr>
            <a:xfrm rot="2520875">
              <a:off x="4246846" y="4589710"/>
              <a:ext cx="135453" cy="13545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403" name="Google Shape;403;p35"/>
            <p:cNvSpPr/>
            <p:nvPr/>
          </p:nvSpPr>
          <p:spPr>
            <a:xfrm>
              <a:off x="5320961" y="5185242"/>
              <a:ext cx="1515256" cy="757628"/>
            </a:xfrm>
            <a:prstGeom prst="roundRect">
              <a:avLst>
                <a:gd name="adj" fmla="val 10000"/>
              </a:avLst>
            </a:prstGeom>
            <a:solidFill>
              <a:schemeClr val="accent3">
                <a:alpha val="6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5"/>
            <p:cNvSpPr txBox="1"/>
            <p:nvPr/>
          </p:nvSpPr>
          <p:spPr>
            <a:xfrm>
              <a:off x="5343151" y="5207432"/>
              <a:ext cx="1470876" cy="71324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MY" sz="1100">
                  <a:solidFill>
                    <a:schemeClr val="lt1"/>
                  </a:solidFill>
                  <a:latin typeface="Calibri"/>
                  <a:ea typeface="Calibri"/>
                  <a:cs typeface="Calibri"/>
                  <a:sym typeface="Calibri"/>
                </a:rPr>
                <a:t>Peranan Kristian</a:t>
              </a:r>
              <a:endParaRPr/>
            </a:p>
          </p:txBody>
        </p:sp>
        <p:sp>
          <p:nvSpPr>
            <p:cNvPr id="405" name="Google Shape;405;p35"/>
            <p:cNvSpPr/>
            <p:nvPr/>
          </p:nvSpPr>
          <p:spPr>
            <a:xfrm rot="524500">
              <a:off x="6826566" y="5680388"/>
              <a:ext cx="1661719" cy="19885"/>
            </a:xfrm>
            <a:custGeom>
              <a:avLst/>
              <a:gdLst/>
              <a:ahLst/>
              <a:cxnLst/>
              <a:rect l="l" t="t" r="r" b="b"/>
              <a:pathLst>
                <a:path w="120000" h="120000" extrusionOk="0">
                  <a:moveTo>
                    <a:pt x="0" y="59997"/>
                  </a:moveTo>
                  <a:lnTo>
                    <a:pt x="120000" y="59997"/>
                  </a:lnTo>
                </a:path>
              </a:pathLst>
            </a:custGeom>
            <a:noFill/>
            <a:ln w="12700" cap="flat" cmpd="sng">
              <a:solidFill>
                <a:srgbClr val="C5C5C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5"/>
            <p:cNvSpPr txBox="1"/>
            <p:nvPr/>
          </p:nvSpPr>
          <p:spPr>
            <a:xfrm rot="524500">
              <a:off x="7615883" y="5648787"/>
              <a:ext cx="83085" cy="8308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407" name="Google Shape;407;p35"/>
            <p:cNvSpPr/>
            <p:nvPr/>
          </p:nvSpPr>
          <p:spPr>
            <a:xfrm>
              <a:off x="8478634" y="5437790"/>
              <a:ext cx="1515256" cy="757628"/>
            </a:xfrm>
            <a:prstGeom prst="roundRect">
              <a:avLst>
                <a:gd name="adj" fmla="val 10000"/>
              </a:avLst>
            </a:prstGeom>
            <a:solidFill>
              <a:schemeClr val="accent3">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5"/>
            <p:cNvSpPr txBox="1"/>
            <p:nvPr/>
          </p:nvSpPr>
          <p:spPr>
            <a:xfrm>
              <a:off x="8500824" y="5459980"/>
              <a:ext cx="1470876" cy="71324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MY" sz="1100">
                  <a:solidFill>
                    <a:schemeClr val="lt1"/>
                  </a:solidFill>
                  <a:latin typeface="Calibri"/>
                  <a:ea typeface="Calibri"/>
                  <a:cs typeface="Calibri"/>
                  <a:sym typeface="Calibri"/>
                </a:rPr>
                <a:t>Membawa masuk pengetahuan mengenai saintifik ke Eropah</a:t>
              </a:r>
              <a:endParaRPr sz="1100">
                <a:solidFill>
                  <a:schemeClr val="lt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412"/>
        <p:cNvGrpSpPr/>
        <p:nvPr/>
      </p:nvGrpSpPr>
      <p:grpSpPr>
        <a:xfrm>
          <a:off x="0" y="0"/>
          <a:ext cx="0" cy="0"/>
          <a:chOff x="0" y="0"/>
          <a:chExt cx="0" cy="0"/>
        </a:xfrm>
      </p:grpSpPr>
      <p:grpSp>
        <p:nvGrpSpPr>
          <p:cNvPr id="413" name="Google Shape;413;p36"/>
          <p:cNvGrpSpPr/>
          <p:nvPr/>
        </p:nvGrpSpPr>
        <p:grpSpPr>
          <a:xfrm>
            <a:off x="2240384" y="4604"/>
            <a:ext cx="7711231" cy="6848790"/>
            <a:chOff x="2240384" y="4604"/>
            <a:chExt cx="7711231" cy="6848790"/>
          </a:xfrm>
        </p:grpSpPr>
        <p:sp>
          <p:nvSpPr>
            <p:cNvPr id="414" name="Google Shape;414;p36"/>
            <p:cNvSpPr/>
            <p:nvPr/>
          </p:nvSpPr>
          <p:spPr>
            <a:xfrm>
              <a:off x="2240384" y="2921682"/>
              <a:ext cx="2029271" cy="1014635"/>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6"/>
            <p:cNvSpPr txBox="1"/>
            <p:nvPr/>
          </p:nvSpPr>
          <p:spPr>
            <a:xfrm>
              <a:off x="2270102" y="2951400"/>
              <a:ext cx="1969835" cy="955199"/>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MY" sz="1900">
                  <a:solidFill>
                    <a:schemeClr val="lt1"/>
                  </a:solidFill>
                  <a:latin typeface="Calibri"/>
                  <a:ea typeface="Calibri"/>
                  <a:cs typeface="Calibri"/>
                  <a:sym typeface="Calibri"/>
                </a:rPr>
                <a:t>Agama</a:t>
              </a:r>
              <a:endParaRPr/>
            </a:p>
          </p:txBody>
        </p:sp>
        <p:sp>
          <p:nvSpPr>
            <p:cNvPr id="416" name="Google Shape;416;p36"/>
            <p:cNvSpPr/>
            <p:nvPr/>
          </p:nvSpPr>
          <p:spPr>
            <a:xfrm rot="-3907178">
              <a:off x="3710855" y="2540561"/>
              <a:ext cx="1929309" cy="26630"/>
            </a:xfrm>
            <a:custGeom>
              <a:avLst/>
              <a:gdLst/>
              <a:ahLst/>
              <a:cxnLst/>
              <a:rect l="l" t="t" r="r" b="b"/>
              <a:pathLst>
                <a:path w="120000" h="120000" extrusionOk="0">
                  <a:moveTo>
                    <a:pt x="0" y="60000"/>
                  </a:moveTo>
                  <a:lnTo>
                    <a:pt x="120000" y="60000"/>
                  </a:lnTo>
                </a:path>
              </a:pathLst>
            </a:custGeom>
            <a:no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6"/>
            <p:cNvSpPr txBox="1"/>
            <p:nvPr/>
          </p:nvSpPr>
          <p:spPr>
            <a:xfrm rot="-3907178">
              <a:off x="4627277" y="2505643"/>
              <a:ext cx="96465" cy="9646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a:solidFill>
                  <a:schemeClr val="dk1"/>
                </a:solidFill>
                <a:latin typeface="Calibri"/>
                <a:ea typeface="Calibri"/>
                <a:cs typeface="Calibri"/>
                <a:sym typeface="Calibri"/>
              </a:endParaRPr>
            </a:p>
          </p:txBody>
        </p:sp>
        <p:sp>
          <p:nvSpPr>
            <p:cNvPr id="418" name="Google Shape;418;p36"/>
            <p:cNvSpPr/>
            <p:nvPr/>
          </p:nvSpPr>
          <p:spPr>
            <a:xfrm>
              <a:off x="5081364" y="1171435"/>
              <a:ext cx="2029271" cy="1014635"/>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6"/>
            <p:cNvSpPr txBox="1"/>
            <p:nvPr/>
          </p:nvSpPr>
          <p:spPr>
            <a:xfrm>
              <a:off x="5111082" y="1201153"/>
              <a:ext cx="1969835" cy="955199"/>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MY" sz="1900">
                  <a:solidFill>
                    <a:schemeClr val="lt1"/>
                  </a:solidFill>
                  <a:latin typeface="Calibri"/>
                  <a:ea typeface="Calibri"/>
                  <a:cs typeface="Calibri"/>
                  <a:sym typeface="Calibri"/>
                </a:rPr>
                <a:t>Penerimaan </a:t>
              </a:r>
              <a:endParaRPr/>
            </a:p>
          </p:txBody>
        </p:sp>
        <p:sp>
          <p:nvSpPr>
            <p:cNvPr id="420" name="Google Shape;420;p36"/>
            <p:cNvSpPr/>
            <p:nvPr/>
          </p:nvSpPr>
          <p:spPr>
            <a:xfrm rot="-3310531">
              <a:off x="6805792" y="1082022"/>
              <a:ext cx="1421395" cy="26630"/>
            </a:xfrm>
            <a:custGeom>
              <a:avLst/>
              <a:gdLst/>
              <a:ahLst/>
              <a:cxnLst/>
              <a:rect l="l" t="t" r="r" b="b"/>
              <a:pathLst>
                <a:path w="120000" h="120000" extrusionOk="0">
                  <a:moveTo>
                    <a:pt x="0" y="60000"/>
                  </a:moveTo>
                  <a:lnTo>
                    <a:pt x="120000" y="60000"/>
                  </a:lnTo>
                </a:path>
              </a:pathLst>
            </a:custGeom>
            <a:no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6"/>
            <p:cNvSpPr txBox="1"/>
            <p:nvPr/>
          </p:nvSpPr>
          <p:spPr>
            <a:xfrm rot="-3310531">
              <a:off x="7480955" y="1059802"/>
              <a:ext cx="71069" cy="7106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422" name="Google Shape;422;p36"/>
            <p:cNvSpPr/>
            <p:nvPr/>
          </p:nvSpPr>
          <p:spPr>
            <a:xfrm>
              <a:off x="7922344" y="4604"/>
              <a:ext cx="2029271" cy="1014635"/>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6"/>
            <p:cNvSpPr txBox="1"/>
            <p:nvPr/>
          </p:nvSpPr>
          <p:spPr>
            <a:xfrm>
              <a:off x="7952062" y="34322"/>
              <a:ext cx="1969835" cy="955199"/>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MY" sz="1900">
                  <a:solidFill>
                    <a:schemeClr val="lt1"/>
                  </a:solidFill>
                  <a:latin typeface="Calibri"/>
                  <a:ea typeface="Calibri"/>
                  <a:cs typeface="Calibri"/>
                  <a:sym typeface="Calibri"/>
                </a:rPr>
                <a:t>Sikap menghargai ilmu</a:t>
              </a:r>
              <a:endParaRPr sz="1900">
                <a:solidFill>
                  <a:schemeClr val="lt1"/>
                </a:solidFill>
                <a:latin typeface="Calibri"/>
                <a:ea typeface="Calibri"/>
                <a:cs typeface="Calibri"/>
                <a:sym typeface="Calibri"/>
              </a:endParaRPr>
            </a:p>
          </p:txBody>
        </p:sp>
        <p:sp>
          <p:nvSpPr>
            <p:cNvPr id="424" name="Google Shape;424;p36"/>
            <p:cNvSpPr/>
            <p:nvPr/>
          </p:nvSpPr>
          <p:spPr>
            <a:xfrm>
              <a:off x="7110635" y="1665437"/>
              <a:ext cx="811708" cy="26630"/>
            </a:xfrm>
            <a:custGeom>
              <a:avLst/>
              <a:gdLst/>
              <a:ahLst/>
              <a:cxnLst/>
              <a:rect l="l" t="t" r="r" b="b"/>
              <a:pathLst>
                <a:path w="120000" h="120000" extrusionOk="0">
                  <a:moveTo>
                    <a:pt x="0" y="60000"/>
                  </a:moveTo>
                  <a:lnTo>
                    <a:pt x="120000" y="60000"/>
                  </a:lnTo>
                </a:path>
              </a:pathLst>
            </a:custGeom>
            <a:no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6"/>
            <p:cNvSpPr txBox="1"/>
            <p:nvPr/>
          </p:nvSpPr>
          <p:spPr>
            <a:xfrm>
              <a:off x="7496197" y="1658460"/>
              <a:ext cx="40585" cy="4058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426" name="Google Shape;426;p36"/>
            <p:cNvSpPr/>
            <p:nvPr/>
          </p:nvSpPr>
          <p:spPr>
            <a:xfrm>
              <a:off x="7922344" y="1171435"/>
              <a:ext cx="2029271" cy="1014635"/>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6"/>
            <p:cNvSpPr txBox="1"/>
            <p:nvPr/>
          </p:nvSpPr>
          <p:spPr>
            <a:xfrm>
              <a:off x="7952062" y="1201153"/>
              <a:ext cx="1969835" cy="955199"/>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MY" sz="1900">
                  <a:solidFill>
                    <a:schemeClr val="lt1"/>
                  </a:solidFill>
                  <a:latin typeface="Calibri"/>
                  <a:ea typeface="Calibri"/>
                  <a:cs typeface="Calibri"/>
                  <a:sym typeface="Calibri"/>
                </a:rPr>
                <a:t>Sikap bertolak ansur antara agama</a:t>
              </a:r>
              <a:endParaRPr/>
            </a:p>
          </p:txBody>
        </p:sp>
        <p:sp>
          <p:nvSpPr>
            <p:cNvPr id="428" name="Google Shape;428;p36"/>
            <p:cNvSpPr/>
            <p:nvPr/>
          </p:nvSpPr>
          <p:spPr>
            <a:xfrm rot="3310531">
              <a:off x="6805792" y="2248853"/>
              <a:ext cx="1421395" cy="26630"/>
            </a:xfrm>
            <a:custGeom>
              <a:avLst/>
              <a:gdLst/>
              <a:ahLst/>
              <a:cxnLst/>
              <a:rect l="l" t="t" r="r" b="b"/>
              <a:pathLst>
                <a:path w="120000" h="120000" extrusionOk="0">
                  <a:moveTo>
                    <a:pt x="0" y="60000"/>
                  </a:moveTo>
                  <a:lnTo>
                    <a:pt x="120000" y="60000"/>
                  </a:lnTo>
                </a:path>
              </a:pathLst>
            </a:custGeom>
            <a:no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6"/>
            <p:cNvSpPr txBox="1"/>
            <p:nvPr/>
          </p:nvSpPr>
          <p:spPr>
            <a:xfrm rot="3310531">
              <a:off x="7480955" y="2226634"/>
              <a:ext cx="71069" cy="7106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430" name="Google Shape;430;p36"/>
            <p:cNvSpPr/>
            <p:nvPr/>
          </p:nvSpPr>
          <p:spPr>
            <a:xfrm>
              <a:off x="7922344" y="2338266"/>
              <a:ext cx="2029271" cy="1014635"/>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6"/>
            <p:cNvSpPr txBox="1"/>
            <p:nvPr/>
          </p:nvSpPr>
          <p:spPr>
            <a:xfrm>
              <a:off x="7952062" y="2367984"/>
              <a:ext cx="1969835" cy="955199"/>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MY" sz="1900">
                  <a:solidFill>
                    <a:schemeClr val="lt1"/>
                  </a:solidFill>
                  <a:latin typeface="Calibri"/>
                  <a:ea typeface="Calibri"/>
                  <a:cs typeface="Calibri"/>
                  <a:sym typeface="Calibri"/>
                </a:rPr>
                <a:t>Sifat saying-menyayangi antara satu sama lain</a:t>
              </a:r>
              <a:endParaRPr/>
            </a:p>
          </p:txBody>
        </p:sp>
        <p:sp>
          <p:nvSpPr>
            <p:cNvPr id="432" name="Google Shape;432;p36"/>
            <p:cNvSpPr/>
            <p:nvPr/>
          </p:nvSpPr>
          <p:spPr>
            <a:xfrm rot="3907178">
              <a:off x="3710855" y="4290807"/>
              <a:ext cx="1929309" cy="26630"/>
            </a:xfrm>
            <a:custGeom>
              <a:avLst/>
              <a:gdLst/>
              <a:ahLst/>
              <a:cxnLst/>
              <a:rect l="l" t="t" r="r" b="b"/>
              <a:pathLst>
                <a:path w="120000" h="120000" extrusionOk="0">
                  <a:moveTo>
                    <a:pt x="0" y="60000"/>
                  </a:moveTo>
                  <a:lnTo>
                    <a:pt x="120000" y="60000"/>
                  </a:lnTo>
                </a:path>
              </a:pathLst>
            </a:custGeom>
            <a:no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6"/>
            <p:cNvSpPr txBox="1"/>
            <p:nvPr/>
          </p:nvSpPr>
          <p:spPr>
            <a:xfrm rot="3907178">
              <a:off x="4627277" y="4255890"/>
              <a:ext cx="96465" cy="9646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a:solidFill>
                  <a:schemeClr val="dk1"/>
                </a:solidFill>
                <a:latin typeface="Calibri"/>
                <a:ea typeface="Calibri"/>
                <a:cs typeface="Calibri"/>
                <a:sym typeface="Calibri"/>
              </a:endParaRPr>
            </a:p>
          </p:txBody>
        </p:sp>
        <p:sp>
          <p:nvSpPr>
            <p:cNvPr id="434" name="Google Shape;434;p36"/>
            <p:cNvSpPr/>
            <p:nvPr/>
          </p:nvSpPr>
          <p:spPr>
            <a:xfrm>
              <a:off x="5081364" y="4671928"/>
              <a:ext cx="2029271" cy="1014635"/>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6"/>
            <p:cNvSpPr txBox="1"/>
            <p:nvPr/>
          </p:nvSpPr>
          <p:spPr>
            <a:xfrm>
              <a:off x="5111082" y="4701646"/>
              <a:ext cx="1969835" cy="955199"/>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MY" sz="1900">
                  <a:solidFill>
                    <a:schemeClr val="lt1"/>
                  </a:solidFill>
                  <a:latin typeface="Calibri"/>
                  <a:ea typeface="Calibri"/>
                  <a:cs typeface="Calibri"/>
                  <a:sym typeface="Calibri"/>
                </a:rPr>
                <a:t>Penolakan</a:t>
              </a:r>
              <a:endParaRPr sz="1900">
                <a:solidFill>
                  <a:schemeClr val="lt1"/>
                </a:solidFill>
                <a:latin typeface="Calibri"/>
                <a:ea typeface="Calibri"/>
                <a:cs typeface="Calibri"/>
                <a:sym typeface="Calibri"/>
              </a:endParaRPr>
            </a:p>
          </p:txBody>
        </p:sp>
        <p:sp>
          <p:nvSpPr>
            <p:cNvPr id="436" name="Google Shape;436;p36"/>
            <p:cNvSpPr/>
            <p:nvPr/>
          </p:nvSpPr>
          <p:spPr>
            <a:xfrm rot="-3310531">
              <a:off x="6805792" y="4582515"/>
              <a:ext cx="1421395" cy="26630"/>
            </a:xfrm>
            <a:custGeom>
              <a:avLst/>
              <a:gdLst/>
              <a:ahLst/>
              <a:cxnLst/>
              <a:rect l="l" t="t" r="r" b="b"/>
              <a:pathLst>
                <a:path w="120000" h="120000" extrusionOk="0">
                  <a:moveTo>
                    <a:pt x="0" y="60000"/>
                  </a:moveTo>
                  <a:lnTo>
                    <a:pt x="120000" y="60000"/>
                  </a:lnTo>
                </a:path>
              </a:pathLst>
            </a:custGeom>
            <a:no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6"/>
            <p:cNvSpPr txBox="1"/>
            <p:nvPr/>
          </p:nvSpPr>
          <p:spPr>
            <a:xfrm rot="-3310531">
              <a:off x="7480955" y="4560296"/>
              <a:ext cx="71069" cy="7106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438" name="Google Shape;438;p36"/>
            <p:cNvSpPr/>
            <p:nvPr/>
          </p:nvSpPr>
          <p:spPr>
            <a:xfrm>
              <a:off x="7922344" y="3505097"/>
              <a:ext cx="2029271" cy="1014635"/>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6"/>
            <p:cNvSpPr txBox="1"/>
            <p:nvPr/>
          </p:nvSpPr>
          <p:spPr>
            <a:xfrm>
              <a:off x="7952062" y="3534815"/>
              <a:ext cx="1969835" cy="955199"/>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MY" sz="1900">
                  <a:solidFill>
                    <a:schemeClr val="lt1"/>
                  </a:solidFill>
                  <a:latin typeface="Calibri"/>
                  <a:ea typeface="Calibri"/>
                  <a:cs typeface="Calibri"/>
                  <a:sym typeface="Calibri"/>
                </a:rPr>
                <a:t>Golongan LGBT</a:t>
              </a:r>
              <a:endParaRPr/>
            </a:p>
          </p:txBody>
        </p:sp>
        <p:sp>
          <p:nvSpPr>
            <p:cNvPr id="440" name="Google Shape;440;p36"/>
            <p:cNvSpPr/>
            <p:nvPr/>
          </p:nvSpPr>
          <p:spPr>
            <a:xfrm>
              <a:off x="7110635" y="5165931"/>
              <a:ext cx="811708" cy="26630"/>
            </a:xfrm>
            <a:custGeom>
              <a:avLst/>
              <a:gdLst/>
              <a:ahLst/>
              <a:cxnLst/>
              <a:rect l="l" t="t" r="r" b="b"/>
              <a:pathLst>
                <a:path w="120000" h="120000" extrusionOk="0">
                  <a:moveTo>
                    <a:pt x="0" y="60000"/>
                  </a:moveTo>
                  <a:lnTo>
                    <a:pt x="120000" y="60000"/>
                  </a:lnTo>
                </a:path>
              </a:pathLst>
            </a:custGeom>
            <a:no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6"/>
            <p:cNvSpPr txBox="1"/>
            <p:nvPr/>
          </p:nvSpPr>
          <p:spPr>
            <a:xfrm>
              <a:off x="7496197" y="5158953"/>
              <a:ext cx="40585" cy="4058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442" name="Google Shape;442;p36"/>
            <p:cNvSpPr/>
            <p:nvPr/>
          </p:nvSpPr>
          <p:spPr>
            <a:xfrm>
              <a:off x="7922344" y="4671928"/>
              <a:ext cx="2029271" cy="1014635"/>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6"/>
            <p:cNvSpPr txBox="1"/>
            <p:nvPr/>
          </p:nvSpPr>
          <p:spPr>
            <a:xfrm>
              <a:off x="7952062" y="4701646"/>
              <a:ext cx="1969835" cy="955199"/>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MY" sz="1900">
                  <a:solidFill>
                    <a:schemeClr val="lt1"/>
                  </a:solidFill>
                  <a:latin typeface="Calibri"/>
                  <a:ea typeface="Calibri"/>
                  <a:cs typeface="Calibri"/>
                  <a:sym typeface="Calibri"/>
                </a:rPr>
                <a:t>Berjudi</a:t>
              </a:r>
              <a:endParaRPr sz="1900">
                <a:solidFill>
                  <a:schemeClr val="lt1"/>
                </a:solidFill>
                <a:latin typeface="Calibri"/>
                <a:ea typeface="Calibri"/>
                <a:cs typeface="Calibri"/>
                <a:sym typeface="Calibri"/>
              </a:endParaRPr>
            </a:p>
          </p:txBody>
        </p:sp>
        <p:sp>
          <p:nvSpPr>
            <p:cNvPr id="444" name="Google Shape;444;p36"/>
            <p:cNvSpPr/>
            <p:nvPr/>
          </p:nvSpPr>
          <p:spPr>
            <a:xfrm rot="3310531">
              <a:off x="6805792" y="5749346"/>
              <a:ext cx="1421395" cy="26630"/>
            </a:xfrm>
            <a:custGeom>
              <a:avLst/>
              <a:gdLst/>
              <a:ahLst/>
              <a:cxnLst/>
              <a:rect l="l" t="t" r="r" b="b"/>
              <a:pathLst>
                <a:path w="120000" h="120000" extrusionOk="0">
                  <a:moveTo>
                    <a:pt x="0" y="60000"/>
                  </a:moveTo>
                  <a:lnTo>
                    <a:pt x="120000" y="60000"/>
                  </a:lnTo>
                </a:path>
              </a:pathLst>
            </a:custGeom>
            <a:no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6"/>
            <p:cNvSpPr txBox="1"/>
            <p:nvPr/>
          </p:nvSpPr>
          <p:spPr>
            <a:xfrm rot="3310531">
              <a:off x="7480955" y="5727127"/>
              <a:ext cx="71069" cy="7106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446" name="Google Shape;446;p36"/>
            <p:cNvSpPr/>
            <p:nvPr/>
          </p:nvSpPr>
          <p:spPr>
            <a:xfrm>
              <a:off x="7922344" y="5838759"/>
              <a:ext cx="2029271" cy="1014635"/>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6"/>
            <p:cNvSpPr txBox="1"/>
            <p:nvPr/>
          </p:nvSpPr>
          <p:spPr>
            <a:xfrm>
              <a:off x="7952062" y="5868477"/>
              <a:ext cx="1969835" cy="955199"/>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MY" sz="1900">
                  <a:solidFill>
                    <a:schemeClr val="lt1"/>
                  </a:solidFill>
                  <a:latin typeface="Calibri"/>
                  <a:ea typeface="Calibri"/>
                  <a:cs typeface="Calibri"/>
                  <a:sym typeface="Calibri"/>
                </a:rPr>
                <a:t>Kefahaman kepada agama secara sempit</a:t>
              </a:r>
              <a:endParaRPr sz="1900">
                <a:solidFill>
                  <a:schemeClr val="lt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451"/>
        <p:cNvGrpSpPr/>
        <p:nvPr/>
      </p:nvGrpSpPr>
      <p:grpSpPr>
        <a:xfrm>
          <a:off x="0" y="0"/>
          <a:ext cx="0" cy="0"/>
          <a:chOff x="0" y="0"/>
          <a:chExt cx="0" cy="0"/>
        </a:xfrm>
      </p:grpSpPr>
      <p:grpSp>
        <p:nvGrpSpPr>
          <p:cNvPr id="25" name="Google Shape;452;p37"/>
          <p:cNvGrpSpPr/>
          <p:nvPr/>
        </p:nvGrpSpPr>
        <p:grpSpPr>
          <a:xfrm>
            <a:off x="2359153" y="109727"/>
            <a:ext cx="7303196" cy="6661353"/>
            <a:chOff x="2340865" y="4623"/>
            <a:chExt cx="7303196" cy="6848754"/>
          </a:xfrm>
        </p:grpSpPr>
        <p:sp>
          <p:nvSpPr>
            <p:cNvPr id="26" name="Google Shape;453;p37"/>
            <p:cNvSpPr/>
            <p:nvPr/>
          </p:nvSpPr>
          <p:spPr>
            <a:xfrm>
              <a:off x="5075039" y="2661774"/>
              <a:ext cx="2041921" cy="2041921"/>
            </a:xfrm>
            <a:prstGeom prst="ellipse">
              <a:avLst/>
            </a:prstGeom>
            <a:solidFill>
              <a:schemeClr val="lt1"/>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7" name="Google Shape;454;p37"/>
            <p:cNvSpPr txBox="1"/>
            <p:nvPr/>
          </p:nvSpPr>
          <p:spPr>
            <a:xfrm>
              <a:off x="5374071" y="2960806"/>
              <a:ext cx="1443857" cy="1443857"/>
            </a:xfrm>
            <a:prstGeom prst="rect">
              <a:avLst/>
            </a:prstGeom>
            <a:noFill/>
            <a:ln>
              <a:noFill/>
            </a:ln>
          </p:spPr>
          <p:txBody>
            <a:bodyPr spcFirstLastPara="1" wrap="square" lIns="24750" tIns="24750" rIns="24750" bIns="24750" anchor="ctr" anchorCtr="0">
              <a:noAutofit/>
            </a:bodyPr>
            <a:lstStyle/>
            <a:p>
              <a:pPr marL="0" marR="0" lvl="0" indent="0" algn="ctr" rtl="0">
                <a:lnSpc>
                  <a:spcPct val="90000"/>
                </a:lnSpc>
                <a:spcBef>
                  <a:spcPts val="0"/>
                </a:spcBef>
                <a:spcAft>
                  <a:spcPts val="0"/>
                </a:spcAft>
                <a:buClr>
                  <a:schemeClr val="lt1"/>
                </a:buClr>
                <a:buSzPts val="3900"/>
                <a:buFont typeface="Calibri"/>
                <a:buNone/>
              </a:pPr>
              <a:r>
                <a:rPr lang="en-MY" sz="3900" dirty="0" err="1">
                  <a:solidFill>
                    <a:schemeClr val="tx1"/>
                  </a:solidFill>
                  <a:latin typeface="Calibri"/>
                  <a:ea typeface="Calibri"/>
                  <a:cs typeface="Calibri"/>
                  <a:sym typeface="Calibri"/>
                </a:rPr>
                <a:t>Konflik</a:t>
              </a:r>
              <a:r>
                <a:rPr lang="en-MY" sz="3900" dirty="0">
                  <a:solidFill>
                    <a:schemeClr val="tx1"/>
                  </a:solidFill>
                  <a:latin typeface="Calibri"/>
                  <a:ea typeface="Calibri"/>
                  <a:cs typeface="Calibri"/>
                  <a:sym typeface="Calibri"/>
                </a:rPr>
                <a:t> agama</a:t>
              </a:r>
              <a:endParaRPr dirty="0">
                <a:solidFill>
                  <a:schemeClr val="tx1"/>
                </a:solidFill>
              </a:endParaRPr>
            </a:p>
          </p:txBody>
        </p:sp>
        <p:sp>
          <p:nvSpPr>
            <p:cNvPr id="28" name="Google Shape;455;p37"/>
            <p:cNvSpPr/>
            <p:nvPr/>
          </p:nvSpPr>
          <p:spPr>
            <a:xfrm rot="-5400000">
              <a:off x="5788385" y="2339086"/>
              <a:ext cx="615229" cy="30146"/>
            </a:xfrm>
            <a:custGeom>
              <a:avLst/>
              <a:gdLst/>
              <a:ahLst/>
              <a:cxnLst/>
              <a:rect l="l" t="t" r="r" b="b"/>
              <a:pathLst>
                <a:path w="120000" h="120000" extrusionOk="0">
                  <a:moveTo>
                    <a:pt x="0" y="60000"/>
                  </a:moveTo>
                  <a:lnTo>
                    <a:pt x="120000" y="60000"/>
                  </a:lnTo>
                </a:path>
              </a:pathLst>
            </a:custGeom>
            <a:noFill/>
            <a:ln w="12700" cap="flat" cmpd="sng">
              <a:solidFill>
                <a:srgbClr val="BA612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9" name="Google Shape;456;p37"/>
            <p:cNvSpPr txBox="1"/>
            <p:nvPr/>
          </p:nvSpPr>
          <p:spPr>
            <a:xfrm rot="-5400000">
              <a:off x="6080619" y="2338778"/>
              <a:ext cx="30761" cy="3076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tx1"/>
                </a:solidFill>
                <a:latin typeface="Calibri"/>
                <a:ea typeface="Calibri"/>
                <a:cs typeface="Calibri"/>
                <a:sym typeface="Calibri"/>
              </a:endParaRPr>
            </a:p>
          </p:txBody>
        </p:sp>
        <p:sp>
          <p:nvSpPr>
            <p:cNvPr id="30" name="Google Shape;457;p37"/>
            <p:cNvSpPr/>
            <p:nvPr/>
          </p:nvSpPr>
          <p:spPr>
            <a:xfrm>
              <a:off x="5075039" y="4623"/>
              <a:ext cx="2041921" cy="2041921"/>
            </a:xfrm>
            <a:prstGeom prst="ellipse">
              <a:avLst/>
            </a:prstGeom>
            <a:solidFill>
              <a:schemeClr val="lt1"/>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1" name="Google Shape;458;p37"/>
            <p:cNvSpPr txBox="1"/>
            <p:nvPr/>
          </p:nvSpPr>
          <p:spPr>
            <a:xfrm>
              <a:off x="5374071" y="303655"/>
              <a:ext cx="1443857" cy="1443857"/>
            </a:xfrm>
            <a:prstGeom prst="rect">
              <a:avLst/>
            </a:prstGeom>
            <a:noFill/>
            <a:ln>
              <a:noFill/>
            </a:ln>
          </p:spPr>
          <p:txBody>
            <a:bodyPr spcFirstLastPara="1" wrap="square" lIns="8250" tIns="8250" rIns="8250" bIns="8250"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MY" b="1" dirty="0" err="1">
                  <a:solidFill>
                    <a:schemeClr val="tx1"/>
                  </a:solidFill>
                  <a:latin typeface="Calibri"/>
                  <a:ea typeface="Calibri"/>
                  <a:cs typeface="Calibri"/>
                  <a:sym typeface="Calibri"/>
                </a:rPr>
                <a:t>Perkahwinan</a:t>
              </a:r>
              <a:endParaRPr b="1" dirty="0">
                <a:solidFill>
                  <a:schemeClr val="tx1"/>
                </a:solidFill>
                <a:latin typeface="Calibri"/>
                <a:ea typeface="Calibri"/>
                <a:cs typeface="Calibri"/>
                <a:sym typeface="Calibri"/>
              </a:endParaRPr>
            </a:p>
            <a:p>
              <a:pPr marL="57150" marR="0" lvl="1" indent="-63500" algn="l" rtl="0">
                <a:lnSpc>
                  <a:spcPct val="90000"/>
                </a:lnSpc>
                <a:spcBef>
                  <a:spcPts val="455"/>
                </a:spcBef>
                <a:spcAft>
                  <a:spcPts val="0"/>
                </a:spcAft>
                <a:buClr>
                  <a:schemeClr val="lt1"/>
                </a:buClr>
                <a:buSzPts val="1000"/>
                <a:buFont typeface="Calibri"/>
                <a:buChar char="•"/>
              </a:pPr>
              <a:r>
                <a:rPr lang="en-MY" sz="1200" b="0" i="0" u="none" strike="noStrike" cap="none" dirty="0" err="1">
                  <a:solidFill>
                    <a:schemeClr val="tx1"/>
                  </a:solidFill>
                  <a:latin typeface="Calibri"/>
                  <a:ea typeface="Calibri"/>
                  <a:cs typeface="Calibri"/>
                  <a:sym typeface="Calibri"/>
                </a:rPr>
                <a:t>Sikap</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cuai</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suami</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isteri</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tentang</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tanggungjawab</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perkahwinan</a:t>
              </a:r>
              <a:endParaRPr sz="1200" b="0" i="0" u="none" strike="noStrike" cap="none" dirty="0">
                <a:solidFill>
                  <a:schemeClr val="tx1"/>
                </a:solidFill>
                <a:latin typeface="Calibri"/>
                <a:ea typeface="Calibri"/>
                <a:cs typeface="Calibri"/>
                <a:sym typeface="Calibri"/>
              </a:endParaRPr>
            </a:p>
          </p:txBody>
        </p:sp>
        <p:sp>
          <p:nvSpPr>
            <p:cNvPr id="32" name="Google Shape;459;p37"/>
            <p:cNvSpPr/>
            <p:nvPr/>
          </p:nvSpPr>
          <p:spPr>
            <a:xfrm rot="-1080000">
              <a:off x="7051935" y="3257109"/>
              <a:ext cx="615229" cy="30146"/>
            </a:xfrm>
            <a:custGeom>
              <a:avLst/>
              <a:gdLst/>
              <a:ahLst/>
              <a:cxnLst/>
              <a:rect l="l" t="t" r="r" b="b"/>
              <a:pathLst>
                <a:path w="120000" h="120000" extrusionOk="0">
                  <a:moveTo>
                    <a:pt x="0" y="60000"/>
                  </a:moveTo>
                  <a:lnTo>
                    <a:pt x="120000" y="60000"/>
                  </a:lnTo>
                </a:path>
              </a:pathLst>
            </a:custGeom>
            <a:noFill/>
            <a:ln w="12700" cap="flat" cmpd="sng">
              <a:solidFill>
                <a:srgbClr val="BA612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3" name="Google Shape;460;p37"/>
            <p:cNvSpPr txBox="1"/>
            <p:nvPr/>
          </p:nvSpPr>
          <p:spPr>
            <a:xfrm rot="-1080000">
              <a:off x="7344169" y="3256802"/>
              <a:ext cx="30761" cy="3076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tx1"/>
                </a:solidFill>
                <a:latin typeface="Calibri"/>
                <a:ea typeface="Calibri"/>
                <a:cs typeface="Calibri"/>
                <a:sym typeface="Calibri"/>
              </a:endParaRPr>
            </a:p>
          </p:txBody>
        </p:sp>
        <p:sp>
          <p:nvSpPr>
            <p:cNvPr id="34" name="Google Shape;461;p37"/>
            <p:cNvSpPr/>
            <p:nvPr/>
          </p:nvSpPr>
          <p:spPr>
            <a:xfrm>
              <a:off x="7602140" y="1840669"/>
              <a:ext cx="2041921" cy="2041921"/>
            </a:xfrm>
            <a:prstGeom prst="ellipse">
              <a:avLst/>
            </a:prstGeom>
            <a:solidFill>
              <a:schemeClr val="lt1"/>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5" name="Google Shape;462;p37"/>
            <p:cNvSpPr txBox="1"/>
            <p:nvPr/>
          </p:nvSpPr>
          <p:spPr>
            <a:xfrm>
              <a:off x="7901172" y="2139701"/>
              <a:ext cx="1443857" cy="1443857"/>
            </a:xfrm>
            <a:prstGeom prst="rect">
              <a:avLst/>
            </a:prstGeom>
            <a:noFill/>
            <a:ln>
              <a:noFill/>
            </a:ln>
          </p:spPr>
          <p:txBody>
            <a:bodyPr spcFirstLastPara="1" wrap="square" lIns="8250" tIns="8250" rIns="8250" bIns="8250"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MY" b="1" dirty="0" err="1">
                  <a:solidFill>
                    <a:schemeClr val="tx1"/>
                  </a:solidFill>
                  <a:latin typeface="Calibri"/>
                  <a:ea typeface="Calibri"/>
                  <a:cs typeface="Calibri"/>
                  <a:sym typeface="Calibri"/>
                </a:rPr>
                <a:t>Faktor</a:t>
              </a:r>
              <a:r>
                <a:rPr lang="en-MY" b="1" dirty="0">
                  <a:solidFill>
                    <a:schemeClr val="tx1"/>
                  </a:solidFill>
                  <a:latin typeface="Calibri"/>
                  <a:ea typeface="Calibri"/>
                  <a:cs typeface="Calibri"/>
                  <a:sym typeface="Calibri"/>
                </a:rPr>
                <a:t> </a:t>
              </a:r>
              <a:r>
                <a:rPr lang="en-MY" b="1" dirty="0" err="1">
                  <a:solidFill>
                    <a:schemeClr val="tx1"/>
                  </a:solidFill>
                  <a:latin typeface="Calibri"/>
                  <a:ea typeface="Calibri"/>
                  <a:cs typeface="Calibri"/>
                  <a:sym typeface="Calibri"/>
                </a:rPr>
                <a:t>Integrasi</a:t>
              </a:r>
              <a:endParaRPr b="1" dirty="0">
                <a:solidFill>
                  <a:schemeClr val="tx1"/>
                </a:solidFill>
                <a:latin typeface="Calibri"/>
                <a:ea typeface="Calibri"/>
                <a:cs typeface="Calibri"/>
                <a:sym typeface="Calibri"/>
              </a:endParaRPr>
            </a:p>
            <a:p>
              <a:pPr marL="57150" marR="0" lvl="1" indent="-63500" algn="l" rtl="0">
                <a:lnSpc>
                  <a:spcPct val="90000"/>
                </a:lnSpc>
                <a:spcBef>
                  <a:spcPts val="455"/>
                </a:spcBef>
                <a:spcAft>
                  <a:spcPts val="0"/>
                </a:spcAft>
                <a:buClr>
                  <a:schemeClr val="lt1"/>
                </a:buClr>
                <a:buSzPts val="1000"/>
                <a:buFont typeface="Calibri"/>
                <a:buChar char="•"/>
              </a:pPr>
              <a:r>
                <a:rPr lang="en-MY" sz="1200" b="0" i="0" u="none" strike="noStrike" cap="none" dirty="0" err="1">
                  <a:solidFill>
                    <a:schemeClr val="tx1"/>
                  </a:solidFill>
                  <a:latin typeface="Calibri"/>
                  <a:ea typeface="Calibri"/>
                  <a:cs typeface="Calibri"/>
                  <a:sym typeface="Calibri"/>
                </a:rPr>
                <a:t>Kurang</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sikap</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tolak</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ansur</a:t>
              </a:r>
              <a:endParaRPr sz="1200" b="0" i="0" u="none" strike="noStrike" cap="none" dirty="0">
                <a:solidFill>
                  <a:schemeClr val="tx1"/>
                </a:solidFill>
                <a:latin typeface="Calibri"/>
                <a:ea typeface="Calibri"/>
                <a:cs typeface="Calibri"/>
                <a:sym typeface="Calibri"/>
              </a:endParaRPr>
            </a:p>
            <a:p>
              <a:pPr marL="57150" marR="0" lvl="1" indent="-63500" algn="l" rtl="0">
                <a:lnSpc>
                  <a:spcPct val="90000"/>
                </a:lnSpc>
                <a:spcBef>
                  <a:spcPts val="150"/>
                </a:spcBef>
                <a:spcAft>
                  <a:spcPts val="0"/>
                </a:spcAft>
                <a:buClr>
                  <a:schemeClr val="lt1"/>
                </a:buClr>
                <a:buSzPts val="1000"/>
                <a:buFont typeface="Calibri"/>
                <a:buChar char="•"/>
              </a:pPr>
              <a:r>
                <a:rPr lang="en-MY" sz="1200" b="0" i="0" u="none" strike="noStrike" cap="none" dirty="0" err="1">
                  <a:solidFill>
                    <a:schemeClr val="tx1"/>
                  </a:solidFill>
                  <a:latin typeface="Calibri"/>
                  <a:ea typeface="Calibri"/>
                  <a:cs typeface="Calibri"/>
                  <a:sym typeface="Calibri"/>
                </a:rPr>
                <a:t>Tidak</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menjaga</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sensitif</a:t>
              </a:r>
              <a:r>
                <a:rPr lang="en-MY" sz="1200" b="0" i="0" u="none" strike="noStrike" cap="none" dirty="0">
                  <a:solidFill>
                    <a:schemeClr val="tx1"/>
                  </a:solidFill>
                  <a:latin typeface="Calibri"/>
                  <a:ea typeface="Calibri"/>
                  <a:cs typeface="Calibri"/>
                  <a:sym typeface="Calibri"/>
                </a:rPr>
                <a:t> agama</a:t>
              </a:r>
              <a:endParaRPr sz="2000" dirty="0">
                <a:solidFill>
                  <a:schemeClr val="tx1"/>
                </a:solidFill>
              </a:endParaRPr>
            </a:p>
          </p:txBody>
        </p:sp>
        <p:sp>
          <p:nvSpPr>
            <p:cNvPr id="36" name="Google Shape;463;p37"/>
            <p:cNvSpPr/>
            <p:nvPr/>
          </p:nvSpPr>
          <p:spPr>
            <a:xfrm rot="3240000">
              <a:off x="6569302" y="4742502"/>
              <a:ext cx="615229" cy="30146"/>
            </a:xfrm>
            <a:custGeom>
              <a:avLst/>
              <a:gdLst/>
              <a:ahLst/>
              <a:cxnLst/>
              <a:rect l="l" t="t" r="r" b="b"/>
              <a:pathLst>
                <a:path w="120000" h="120000" extrusionOk="0">
                  <a:moveTo>
                    <a:pt x="0" y="60000"/>
                  </a:moveTo>
                  <a:lnTo>
                    <a:pt x="120000" y="60000"/>
                  </a:lnTo>
                </a:path>
              </a:pathLst>
            </a:custGeom>
            <a:noFill/>
            <a:ln w="12700" cap="flat" cmpd="sng">
              <a:solidFill>
                <a:srgbClr val="BA612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7" name="Google Shape;464;p37"/>
            <p:cNvSpPr txBox="1"/>
            <p:nvPr/>
          </p:nvSpPr>
          <p:spPr>
            <a:xfrm rot="3240000">
              <a:off x="6861536" y="4742194"/>
              <a:ext cx="30761" cy="3076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tx1"/>
                </a:solidFill>
                <a:latin typeface="Calibri"/>
                <a:ea typeface="Calibri"/>
                <a:cs typeface="Calibri"/>
                <a:sym typeface="Calibri"/>
              </a:endParaRPr>
            </a:p>
          </p:txBody>
        </p:sp>
        <p:sp>
          <p:nvSpPr>
            <p:cNvPr id="38" name="Google Shape;465;p37"/>
            <p:cNvSpPr/>
            <p:nvPr/>
          </p:nvSpPr>
          <p:spPr>
            <a:xfrm>
              <a:off x="6636873" y="4811455"/>
              <a:ext cx="2041921" cy="2041921"/>
            </a:xfrm>
            <a:prstGeom prst="ellipse">
              <a:avLst/>
            </a:prstGeom>
            <a:solidFill>
              <a:schemeClr val="lt1"/>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9" name="Google Shape;466;p37"/>
            <p:cNvSpPr txBox="1"/>
            <p:nvPr/>
          </p:nvSpPr>
          <p:spPr>
            <a:xfrm>
              <a:off x="6935905" y="5110487"/>
              <a:ext cx="1443857" cy="1443857"/>
            </a:xfrm>
            <a:prstGeom prst="rect">
              <a:avLst/>
            </a:prstGeom>
            <a:noFill/>
            <a:ln>
              <a:noFill/>
            </a:ln>
          </p:spPr>
          <p:txBody>
            <a:bodyPr spcFirstLastPara="1" wrap="square" lIns="8250" tIns="8250" rIns="8250" bIns="8250"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MY" b="1" dirty="0" err="1">
                  <a:solidFill>
                    <a:schemeClr val="tx1"/>
                  </a:solidFill>
                  <a:latin typeface="Calibri"/>
                  <a:ea typeface="Calibri"/>
                  <a:cs typeface="Calibri"/>
                  <a:sym typeface="Calibri"/>
                </a:rPr>
                <a:t>Pandangan</a:t>
              </a:r>
              <a:r>
                <a:rPr lang="en-MY" b="1" dirty="0">
                  <a:solidFill>
                    <a:schemeClr val="tx1"/>
                  </a:solidFill>
                  <a:latin typeface="Calibri"/>
                  <a:ea typeface="Calibri"/>
                  <a:cs typeface="Calibri"/>
                  <a:sym typeface="Calibri"/>
                </a:rPr>
                <a:t> </a:t>
              </a:r>
              <a:r>
                <a:rPr lang="en-MY" b="1" dirty="0" err="1">
                  <a:solidFill>
                    <a:schemeClr val="tx1"/>
                  </a:solidFill>
                  <a:latin typeface="Calibri"/>
                  <a:ea typeface="Calibri"/>
                  <a:cs typeface="Calibri"/>
                  <a:sym typeface="Calibri"/>
                </a:rPr>
                <a:t>Streotaip</a:t>
              </a:r>
              <a:r>
                <a:rPr lang="en-MY" b="1" dirty="0">
                  <a:solidFill>
                    <a:schemeClr val="tx1"/>
                  </a:solidFill>
                  <a:latin typeface="Calibri"/>
                  <a:ea typeface="Calibri"/>
                  <a:cs typeface="Calibri"/>
                  <a:sym typeface="Calibri"/>
                </a:rPr>
                <a:t> </a:t>
              </a:r>
              <a:r>
                <a:rPr lang="en-MY" b="1" dirty="0" err="1">
                  <a:solidFill>
                    <a:schemeClr val="tx1"/>
                  </a:solidFill>
                  <a:latin typeface="Calibri"/>
                  <a:ea typeface="Calibri"/>
                  <a:cs typeface="Calibri"/>
                  <a:sym typeface="Calibri"/>
                </a:rPr>
                <a:t>antara</a:t>
              </a:r>
              <a:r>
                <a:rPr lang="en-MY" b="1" dirty="0">
                  <a:solidFill>
                    <a:schemeClr val="tx1"/>
                  </a:solidFill>
                  <a:latin typeface="Calibri"/>
                  <a:ea typeface="Calibri"/>
                  <a:cs typeface="Calibri"/>
                  <a:sym typeface="Calibri"/>
                </a:rPr>
                <a:t> </a:t>
              </a:r>
              <a:r>
                <a:rPr lang="en-MY" b="1" dirty="0" err="1">
                  <a:solidFill>
                    <a:schemeClr val="tx1"/>
                  </a:solidFill>
                  <a:latin typeface="Calibri"/>
                  <a:ea typeface="Calibri"/>
                  <a:cs typeface="Calibri"/>
                  <a:sym typeface="Calibri"/>
                </a:rPr>
                <a:t>Kaum</a:t>
              </a:r>
              <a:endParaRPr b="1" dirty="0">
                <a:solidFill>
                  <a:schemeClr val="tx1"/>
                </a:solidFill>
                <a:latin typeface="Calibri"/>
                <a:ea typeface="Calibri"/>
                <a:cs typeface="Calibri"/>
                <a:sym typeface="Calibri"/>
              </a:endParaRPr>
            </a:p>
            <a:p>
              <a:pPr marL="57150" marR="0" lvl="1" indent="-63500" algn="l" rtl="0">
                <a:lnSpc>
                  <a:spcPct val="90000"/>
                </a:lnSpc>
                <a:spcBef>
                  <a:spcPts val="455"/>
                </a:spcBef>
                <a:spcAft>
                  <a:spcPts val="0"/>
                </a:spcAft>
                <a:buClr>
                  <a:schemeClr val="lt1"/>
                </a:buClr>
                <a:buSzPts val="1000"/>
                <a:buFont typeface="Calibri"/>
                <a:buChar char="•"/>
              </a:pPr>
              <a:r>
                <a:rPr lang="en-MY" sz="1200" b="0" i="0" u="none" strike="noStrike" cap="none" dirty="0" err="1">
                  <a:solidFill>
                    <a:schemeClr val="tx1"/>
                  </a:solidFill>
                  <a:latin typeface="Calibri"/>
                  <a:ea typeface="Calibri"/>
                  <a:cs typeface="Calibri"/>
                  <a:sym typeface="Calibri"/>
                </a:rPr>
                <a:t>Perang</a:t>
              </a:r>
              <a:r>
                <a:rPr lang="en-MY" sz="1200" b="0" i="0" u="none" strike="noStrike" cap="none" dirty="0">
                  <a:solidFill>
                    <a:schemeClr val="tx1"/>
                  </a:solidFill>
                  <a:latin typeface="Calibri"/>
                  <a:ea typeface="Calibri"/>
                  <a:cs typeface="Calibri"/>
                  <a:sym typeface="Calibri"/>
                </a:rPr>
                <a:t> anti </a:t>
              </a:r>
              <a:r>
                <a:rPr lang="en-MY" sz="1200" b="0" i="0" u="none" strike="noStrike" cap="none" dirty="0" err="1">
                  <a:solidFill>
                    <a:schemeClr val="tx1"/>
                  </a:solidFill>
                  <a:latin typeface="Calibri"/>
                  <a:ea typeface="Calibri"/>
                  <a:cs typeface="Calibri"/>
                  <a:sym typeface="Calibri"/>
                </a:rPr>
                <a:t>keganasan</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oleh</a:t>
              </a:r>
              <a:r>
                <a:rPr lang="en-MY" sz="1200" b="0" i="0" u="none" strike="noStrike" cap="none" dirty="0">
                  <a:solidFill>
                    <a:schemeClr val="tx1"/>
                  </a:solidFill>
                  <a:latin typeface="Calibri"/>
                  <a:ea typeface="Calibri"/>
                  <a:cs typeface="Calibri"/>
                  <a:sym typeface="Calibri"/>
                </a:rPr>
                <a:t> Amerika </a:t>
              </a:r>
              <a:r>
                <a:rPr lang="en-MY" sz="1200" b="0" i="0" u="none" strike="noStrike" cap="none" dirty="0" err="1">
                  <a:solidFill>
                    <a:schemeClr val="tx1"/>
                  </a:solidFill>
                  <a:latin typeface="Calibri"/>
                  <a:ea typeface="Calibri"/>
                  <a:cs typeface="Calibri"/>
                  <a:sym typeface="Calibri"/>
                </a:rPr>
                <a:t>terhadap</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negara-negara</a:t>
              </a:r>
              <a:r>
                <a:rPr lang="en-MY" sz="1200" b="0" i="0" u="none" strike="noStrike" cap="none" dirty="0">
                  <a:solidFill>
                    <a:schemeClr val="tx1"/>
                  </a:solidFill>
                  <a:latin typeface="Calibri"/>
                  <a:ea typeface="Calibri"/>
                  <a:cs typeface="Calibri"/>
                  <a:sym typeface="Calibri"/>
                </a:rPr>
                <a:t> Islam</a:t>
              </a:r>
              <a:endParaRPr sz="1200" dirty="0">
                <a:solidFill>
                  <a:schemeClr val="tx1"/>
                </a:solidFill>
              </a:endParaRPr>
            </a:p>
          </p:txBody>
        </p:sp>
        <p:sp>
          <p:nvSpPr>
            <p:cNvPr id="40" name="Google Shape;467;p37"/>
            <p:cNvSpPr/>
            <p:nvPr/>
          </p:nvSpPr>
          <p:spPr>
            <a:xfrm rot="7560000">
              <a:off x="5007468" y="4742502"/>
              <a:ext cx="615229" cy="30146"/>
            </a:xfrm>
            <a:custGeom>
              <a:avLst/>
              <a:gdLst/>
              <a:ahLst/>
              <a:cxnLst/>
              <a:rect l="l" t="t" r="r" b="b"/>
              <a:pathLst>
                <a:path w="120000" h="120000" extrusionOk="0">
                  <a:moveTo>
                    <a:pt x="0" y="60000"/>
                  </a:moveTo>
                  <a:lnTo>
                    <a:pt x="120000" y="60000"/>
                  </a:lnTo>
                </a:path>
              </a:pathLst>
            </a:custGeom>
            <a:noFill/>
            <a:ln w="12700" cap="flat" cmpd="sng">
              <a:solidFill>
                <a:srgbClr val="BA612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1" name="Google Shape;468;p37"/>
            <p:cNvSpPr txBox="1"/>
            <p:nvPr/>
          </p:nvSpPr>
          <p:spPr>
            <a:xfrm rot="-3240000">
              <a:off x="5299702" y="4742194"/>
              <a:ext cx="30761" cy="3076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tx1"/>
                </a:solidFill>
                <a:latin typeface="Calibri"/>
                <a:ea typeface="Calibri"/>
                <a:cs typeface="Calibri"/>
                <a:sym typeface="Calibri"/>
              </a:endParaRPr>
            </a:p>
          </p:txBody>
        </p:sp>
        <p:sp>
          <p:nvSpPr>
            <p:cNvPr id="42" name="Google Shape;469;p37"/>
            <p:cNvSpPr/>
            <p:nvPr/>
          </p:nvSpPr>
          <p:spPr>
            <a:xfrm>
              <a:off x="3227832" y="4793709"/>
              <a:ext cx="2468880" cy="2059668"/>
            </a:xfrm>
            <a:prstGeom prst="ellipse">
              <a:avLst/>
            </a:prstGeom>
            <a:solidFill>
              <a:schemeClr val="lt1"/>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3" name="Google Shape;470;p37"/>
            <p:cNvSpPr txBox="1"/>
            <p:nvPr/>
          </p:nvSpPr>
          <p:spPr>
            <a:xfrm>
              <a:off x="3635593" y="5110487"/>
              <a:ext cx="1653357" cy="1443857"/>
            </a:xfrm>
            <a:prstGeom prst="rect">
              <a:avLst/>
            </a:prstGeom>
            <a:noFill/>
            <a:ln>
              <a:noFill/>
            </a:ln>
          </p:spPr>
          <p:txBody>
            <a:bodyPr spcFirstLastPara="1" wrap="square" lIns="8250" tIns="8250" rIns="8250" bIns="8250"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MY" b="1" dirty="0" err="1">
                  <a:solidFill>
                    <a:schemeClr val="tx1"/>
                  </a:solidFill>
                  <a:latin typeface="Calibri"/>
                  <a:ea typeface="Calibri"/>
                  <a:cs typeface="Calibri"/>
                  <a:sym typeface="Calibri"/>
                </a:rPr>
                <a:t>Sikap</a:t>
              </a:r>
              <a:r>
                <a:rPr lang="en-MY" b="1" dirty="0">
                  <a:solidFill>
                    <a:schemeClr val="tx1"/>
                  </a:solidFill>
                  <a:latin typeface="Calibri"/>
                  <a:ea typeface="Calibri"/>
                  <a:cs typeface="Calibri"/>
                  <a:sym typeface="Calibri"/>
                </a:rPr>
                <a:t> </a:t>
              </a:r>
              <a:r>
                <a:rPr lang="en-MY" b="1" dirty="0" err="1">
                  <a:solidFill>
                    <a:schemeClr val="tx1"/>
                  </a:solidFill>
                  <a:latin typeface="Calibri"/>
                  <a:ea typeface="Calibri"/>
                  <a:cs typeface="Calibri"/>
                  <a:sym typeface="Calibri"/>
                </a:rPr>
                <a:t>Penganut</a:t>
              </a:r>
              <a:r>
                <a:rPr lang="en-MY" b="1" dirty="0">
                  <a:solidFill>
                    <a:schemeClr val="tx1"/>
                  </a:solidFill>
                  <a:latin typeface="Calibri"/>
                  <a:ea typeface="Calibri"/>
                  <a:cs typeface="Calibri"/>
                  <a:sym typeface="Calibri"/>
                </a:rPr>
                <a:t> yang </a:t>
              </a:r>
              <a:r>
                <a:rPr lang="en-MY" b="1" dirty="0" err="1">
                  <a:solidFill>
                    <a:schemeClr val="tx1"/>
                  </a:solidFill>
                  <a:latin typeface="Calibri"/>
                  <a:ea typeface="Calibri"/>
                  <a:cs typeface="Calibri"/>
                  <a:sym typeface="Calibri"/>
                </a:rPr>
                <a:t>Kurang</a:t>
              </a:r>
              <a:r>
                <a:rPr lang="en-MY" b="1" dirty="0">
                  <a:solidFill>
                    <a:schemeClr val="tx1"/>
                  </a:solidFill>
                  <a:latin typeface="Calibri"/>
                  <a:ea typeface="Calibri"/>
                  <a:cs typeface="Calibri"/>
                  <a:sym typeface="Calibri"/>
                </a:rPr>
                <a:t> </a:t>
              </a:r>
              <a:r>
                <a:rPr lang="en-MY" b="1" dirty="0" err="1">
                  <a:solidFill>
                    <a:schemeClr val="tx1"/>
                  </a:solidFill>
                  <a:latin typeface="Calibri"/>
                  <a:ea typeface="Calibri"/>
                  <a:cs typeface="Calibri"/>
                  <a:sym typeface="Calibri"/>
                </a:rPr>
                <a:t>Memahami</a:t>
              </a:r>
              <a:r>
                <a:rPr lang="en-MY" b="1" dirty="0">
                  <a:solidFill>
                    <a:schemeClr val="tx1"/>
                  </a:solidFill>
                  <a:latin typeface="Calibri"/>
                  <a:ea typeface="Calibri"/>
                  <a:cs typeface="Calibri"/>
                  <a:sym typeface="Calibri"/>
                </a:rPr>
                <a:t> </a:t>
              </a:r>
              <a:r>
                <a:rPr lang="en-MY" b="1" dirty="0" err="1">
                  <a:solidFill>
                    <a:schemeClr val="tx1"/>
                  </a:solidFill>
                  <a:latin typeface="Calibri"/>
                  <a:ea typeface="Calibri"/>
                  <a:cs typeface="Calibri"/>
                  <a:sym typeface="Calibri"/>
                </a:rPr>
                <a:t>Ajaran</a:t>
              </a:r>
              <a:r>
                <a:rPr lang="en-MY" b="1" dirty="0">
                  <a:solidFill>
                    <a:schemeClr val="tx1"/>
                  </a:solidFill>
                  <a:latin typeface="Calibri"/>
                  <a:ea typeface="Calibri"/>
                  <a:cs typeface="Calibri"/>
                  <a:sym typeface="Calibri"/>
                </a:rPr>
                <a:t> Agama</a:t>
              </a:r>
              <a:endParaRPr b="1" dirty="0">
                <a:solidFill>
                  <a:schemeClr val="tx1"/>
                </a:solidFill>
              </a:endParaRPr>
            </a:p>
            <a:p>
              <a:pPr marL="57150" marR="0" lvl="1" indent="-63500" algn="l" rtl="0">
                <a:lnSpc>
                  <a:spcPct val="90000"/>
                </a:lnSpc>
                <a:spcBef>
                  <a:spcPts val="455"/>
                </a:spcBef>
                <a:spcAft>
                  <a:spcPts val="0"/>
                </a:spcAft>
                <a:buClr>
                  <a:schemeClr val="lt1"/>
                </a:buClr>
                <a:buSzPts val="1000"/>
                <a:buFont typeface="Calibri"/>
                <a:buChar char="•"/>
              </a:pPr>
              <a:r>
                <a:rPr lang="en-MY" sz="1200" b="0" i="0" u="none" strike="noStrike" cap="none" dirty="0" err="1">
                  <a:solidFill>
                    <a:schemeClr val="tx1"/>
                  </a:solidFill>
                  <a:latin typeface="Calibri"/>
                  <a:ea typeface="Calibri"/>
                  <a:cs typeface="Calibri"/>
                  <a:sym typeface="Calibri"/>
                </a:rPr>
                <a:t>Dasar</a:t>
              </a:r>
              <a:r>
                <a:rPr lang="en-MY" sz="1200" b="0" i="0" u="none" strike="noStrike" cap="none" dirty="0">
                  <a:solidFill>
                    <a:schemeClr val="tx1"/>
                  </a:solidFill>
                  <a:latin typeface="Calibri"/>
                  <a:ea typeface="Calibri"/>
                  <a:cs typeface="Calibri"/>
                  <a:sym typeface="Calibri"/>
                </a:rPr>
                <a:t> agama </a:t>
              </a:r>
              <a:r>
                <a:rPr lang="en-MY" sz="1200" b="0" i="0" u="none" strike="noStrike" cap="none" dirty="0" err="1">
                  <a:solidFill>
                    <a:schemeClr val="tx1"/>
                  </a:solidFill>
                  <a:latin typeface="Calibri"/>
                  <a:ea typeface="Calibri"/>
                  <a:cs typeface="Calibri"/>
                  <a:sym typeface="Calibri"/>
                </a:rPr>
                <a:t>difahami</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secara</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sempit</a:t>
              </a:r>
              <a:endParaRPr sz="1200" b="0" i="0" u="none" strike="noStrike" cap="none" dirty="0">
                <a:solidFill>
                  <a:schemeClr val="tx1"/>
                </a:solidFill>
                <a:latin typeface="Calibri"/>
                <a:ea typeface="Calibri"/>
                <a:cs typeface="Calibri"/>
                <a:sym typeface="Calibri"/>
              </a:endParaRPr>
            </a:p>
            <a:p>
              <a:pPr marL="57150" marR="0" lvl="1" indent="-63500" algn="l" rtl="0">
                <a:lnSpc>
                  <a:spcPct val="90000"/>
                </a:lnSpc>
                <a:spcBef>
                  <a:spcPts val="150"/>
                </a:spcBef>
                <a:spcAft>
                  <a:spcPts val="0"/>
                </a:spcAft>
                <a:buClr>
                  <a:schemeClr val="lt1"/>
                </a:buClr>
                <a:buSzPts val="1000"/>
                <a:buFont typeface="Calibri"/>
                <a:buChar char="•"/>
              </a:pPr>
              <a:r>
                <a:rPr lang="en-MY" sz="1200" b="0" i="0" u="none" strike="noStrike" cap="none" dirty="0" err="1">
                  <a:solidFill>
                    <a:schemeClr val="tx1"/>
                  </a:solidFill>
                  <a:latin typeface="Calibri"/>
                  <a:ea typeface="Calibri"/>
                  <a:cs typeface="Calibri"/>
                  <a:sym typeface="Calibri"/>
                </a:rPr>
                <a:t>Penganut</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memahami</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ajaran</a:t>
              </a:r>
              <a:r>
                <a:rPr lang="en-MY" sz="1200" b="0" i="0" u="none" strike="noStrike" cap="none" dirty="0">
                  <a:solidFill>
                    <a:schemeClr val="tx1"/>
                  </a:solidFill>
                  <a:latin typeface="Calibri"/>
                  <a:ea typeface="Calibri"/>
                  <a:cs typeface="Calibri"/>
                  <a:sym typeface="Calibri"/>
                </a:rPr>
                <a:t> agama </a:t>
              </a:r>
              <a:r>
                <a:rPr lang="en-MY" sz="1200" b="0" i="0" u="none" strike="noStrike" cap="none" dirty="0" err="1">
                  <a:solidFill>
                    <a:schemeClr val="tx1"/>
                  </a:solidFill>
                  <a:latin typeface="Calibri"/>
                  <a:ea typeface="Calibri"/>
                  <a:cs typeface="Calibri"/>
                  <a:sym typeface="Calibri"/>
                </a:rPr>
                <a:t>dengan</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cara</a:t>
              </a:r>
              <a:r>
                <a:rPr lang="en-MY" sz="1200" b="0" i="0" u="none" strike="noStrike" cap="none" dirty="0">
                  <a:solidFill>
                    <a:schemeClr val="tx1"/>
                  </a:solidFill>
                  <a:latin typeface="Calibri"/>
                  <a:ea typeface="Calibri"/>
                  <a:cs typeface="Calibri"/>
                  <a:sym typeface="Calibri"/>
                </a:rPr>
                <a:t> yang </a:t>
              </a:r>
              <a:r>
                <a:rPr lang="en-MY" sz="1200" b="0" i="0" u="none" strike="noStrike" cap="none" dirty="0" err="1">
                  <a:solidFill>
                    <a:schemeClr val="tx1"/>
                  </a:solidFill>
                  <a:latin typeface="Calibri"/>
                  <a:ea typeface="Calibri"/>
                  <a:cs typeface="Calibri"/>
                  <a:sym typeface="Calibri"/>
                </a:rPr>
                <a:t>salah</a:t>
              </a:r>
              <a:r>
                <a:rPr lang="en-MY" sz="1200" b="0" i="0" u="none" strike="noStrike" cap="none" dirty="0">
                  <a:solidFill>
                    <a:schemeClr val="tx1"/>
                  </a:solidFill>
                  <a:latin typeface="Calibri"/>
                  <a:ea typeface="Calibri"/>
                  <a:cs typeface="Calibri"/>
                  <a:sym typeface="Calibri"/>
                </a:rPr>
                <a:t>.</a:t>
              </a:r>
              <a:endParaRPr sz="1200" dirty="0">
                <a:solidFill>
                  <a:schemeClr val="tx1"/>
                </a:solidFill>
              </a:endParaRPr>
            </a:p>
          </p:txBody>
        </p:sp>
        <p:sp>
          <p:nvSpPr>
            <p:cNvPr id="44" name="Google Shape;471;p37"/>
            <p:cNvSpPr/>
            <p:nvPr/>
          </p:nvSpPr>
          <p:spPr>
            <a:xfrm rot="-9720000">
              <a:off x="4524834" y="3257109"/>
              <a:ext cx="615229" cy="30146"/>
            </a:xfrm>
            <a:custGeom>
              <a:avLst/>
              <a:gdLst/>
              <a:ahLst/>
              <a:cxnLst/>
              <a:rect l="l" t="t" r="r" b="b"/>
              <a:pathLst>
                <a:path w="120000" h="120000" extrusionOk="0">
                  <a:moveTo>
                    <a:pt x="0" y="60000"/>
                  </a:moveTo>
                  <a:lnTo>
                    <a:pt x="120000" y="60000"/>
                  </a:lnTo>
                </a:path>
              </a:pathLst>
            </a:custGeom>
            <a:noFill/>
            <a:ln w="12700" cap="flat" cmpd="sng">
              <a:solidFill>
                <a:srgbClr val="BA612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5" name="Google Shape;472;p37"/>
            <p:cNvSpPr txBox="1"/>
            <p:nvPr/>
          </p:nvSpPr>
          <p:spPr>
            <a:xfrm rot="1080000">
              <a:off x="4817068" y="3256802"/>
              <a:ext cx="30761" cy="3076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tx1"/>
                </a:solidFill>
                <a:latin typeface="Calibri"/>
                <a:ea typeface="Calibri"/>
                <a:cs typeface="Calibri"/>
                <a:sym typeface="Calibri"/>
              </a:endParaRPr>
            </a:p>
          </p:txBody>
        </p:sp>
        <p:sp>
          <p:nvSpPr>
            <p:cNvPr id="46" name="Google Shape;473;p37"/>
            <p:cNvSpPr/>
            <p:nvPr/>
          </p:nvSpPr>
          <p:spPr>
            <a:xfrm>
              <a:off x="2340865" y="1840669"/>
              <a:ext cx="2248688" cy="2041921"/>
            </a:xfrm>
            <a:prstGeom prst="ellipse">
              <a:avLst/>
            </a:prstGeom>
            <a:solidFill>
              <a:schemeClr val="lt1"/>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7" name="Google Shape;474;p37"/>
            <p:cNvSpPr txBox="1"/>
            <p:nvPr/>
          </p:nvSpPr>
          <p:spPr>
            <a:xfrm>
              <a:off x="2846970" y="2139701"/>
              <a:ext cx="1389230" cy="1443857"/>
            </a:xfrm>
            <a:prstGeom prst="rect">
              <a:avLst/>
            </a:prstGeom>
            <a:noFill/>
            <a:ln>
              <a:noFill/>
            </a:ln>
          </p:spPr>
          <p:txBody>
            <a:bodyPr spcFirstLastPara="1" wrap="square" lIns="8250" tIns="8250" rIns="8250" bIns="8250"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MY" b="1" dirty="0" err="1">
                  <a:solidFill>
                    <a:schemeClr val="tx1"/>
                  </a:solidFill>
                  <a:latin typeface="Calibri"/>
                  <a:ea typeface="Calibri"/>
                  <a:cs typeface="Calibri"/>
                  <a:sym typeface="Calibri"/>
                </a:rPr>
                <a:t>Perbezaan</a:t>
              </a:r>
              <a:r>
                <a:rPr lang="en-MY" b="1" dirty="0">
                  <a:solidFill>
                    <a:schemeClr val="tx1"/>
                  </a:solidFill>
                  <a:latin typeface="Calibri"/>
                  <a:ea typeface="Calibri"/>
                  <a:cs typeface="Calibri"/>
                  <a:sym typeface="Calibri"/>
                </a:rPr>
                <a:t> </a:t>
              </a:r>
              <a:r>
                <a:rPr lang="en-MY" b="1" dirty="0" err="1">
                  <a:solidFill>
                    <a:schemeClr val="tx1"/>
                  </a:solidFill>
                  <a:latin typeface="Calibri"/>
                  <a:ea typeface="Calibri"/>
                  <a:cs typeface="Calibri"/>
                  <a:sym typeface="Calibri"/>
                </a:rPr>
                <a:t>Kebudayaan</a:t>
              </a:r>
              <a:r>
                <a:rPr lang="en-MY" b="1" dirty="0">
                  <a:solidFill>
                    <a:schemeClr val="tx1"/>
                  </a:solidFill>
                  <a:latin typeface="Calibri"/>
                  <a:ea typeface="Calibri"/>
                  <a:cs typeface="Calibri"/>
                  <a:sym typeface="Calibri"/>
                </a:rPr>
                <a:t> </a:t>
              </a:r>
              <a:r>
                <a:rPr lang="en-MY" b="1" dirty="0" err="1">
                  <a:solidFill>
                    <a:schemeClr val="tx1"/>
                  </a:solidFill>
                  <a:latin typeface="Calibri"/>
                  <a:ea typeface="Calibri"/>
                  <a:cs typeface="Calibri"/>
                  <a:sym typeface="Calibri"/>
                </a:rPr>
                <a:t>antara</a:t>
              </a:r>
              <a:r>
                <a:rPr lang="en-MY" b="1" dirty="0">
                  <a:solidFill>
                    <a:schemeClr val="tx1"/>
                  </a:solidFill>
                  <a:latin typeface="Calibri"/>
                  <a:ea typeface="Calibri"/>
                  <a:cs typeface="Calibri"/>
                  <a:sym typeface="Calibri"/>
                </a:rPr>
                <a:t> </a:t>
              </a:r>
              <a:r>
                <a:rPr lang="en-MY" b="1" dirty="0" err="1">
                  <a:solidFill>
                    <a:schemeClr val="tx1"/>
                  </a:solidFill>
                  <a:latin typeface="Calibri"/>
                  <a:ea typeface="Calibri"/>
                  <a:cs typeface="Calibri"/>
                  <a:sym typeface="Calibri"/>
                </a:rPr>
                <a:t>Kaum</a:t>
              </a:r>
              <a:endParaRPr b="1" dirty="0">
                <a:solidFill>
                  <a:schemeClr val="tx1"/>
                </a:solidFill>
                <a:latin typeface="Calibri"/>
                <a:ea typeface="Calibri"/>
                <a:cs typeface="Calibri"/>
                <a:sym typeface="Calibri"/>
              </a:endParaRPr>
            </a:p>
            <a:p>
              <a:pPr marL="57150" marR="0" lvl="1" indent="-63500" algn="l" rtl="0">
                <a:lnSpc>
                  <a:spcPct val="90000"/>
                </a:lnSpc>
                <a:spcBef>
                  <a:spcPts val="455"/>
                </a:spcBef>
                <a:spcAft>
                  <a:spcPts val="0"/>
                </a:spcAft>
                <a:buClr>
                  <a:schemeClr val="lt1"/>
                </a:buClr>
                <a:buSzPts val="1000"/>
                <a:buFont typeface="Calibri"/>
                <a:buChar char="•"/>
              </a:pPr>
              <a:r>
                <a:rPr lang="en-MY" sz="1200" b="0" i="0" u="none" strike="noStrike" cap="none" dirty="0" err="1">
                  <a:solidFill>
                    <a:schemeClr val="tx1"/>
                  </a:solidFill>
                  <a:latin typeface="Calibri"/>
                  <a:ea typeface="Calibri"/>
                  <a:cs typeface="Calibri"/>
                  <a:sym typeface="Calibri"/>
                </a:rPr>
                <a:t>Perbezaan</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kebudayaan</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bahasa</a:t>
              </a:r>
              <a:r>
                <a:rPr lang="en-MY" sz="1200" b="0" i="0" u="none" strike="noStrike" cap="none" dirty="0">
                  <a:solidFill>
                    <a:schemeClr val="tx1"/>
                  </a:solidFill>
                  <a:latin typeface="Calibri"/>
                  <a:ea typeface="Calibri"/>
                  <a:cs typeface="Calibri"/>
                  <a:sym typeface="Calibri"/>
                </a:rPr>
                <a:t>, agama </a:t>
              </a:r>
              <a:r>
                <a:rPr lang="en-MY" sz="1200" b="0" i="0" u="none" strike="noStrike" cap="none" dirty="0" err="1">
                  <a:solidFill>
                    <a:schemeClr val="tx1"/>
                  </a:solidFill>
                  <a:latin typeface="Calibri"/>
                  <a:ea typeface="Calibri"/>
                  <a:cs typeface="Calibri"/>
                  <a:sym typeface="Calibri"/>
                </a:rPr>
                <a:t>antara</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kaum</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dan</a:t>
              </a:r>
              <a:r>
                <a:rPr lang="en-MY" sz="1200" b="0" i="0" u="none" strike="noStrike" cap="none" dirty="0">
                  <a:solidFill>
                    <a:schemeClr val="tx1"/>
                  </a:solidFill>
                  <a:latin typeface="Calibri"/>
                  <a:ea typeface="Calibri"/>
                  <a:cs typeface="Calibri"/>
                  <a:sym typeface="Calibri"/>
                </a:rPr>
                <a:t> </a:t>
              </a:r>
              <a:r>
                <a:rPr lang="en-MY" sz="1200" b="0" i="0" u="none" strike="noStrike" cap="none" dirty="0" err="1">
                  <a:solidFill>
                    <a:schemeClr val="tx1"/>
                  </a:solidFill>
                  <a:latin typeface="Calibri"/>
                  <a:ea typeface="Calibri"/>
                  <a:cs typeface="Calibri"/>
                  <a:sym typeface="Calibri"/>
                </a:rPr>
                <a:t>etnik</a:t>
              </a:r>
              <a:r>
                <a:rPr lang="en-MY" sz="1200" b="0" i="0" u="none" strike="noStrike" cap="none" dirty="0">
                  <a:solidFill>
                    <a:schemeClr val="tx1"/>
                  </a:solidFill>
                  <a:latin typeface="Calibri"/>
                  <a:ea typeface="Calibri"/>
                  <a:cs typeface="Calibri"/>
                  <a:sym typeface="Calibri"/>
                </a:rPr>
                <a:t> yang </a:t>
              </a:r>
              <a:r>
                <a:rPr lang="en-MY" sz="1200" b="0" i="0" u="none" strike="noStrike" cap="none" dirty="0" err="1">
                  <a:solidFill>
                    <a:schemeClr val="tx1"/>
                  </a:solidFill>
                  <a:latin typeface="Calibri"/>
                  <a:ea typeface="Calibri"/>
                  <a:cs typeface="Calibri"/>
                  <a:sym typeface="Calibri"/>
                </a:rPr>
                <a:t>berbeza</a:t>
              </a:r>
              <a:r>
                <a:rPr lang="en-MY" sz="1200" b="0" i="0" u="none" strike="noStrike" cap="none" dirty="0">
                  <a:solidFill>
                    <a:schemeClr val="tx1"/>
                  </a:solidFill>
                  <a:latin typeface="Calibri"/>
                  <a:ea typeface="Calibri"/>
                  <a:cs typeface="Calibri"/>
                  <a:sym typeface="Calibri"/>
                </a:rPr>
                <a:t>.</a:t>
              </a:r>
              <a:endParaRPr sz="1200" dirty="0">
                <a:solidFill>
                  <a:schemeClr val="tx1"/>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8"/>
          <p:cNvSpPr txBox="1">
            <a:spLocks noGrp="1"/>
          </p:cNvSpPr>
          <p:nvPr>
            <p:ph type="body" idx="1"/>
          </p:nvPr>
        </p:nvSpPr>
        <p:spPr>
          <a:xfrm>
            <a:off x="0" y="283936"/>
            <a:ext cx="12192000" cy="76808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F3F3F"/>
              </a:buClr>
              <a:buSzPts val="4800"/>
              <a:buNone/>
            </a:pPr>
            <a:r>
              <a:rPr lang="en-MY" dirty="0" err="1"/>
              <a:t>Peranan</a:t>
            </a:r>
            <a:r>
              <a:rPr lang="en-MY" dirty="0"/>
              <a:t> Agama </a:t>
            </a:r>
            <a:r>
              <a:rPr lang="en-MY" dirty="0" err="1"/>
              <a:t>dalam</a:t>
            </a:r>
            <a:r>
              <a:rPr lang="en-MY" dirty="0"/>
              <a:t> </a:t>
            </a:r>
            <a:r>
              <a:rPr lang="en-MY" dirty="0" err="1"/>
              <a:t>Ilmu</a:t>
            </a:r>
            <a:endParaRPr dirty="0"/>
          </a:p>
        </p:txBody>
      </p:sp>
      <p:grpSp>
        <p:nvGrpSpPr>
          <p:cNvPr id="482" name="Google Shape;482;p38"/>
          <p:cNvGrpSpPr/>
          <p:nvPr/>
        </p:nvGrpSpPr>
        <p:grpSpPr>
          <a:xfrm>
            <a:off x="3684262" y="1888879"/>
            <a:ext cx="4617637" cy="5086091"/>
            <a:chOff x="2767975" y="1294535"/>
            <a:chExt cx="3463228" cy="3814568"/>
          </a:xfrm>
        </p:grpSpPr>
        <p:sp>
          <p:nvSpPr>
            <p:cNvPr id="483" name="Google Shape;483;p38"/>
            <p:cNvSpPr/>
            <p:nvPr/>
          </p:nvSpPr>
          <p:spPr>
            <a:xfrm rot="-2265570">
              <a:off x="3344732" y="2008240"/>
              <a:ext cx="2309714" cy="2673634"/>
            </a:xfrm>
            <a:custGeom>
              <a:avLst/>
              <a:gdLst/>
              <a:ahLst/>
              <a:cxnLst/>
              <a:rect l="l" t="t" r="r" b="b"/>
              <a:pathLst>
                <a:path w="4039355" h="4675800" extrusionOk="0">
                  <a:moveTo>
                    <a:pt x="4034497" y="0"/>
                  </a:moveTo>
                  <a:lnTo>
                    <a:pt x="4039355" y="1157334"/>
                  </a:lnTo>
                  <a:lnTo>
                    <a:pt x="4036521" y="1158088"/>
                  </a:lnTo>
                  <a:lnTo>
                    <a:pt x="4036521" y="4184468"/>
                  </a:lnTo>
                  <a:lnTo>
                    <a:pt x="2880543" y="4184469"/>
                  </a:lnTo>
                  <a:lnTo>
                    <a:pt x="2880543" y="2372299"/>
                  </a:lnTo>
                  <a:lnTo>
                    <a:pt x="1096372" y="4675800"/>
                  </a:lnTo>
                  <a:lnTo>
                    <a:pt x="242442" y="4014390"/>
                  </a:lnTo>
                  <a:lnTo>
                    <a:pt x="2044770" y="1687448"/>
                  </a:lnTo>
                  <a:lnTo>
                    <a:pt x="296924" y="2151986"/>
                  </a:lnTo>
                  <a:lnTo>
                    <a:pt x="0" y="1034791"/>
                  </a:lnTo>
                  <a:lnTo>
                    <a:pt x="2097708" y="477269"/>
                  </a:lnTo>
                  <a:lnTo>
                    <a:pt x="2101111" y="490677"/>
                  </a:lnTo>
                  <a:close/>
                </a:path>
              </a:pathLst>
            </a:custGeom>
            <a:solidFill>
              <a:schemeClr val="accen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nvGrpSpPr>
            <p:cNvPr id="484" name="Google Shape;484;p38"/>
            <p:cNvGrpSpPr/>
            <p:nvPr/>
          </p:nvGrpSpPr>
          <p:grpSpPr>
            <a:xfrm>
              <a:off x="4126835" y="1294535"/>
              <a:ext cx="888362" cy="888362"/>
              <a:chOff x="4212559" y="1523958"/>
              <a:chExt cx="1002207" cy="1002207"/>
            </a:xfrm>
          </p:grpSpPr>
          <p:sp>
            <p:nvSpPr>
              <p:cNvPr id="485" name="Google Shape;485;p38"/>
              <p:cNvSpPr/>
              <p:nvPr/>
            </p:nvSpPr>
            <p:spPr>
              <a:xfrm>
                <a:off x="4212559" y="1523958"/>
                <a:ext cx="1002207" cy="1002207"/>
              </a:xfrm>
              <a:prstGeom prst="ellipse">
                <a:avLst/>
              </a:prstGeom>
              <a:solidFill>
                <a:schemeClr val="accent3">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486" name="Google Shape;486;p38"/>
              <p:cNvSpPr/>
              <p:nvPr/>
            </p:nvSpPr>
            <p:spPr>
              <a:xfrm>
                <a:off x="4326404" y="1637803"/>
                <a:ext cx="774516" cy="77451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grpSp>
          <p:nvGrpSpPr>
            <p:cNvPr id="487" name="Google Shape;487;p38"/>
            <p:cNvGrpSpPr/>
            <p:nvPr/>
          </p:nvGrpSpPr>
          <p:grpSpPr>
            <a:xfrm>
              <a:off x="2939645" y="3147199"/>
              <a:ext cx="888362" cy="888362"/>
              <a:chOff x="3240721" y="3131245"/>
              <a:chExt cx="1002207" cy="1002207"/>
            </a:xfrm>
          </p:grpSpPr>
          <p:sp>
            <p:nvSpPr>
              <p:cNvPr id="488" name="Google Shape;488;p38"/>
              <p:cNvSpPr/>
              <p:nvPr/>
            </p:nvSpPr>
            <p:spPr>
              <a:xfrm>
                <a:off x="3240721" y="3131245"/>
                <a:ext cx="1002207" cy="1002207"/>
              </a:xfrm>
              <a:prstGeom prst="ellipse">
                <a:avLst/>
              </a:prstGeom>
              <a:solidFill>
                <a:schemeClr val="accent2">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489" name="Google Shape;489;p38"/>
              <p:cNvSpPr/>
              <p:nvPr/>
            </p:nvSpPr>
            <p:spPr>
              <a:xfrm>
                <a:off x="3354566" y="3245090"/>
                <a:ext cx="774516" cy="77451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grpSp>
          <p:nvGrpSpPr>
            <p:cNvPr id="490" name="Google Shape;490;p38"/>
            <p:cNvGrpSpPr/>
            <p:nvPr/>
          </p:nvGrpSpPr>
          <p:grpSpPr>
            <a:xfrm>
              <a:off x="5314025" y="3147199"/>
              <a:ext cx="888362" cy="888362"/>
              <a:chOff x="5209064" y="3231212"/>
              <a:chExt cx="1002207" cy="1002207"/>
            </a:xfrm>
          </p:grpSpPr>
          <p:sp>
            <p:nvSpPr>
              <p:cNvPr id="491" name="Google Shape;491;p38"/>
              <p:cNvSpPr/>
              <p:nvPr/>
            </p:nvSpPr>
            <p:spPr>
              <a:xfrm>
                <a:off x="5209064" y="3231212"/>
                <a:ext cx="1002207" cy="1002207"/>
              </a:xfrm>
              <a:prstGeom prst="ellipse">
                <a:avLst/>
              </a:pr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492" name="Google Shape;492;p38"/>
              <p:cNvSpPr/>
              <p:nvPr/>
            </p:nvSpPr>
            <p:spPr>
              <a:xfrm>
                <a:off x="5322909" y="3345057"/>
                <a:ext cx="774516" cy="77451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grpSp>
      <p:grpSp>
        <p:nvGrpSpPr>
          <p:cNvPr id="493" name="Google Shape;493;p38"/>
          <p:cNvGrpSpPr/>
          <p:nvPr/>
        </p:nvGrpSpPr>
        <p:grpSpPr>
          <a:xfrm>
            <a:off x="7283541" y="1734580"/>
            <a:ext cx="2901904" cy="1403618"/>
            <a:chOff x="5671396" y="1623494"/>
            <a:chExt cx="2356988" cy="1052714"/>
          </a:xfrm>
        </p:grpSpPr>
        <p:sp>
          <p:nvSpPr>
            <p:cNvPr id="494" name="Google Shape;494;p38"/>
            <p:cNvSpPr txBox="1"/>
            <p:nvPr/>
          </p:nvSpPr>
          <p:spPr>
            <a:xfrm>
              <a:off x="5671396" y="1623494"/>
              <a:ext cx="2355573" cy="4385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3200" b="1">
                  <a:solidFill>
                    <a:srgbClr val="3F3F3F"/>
                  </a:solidFill>
                  <a:latin typeface="Calibri"/>
                  <a:ea typeface="Calibri"/>
                  <a:cs typeface="Calibri"/>
                  <a:sym typeface="Calibri"/>
                </a:rPr>
                <a:t>1.</a:t>
              </a:r>
              <a:endParaRPr sz="3200" b="1">
                <a:solidFill>
                  <a:srgbClr val="3F3F3F"/>
                </a:solidFill>
                <a:latin typeface="Calibri"/>
                <a:ea typeface="Calibri"/>
                <a:cs typeface="Calibri"/>
                <a:sym typeface="Calibri"/>
              </a:endParaRPr>
            </a:p>
          </p:txBody>
        </p:sp>
        <p:sp>
          <p:nvSpPr>
            <p:cNvPr id="495" name="Google Shape;495;p38"/>
            <p:cNvSpPr txBox="1"/>
            <p:nvPr/>
          </p:nvSpPr>
          <p:spPr>
            <a:xfrm>
              <a:off x="5679175" y="2237627"/>
              <a:ext cx="2349209" cy="4385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600">
                  <a:solidFill>
                    <a:srgbClr val="3F3F3F"/>
                  </a:solidFill>
                  <a:latin typeface="Calibri"/>
                  <a:ea typeface="Calibri"/>
                  <a:cs typeface="Calibri"/>
                  <a:sym typeface="Calibri"/>
                </a:rPr>
                <a:t>Memperluas pandangan semesta</a:t>
              </a:r>
              <a:endParaRPr sz="1600">
                <a:solidFill>
                  <a:srgbClr val="3F3F3F"/>
                </a:solidFill>
                <a:latin typeface="Calibri"/>
                <a:ea typeface="Calibri"/>
                <a:cs typeface="Calibri"/>
                <a:sym typeface="Calibri"/>
              </a:endParaRPr>
            </a:p>
          </p:txBody>
        </p:sp>
      </p:grpSp>
      <p:sp>
        <p:nvSpPr>
          <p:cNvPr id="496" name="Google Shape;496;p38"/>
          <p:cNvSpPr/>
          <p:nvPr/>
        </p:nvSpPr>
        <p:spPr>
          <a:xfrm>
            <a:off x="7056107" y="1839500"/>
            <a:ext cx="144000" cy="144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nvGrpSpPr>
          <p:cNvPr id="497" name="Google Shape;497;p38"/>
          <p:cNvGrpSpPr/>
          <p:nvPr/>
        </p:nvGrpSpPr>
        <p:grpSpPr>
          <a:xfrm>
            <a:off x="8819712" y="4134845"/>
            <a:ext cx="2950629" cy="1526730"/>
            <a:chOff x="6212679" y="4627005"/>
            <a:chExt cx="2356988" cy="1145048"/>
          </a:xfrm>
        </p:grpSpPr>
        <p:sp>
          <p:nvSpPr>
            <p:cNvPr id="498" name="Google Shape;498;p38"/>
            <p:cNvSpPr txBox="1"/>
            <p:nvPr/>
          </p:nvSpPr>
          <p:spPr>
            <a:xfrm>
              <a:off x="6212679" y="4627005"/>
              <a:ext cx="2355573" cy="4385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3200" b="1">
                  <a:solidFill>
                    <a:srgbClr val="3F3F3F"/>
                  </a:solidFill>
                  <a:latin typeface="Calibri"/>
                  <a:ea typeface="Calibri"/>
                  <a:cs typeface="Calibri"/>
                  <a:sym typeface="Calibri"/>
                </a:rPr>
                <a:t>3.</a:t>
              </a:r>
              <a:endParaRPr sz="3200" b="1">
                <a:solidFill>
                  <a:srgbClr val="3F3F3F"/>
                </a:solidFill>
                <a:latin typeface="Calibri"/>
                <a:ea typeface="Calibri"/>
                <a:cs typeface="Calibri"/>
                <a:sym typeface="Calibri"/>
              </a:endParaRPr>
            </a:p>
          </p:txBody>
        </p:sp>
        <p:sp>
          <p:nvSpPr>
            <p:cNvPr id="499" name="Google Shape;499;p38"/>
            <p:cNvSpPr txBox="1"/>
            <p:nvPr/>
          </p:nvSpPr>
          <p:spPr>
            <a:xfrm>
              <a:off x="6220458" y="5148805"/>
              <a:ext cx="2349209" cy="62324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MY" sz="1600">
                  <a:solidFill>
                    <a:srgbClr val="3F3F3F"/>
                  </a:solidFill>
                  <a:latin typeface="Calibri"/>
                  <a:ea typeface="Calibri"/>
                  <a:cs typeface="Calibri"/>
                  <a:sym typeface="Calibri"/>
                </a:rPr>
                <a:t>Menyeimbangkan</a:t>
              </a:r>
              <a:endParaRPr/>
            </a:p>
            <a:p>
              <a:pPr marL="0" marR="0" lvl="0" indent="0" algn="l" rtl="0">
                <a:spcBef>
                  <a:spcPts val="0"/>
                </a:spcBef>
                <a:spcAft>
                  <a:spcPts val="0"/>
                </a:spcAft>
                <a:buNone/>
              </a:pPr>
              <a:r>
                <a:rPr lang="en-MY" sz="1600">
                  <a:solidFill>
                    <a:srgbClr val="3F3F3F"/>
                  </a:solidFill>
                  <a:latin typeface="Calibri"/>
                  <a:ea typeface="Calibri"/>
                  <a:cs typeface="Calibri"/>
                  <a:sym typeface="Calibri"/>
                </a:rPr>
                <a:t>antara kerohanian,</a:t>
              </a:r>
              <a:endParaRPr/>
            </a:p>
            <a:p>
              <a:pPr marL="0" marR="0" lvl="0" indent="0" algn="l" rtl="0">
                <a:spcBef>
                  <a:spcPts val="0"/>
                </a:spcBef>
                <a:spcAft>
                  <a:spcPts val="0"/>
                </a:spcAft>
                <a:buNone/>
              </a:pPr>
              <a:r>
                <a:rPr lang="en-MY" sz="1600">
                  <a:solidFill>
                    <a:srgbClr val="3F3F3F"/>
                  </a:solidFill>
                  <a:latin typeface="Calibri"/>
                  <a:ea typeface="Calibri"/>
                  <a:cs typeface="Calibri"/>
                  <a:sym typeface="Calibri"/>
                </a:rPr>
                <a:t>rasionaldan emosi</a:t>
              </a:r>
              <a:endParaRPr sz="1600">
                <a:solidFill>
                  <a:srgbClr val="3F3F3F"/>
                </a:solidFill>
                <a:latin typeface="Calibri"/>
                <a:ea typeface="Calibri"/>
                <a:cs typeface="Calibri"/>
                <a:sym typeface="Calibri"/>
              </a:endParaRPr>
            </a:p>
          </p:txBody>
        </p:sp>
      </p:grpSp>
      <p:sp>
        <p:nvSpPr>
          <p:cNvPr id="500" name="Google Shape;500;p38"/>
          <p:cNvSpPr/>
          <p:nvPr/>
        </p:nvSpPr>
        <p:spPr>
          <a:xfrm>
            <a:off x="8592277" y="4239767"/>
            <a:ext cx="144000" cy="1440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nvGrpSpPr>
          <p:cNvPr id="501" name="Google Shape;501;p38"/>
          <p:cNvGrpSpPr/>
          <p:nvPr/>
        </p:nvGrpSpPr>
        <p:grpSpPr>
          <a:xfrm>
            <a:off x="536811" y="4134846"/>
            <a:ext cx="2901904" cy="1403618"/>
            <a:chOff x="251520" y="4551439"/>
            <a:chExt cx="2356988" cy="1052714"/>
          </a:xfrm>
        </p:grpSpPr>
        <p:sp>
          <p:nvSpPr>
            <p:cNvPr id="502" name="Google Shape;502;p38"/>
            <p:cNvSpPr txBox="1"/>
            <p:nvPr/>
          </p:nvSpPr>
          <p:spPr>
            <a:xfrm>
              <a:off x="251520" y="4551439"/>
              <a:ext cx="2355573" cy="43858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MY" sz="3200" b="1">
                  <a:solidFill>
                    <a:srgbClr val="3F3F3F"/>
                  </a:solidFill>
                  <a:latin typeface="Calibri"/>
                  <a:ea typeface="Calibri"/>
                  <a:cs typeface="Calibri"/>
                  <a:sym typeface="Calibri"/>
                </a:rPr>
                <a:t>2.</a:t>
              </a:r>
              <a:endParaRPr sz="3200" b="1">
                <a:solidFill>
                  <a:srgbClr val="3F3F3F"/>
                </a:solidFill>
                <a:latin typeface="Calibri"/>
                <a:ea typeface="Calibri"/>
                <a:cs typeface="Calibri"/>
                <a:sym typeface="Calibri"/>
              </a:endParaRPr>
            </a:p>
          </p:txBody>
        </p:sp>
        <p:sp>
          <p:nvSpPr>
            <p:cNvPr id="503" name="Google Shape;503;p38"/>
            <p:cNvSpPr txBox="1"/>
            <p:nvPr/>
          </p:nvSpPr>
          <p:spPr>
            <a:xfrm>
              <a:off x="259299" y="5165572"/>
              <a:ext cx="2349209" cy="43858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MY" sz="1600">
                  <a:solidFill>
                    <a:srgbClr val="3F3F3F"/>
                  </a:solidFill>
                  <a:latin typeface="Calibri"/>
                  <a:ea typeface="Calibri"/>
                  <a:cs typeface="Calibri"/>
                  <a:sym typeface="Calibri"/>
                </a:rPr>
                <a:t>Integrasi akidah, syariah</a:t>
              </a:r>
              <a:endParaRPr sz="1600">
                <a:solidFill>
                  <a:srgbClr val="3F3F3F"/>
                </a:solidFill>
                <a:latin typeface="Calibri"/>
                <a:ea typeface="Calibri"/>
                <a:cs typeface="Calibri"/>
                <a:sym typeface="Calibri"/>
              </a:endParaRPr>
            </a:p>
            <a:p>
              <a:pPr marL="0" marR="0" lvl="0" indent="0" algn="r" rtl="0">
                <a:spcBef>
                  <a:spcPts val="0"/>
                </a:spcBef>
                <a:spcAft>
                  <a:spcPts val="0"/>
                </a:spcAft>
                <a:buNone/>
              </a:pPr>
              <a:r>
                <a:rPr lang="en-MY" sz="1600">
                  <a:solidFill>
                    <a:srgbClr val="3F3F3F"/>
                  </a:solidFill>
                  <a:latin typeface="Calibri"/>
                  <a:ea typeface="Calibri"/>
                  <a:cs typeface="Calibri"/>
                  <a:sym typeface="Calibri"/>
                </a:rPr>
                <a:t>dan akhlak</a:t>
              </a:r>
              <a:endParaRPr sz="1600">
                <a:solidFill>
                  <a:srgbClr val="3F3F3F"/>
                </a:solidFill>
                <a:latin typeface="Calibri"/>
                <a:ea typeface="Calibri"/>
                <a:cs typeface="Calibri"/>
                <a:sym typeface="Calibri"/>
              </a:endParaRPr>
            </a:p>
          </p:txBody>
        </p:sp>
      </p:grpSp>
      <p:sp>
        <p:nvSpPr>
          <p:cNvPr id="504" name="Google Shape;504;p38"/>
          <p:cNvSpPr/>
          <p:nvPr/>
        </p:nvSpPr>
        <p:spPr>
          <a:xfrm>
            <a:off x="3511172" y="4239767"/>
            <a:ext cx="144000" cy="1440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505" name="Google Shape;505;p38"/>
          <p:cNvSpPr/>
          <p:nvPr/>
        </p:nvSpPr>
        <p:spPr>
          <a:xfrm>
            <a:off x="5848231" y="2256379"/>
            <a:ext cx="480167" cy="449479"/>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506" name="Google Shape;506;p38"/>
          <p:cNvSpPr/>
          <p:nvPr/>
        </p:nvSpPr>
        <p:spPr>
          <a:xfrm>
            <a:off x="4263276" y="4711337"/>
            <a:ext cx="479347" cy="480000"/>
          </a:xfrm>
          <a:custGeom>
            <a:avLst/>
            <a:gdLst/>
            <a:ahLst/>
            <a:cxnLst/>
            <a:rect l="l" t="t" r="r" b="b"/>
            <a:pathLst>
              <a:path w="3225370" h="3229762" extrusionOk="0">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507" name="Google Shape;507;p38"/>
          <p:cNvSpPr/>
          <p:nvPr/>
        </p:nvSpPr>
        <p:spPr>
          <a:xfrm>
            <a:off x="7416447" y="4695854"/>
            <a:ext cx="509575" cy="509575"/>
          </a:xfrm>
          <a:prstGeom prst="hear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9"/>
          <p:cNvSpPr/>
          <p:nvPr/>
        </p:nvSpPr>
        <p:spPr>
          <a:xfrm flipH="1">
            <a:off x="1488810" y="1602578"/>
            <a:ext cx="9482605" cy="4217741"/>
          </a:xfrm>
          <a:custGeom>
            <a:avLst/>
            <a:gdLst/>
            <a:ahLst/>
            <a:cxnLst/>
            <a:rect l="l" t="t" r="r" b="b"/>
            <a:pathLst>
              <a:path w="14297" h="6361" extrusionOk="0">
                <a:moveTo>
                  <a:pt x="38" y="3643"/>
                </a:moveTo>
                <a:lnTo>
                  <a:pt x="38" y="3643"/>
                </a:lnTo>
                <a:cubicBezTo>
                  <a:pt x="263" y="3932"/>
                  <a:pt x="558" y="4047"/>
                  <a:pt x="861" y="4135"/>
                </a:cubicBezTo>
                <a:lnTo>
                  <a:pt x="861" y="4135"/>
                </a:lnTo>
                <a:cubicBezTo>
                  <a:pt x="1527" y="4329"/>
                  <a:pt x="2193" y="4518"/>
                  <a:pt x="2858" y="4714"/>
                </a:cubicBezTo>
                <a:lnTo>
                  <a:pt x="2858" y="4714"/>
                </a:lnTo>
                <a:cubicBezTo>
                  <a:pt x="2909" y="4729"/>
                  <a:pt x="2964" y="4774"/>
                  <a:pt x="2999" y="4824"/>
                </a:cubicBezTo>
                <a:lnTo>
                  <a:pt x="2999" y="4824"/>
                </a:lnTo>
                <a:cubicBezTo>
                  <a:pt x="3180" y="5095"/>
                  <a:pt x="3352" y="5375"/>
                  <a:pt x="3535" y="5645"/>
                </a:cubicBezTo>
                <a:lnTo>
                  <a:pt x="3535" y="5645"/>
                </a:lnTo>
                <a:cubicBezTo>
                  <a:pt x="3570" y="5697"/>
                  <a:pt x="3661" y="5762"/>
                  <a:pt x="3688" y="5742"/>
                </a:cubicBezTo>
                <a:lnTo>
                  <a:pt x="3688" y="5742"/>
                </a:lnTo>
                <a:cubicBezTo>
                  <a:pt x="3739" y="5706"/>
                  <a:pt x="3784" y="5615"/>
                  <a:pt x="3791" y="5541"/>
                </a:cubicBezTo>
                <a:lnTo>
                  <a:pt x="3791" y="5541"/>
                </a:lnTo>
                <a:cubicBezTo>
                  <a:pt x="3811" y="5362"/>
                  <a:pt x="3809" y="5178"/>
                  <a:pt x="3816" y="4982"/>
                </a:cubicBezTo>
                <a:lnTo>
                  <a:pt x="3816" y="4982"/>
                </a:lnTo>
                <a:cubicBezTo>
                  <a:pt x="4004" y="5015"/>
                  <a:pt x="4190" y="5049"/>
                  <a:pt x="4375" y="5082"/>
                </a:cubicBezTo>
                <a:lnTo>
                  <a:pt x="4375" y="5082"/>
                </a:lnTo>
                <a:cubicBezTo>
                  <a:pt x="4931" y="5177"/>
                  <a:pt x="5490" y="5242"/>
                  <a:pt x="6052" y="5197"/>
                </a:cubicBezTo>
                <a:lnTo>
                  <a:pt x="6052" y="5197"/>
                </a:lnTo>
                <a:cubicBezTo>
                  <a:pt x="6209" y="5184"/>
                  <a:pt x="6293" y="5211"/>
                  <a:pt x="6356" y="5389"/>
                </a:cubicBezTo>
                <a:lnTo>
                  <a:pt x="6356" y="5389"/>
                </a:lnTo>
                <a:cubicBezTo>
                  <a:pt x="6394" y="5494"/>
                  <a:pt x="6470" y="5579"/>
                  <a:pt x="6529" y="5671"/>
                </a:cubicBezTo>
                <a:lnTo>
                  <a:pt x="6529" y="5671"/>
                </a:lnTo>
                <a:cubicBezTo>
                  <a:pt x="6609" y="5792"/>
                  <a:pt x="6652" y="5788"/>
                  <a:pt x="6719" y="5655"/>
                </a:cubicBezTo>
                <a:lnTo>
                  <a:pt x="6719" y="5655"/>
                </a:lnTo>
                <a:cubicBezTo>
                  <a:pt x="6734" y="5626"/>
                  <a:pt x="6754" y="5599"/>
                  <a:pt x="6771" y="5570"/>
                </a:cubicBezTo>
                <a:lnTo>
                  <a:pt x="6771" y="5570"/>
                </a:lnTo>
                <a:cubicBezTo>
                  <a:pt x="6963" y="5779"/>
                  <a:pt x="7149" y="5989"/>
                  <a:pt x="7340" y="6187"/>
                </a:cubicBezTo>
                <a:lnTo>
                  <a:pt x="7340" y="6187"/>
                </a:lnTo>
                <a:cubicBezTo>
                  <a:pt x="7400" y="6248"/>
                  <a:pt x="7465" y="6360"/>
                  <a:pt x="7561" y="6274"/>
                </a:cubicBezTo>
                <a:lnTo>
                  <a:pt x="7561" y="6274"/>
                </a:lnTo>
                <a:cubicBezTo>
                  <a:pt x="7655" y="6192"/>
                  <a:pt x="7632" y="6061"/>
                  <a:pt x="7620" y="5945"/>
                </a:cubicBezTo>
                <a:lnTo>
                  <a:pt x="7620" y="5945"/>
                </a:lnTo>
                <a:cubicBezTo>
                  <a:pt x="7606" y="5811"/>
                  <a:pt x="7601" y="5666"/>
                  <a:pt x="7552" y="5551"/>
                </a:cubicBezTo>
                <a:lnTo>
                  <a:pt x="7552" y="5551"/>
                </a:lnTo>
                <a:cubicBezTo>
                  <a:pt x="7497" y="5427"/>
                  <a:pt x="7512" y="5303"/>
                  <a:pt x="7488" y="5181"/>
                </a:cubicBezTo>
                <a:lnTo>
                  <a:pt x="7488" y="5181"/>
                </a:lnTo>
                <a:cubicBezTo>
                  <a:pt x="7479" y="5128"/>
                  <a:pt x="7441" y="5085"/>
                  <a:pt x="7412" y="5029"/>
                </a:cubicBezTo>
                <a:lnTo>
                  <a:pt x="7412" y="5029"/>
                </a:lnTo>
                <a:cubicBezTo>
                  <a:pt x="7638" y="4991"/>
                  <a:pt x="7863" y="4950"/>
                  <a:pt x="8090" y="4919"/>
                </a:cubicBezTo>
                <a:lnTo>
                  <a:pt x="8090" y="4919"/>
                </a:lnTo>
                <a:cubicBezTo>
                  <a:pt x="8348" y="4882"/>
                  <a:pt x="8606" y="4860"/>
                  <a:pt x="8865" y="4822"/>
                </a:cubicBezTo>
                <a:lnTo>
                  <a:pt x="8865" y="4822"/>
                </a:lnTo>
                <a:cubicBezTo>
                  <a:pt x="9121" y="4783"/>
                  <a:pt x="9330" y="4917"/>
                  <a:pt x="9545" y="5058"/>
                </a:cubicBezTo>
                <a:lnTo>
                  <a:pt x="9545" y="5058"/>
                </a:lnTo>
                <a:cubicBezTo>
                  <a:pt x="9944" y="5319"/>
                  <a:pt x="10347" y="5568"/>
                  <a:pt x="10754" y="5812"/>
                </a:cubicBezTo>
                <a:lnTo>
                  <a:pt x="10754" y="5812"/>
                </a:lnTo>
                <a:cubicBezTo>
                  <a:pt x="10923" y="5913"/>
                  <a:pt x="11029" y="5847"/>
                  <a:pt x="11078" y="5627"/>
                </a:cubicBezTo>
                <a:lnTo>
                  <a:pt x="11078" y="5627"/>
                </a:lnTo>
                <a:cubicBezTo>
                  <a:pt x="11149" y="5312"/>
                  <a:pt x="11257" y="5006"/>
                  <a:pt x="11231" y="4668"/>
                </a:cubicBezTo>
                <a:lnTo>
                  <a:pt x="11231" y="4668"/>
                </a:lnTo>
                <a:cubicBezTo>
                  <a:pt x="11225" y="4587"/>
                  <a:pt x="11242" y="4502"/>
                  <a:pt x="11228" y="4426"/>
                </a:cubicBezTo>
                <a:lnTo>
                  <a:pt x="11228" y="4426"/>
                </a:lnTo>
                <a:cubicBezTo>
                  <a:pt x="11222" y="4388"/>
                  <a:pt x="11172" y="4347"/>
                  <a:pt x="11134" y="4333"/>
                </a:cubicBezTo>
                <a:lnTo>
                  <a:pt x="11134" y="4333"/>
                </a:lnTo>
                <a:cubicBezTo>
                  <a:pt x="11044" y="4302"/>
                  <a:pt x="10951" y="4285"/>
                  <a:pt x="10858" y="4262"/>
                </a:cubicBezTo>
                <a:lnTo>
                  <a:pt x="10858" y="4262"/>
                </a:lnTo>
                <a:cubicBezTo>
                  <a:pt x="10858" y="4241"/>
                  <a:pt x="10857" y="4218"/>
                  <a:pt x="10857" y="4196"/>
                </a:cubicBezTo>
                <a:lnTo>
                  <a:pt x="10857" y="4196"/>
                </a:lnTo>
                <a:cubicBezTo>
                  <a:pt x="11020" y="4158"/>
                  <a:pt x="11182" y="4110"/>
                  <a:pt x="11347" y="4087"/>
                </a:cubicBezTo>
                <a:lnTo>
                  <a:pt x="11347" y="4087"/>
                </a:lnTo>
                <a:cubicBezTo>
                  <a:pt x="11475" y="4068"/>
                  <a:pt x="11606" y="4076"/>
                  <a:pt x="11737" y="4078"/>
                </a:cubicBezTo>
                <a:lnTo>
                  <a:pt x="11737" y="4078"/>
                </a:lnTo>
                <a:cubicBezTo>
                  <a:pt x="12127" y="4087"/>
                  <a:pt x="12482" y="4273"/>
                  <a:pt x="12839" y="4428"/>
                </a:cubicBezTo>
                <a:lnTo>
                  <a:pt x="12839" y="4428"/>
                </a:lnTo>
                <a:cubicBezTo>
                  <a:pt x="13305" y="4628"/>
                  <a:pt x="13778" y="4758"/>
                  <a:pt x="14273" y="4762"/>
                </a:cubicBezTo>
                <a:lnTo>
                  <a:pt x="14273" y="4762"/>
                </a:lnTo>
                <a:cubicBezTo>
                  <a:pt x="14282" y="4762"/>
                  <a:pt x="14293" y="4756"/>
                  <a:pt x="14296" y="4755"/>
                </a:cubicBezTo>
                <a:lnTo>
                  <a:pt x="14296" y="4755"/>
                </a:lnTo>
                <a:cubicBezTo>
                  <a:pt x="14260" y="4554"/>
                  <a:pt x="14226" y="4356"/>
                  <a:pt x="14185" y="4158"/>
                </a:cubicBezTo>
                <a:lnTo>
                  <a:pt x="14185" y="4158"/>
                </a:lnTo>
                <a:cubicBezTo>
                  <a:pt x="14158" y="4026"/>
                  <a:pt x="14132" y="3886"/>
                  <a:pt x="13951" y="3883"/>
                </a:cubicBezTo>
                <a:lnTo>
                  <a:pt x="13951" y="3883"/>
                </a:lnTo>
                <a:cubicBezTo>
                  <a:pt x="14098" y="3787"/>
                  <a:pt x="14039" y="3684"/>
                  <a:pt x="14018" y="3571"/>
                </a:cubicBezTo>
                <a:lnTo>
                  <a:pt x="14018" y="3571"/>
                </a:lnTo>
                <a:cubicBezTo>
                  <a:pt x="13989" y="3404"/>
                  <a:pt x="13960" y="3227"/>
                  <a:pt x="13977" y="3061"/>
                </a:cubicBezTo>
                <a:lnTo>
                  <a:pt x="13977" y="3061"/>
                </a:lnTo>
                <a:cubicBezTo>
                  <a:pt x="13990" y="2929"/>
                  <a:pt x="14070" y="2807"/>
                  <a:pt x="14121" y="2679"/>
                </a:cubicBezTo>
                <a:lnTo>
                  <a:pt x="14121" y="2679"/>
                </a:lnTo>
                <a:cubicBezTo>
                  <a:pt x="14159" y="2588"/>
                  <a:pt x="14166" y="2507"/>
                  <a:pt x="14101" y="2467"/>
                </a:cubicBezTo>
                <a:lnTo>
                  <a:pt x="14101" y="2467"/>
                </a:lnTo>
                <a:cubicBezTo>
                  <a:pt x="14119" y="2376"/>
                  <a:pt x="14146" y="2298"/>
                  <a:pt x="14149" y="2219"/>
                </a:cubicBezTo>
                <a:lnTo>
                  <a:pt x="14149" y="2219"/>
                </a:lnTo>
                <a:cubicBezTo>
                  <a:pt x="14153" y="2033"/>
                  <a:pt x="14144" y="1848"/>
                  <a:pt x="14146" y="1662"/>
                </a:cubicBezTo>
                <a:lnTo>
                  <a:pt x="14146" y="1662"/>
                </a:lnTo>
                <a:cubicBezTo>
                  <a:pt x="14149" y="1547"/>
                  <a:pt x="14109" y="1508"/>
                  <a:pt x="14018" y="1519"/>
                </a:cubicBezTo>
                <a:lnTo>
                  <a:pt x="14018" y="1519"/>
                </a:lnTo>
                <a:cubicBezTo>
                  <a:pt x="13632" y="1567"/>
                  <a:pt x="13277" y="1727"/>
                  <a:pt x="12939" y="1952"/>
                </a:cubicBezTo>
                <a:lnTo>
                  <a:pt x="12939" y="1952"/>
                </a:lnTo>
                <a:cubicBezTo>
                  <a:pt x="12819" y="2032"/>
                  <a:pt x="12695" y="2111"/>
                  <a:pt x="12586" y="2211"/>
                </a:cubicBezTo>
                <a:lnTo>
                  <a:pt x="12586" y="2211"/>
                </a:lnTo>
                <a:cubicBezTo>
                  <a:pt x="12206" y="2558"/>
                  <a:pt x="11774" y="2631"/>
                  <a:pt x="11319" y="2583"/>
                </a:cubicBezTo>
                <a:lnTo>
                  <a:pt x="11319" y="2583"/>
                </a:lnTo>
                <a:cubicBezTo>
                  <a:pt x="11271" y="2578"/>
                  <a:pt x="11222" y="2577"/>
                  <a:pt x="11174" y="2573"/>
                </a:cubicBezTo>
                <a:lnTo>
                  <a:pt x="11174" y="2573"/>
                </a:lnTo>
                <a:cubicBezTo>
                  <a:pt x="11132" y="2569"/>
                  <a:pt x="11090" y="2565"/>
                  <a:pt x="11048" y="2560"/>
                </a:cubicBezTo>
                <a:lnTo>
                  <a:pt x="11043" y="2523"/>
                </a:lnTo>
                <a:lnTo>
                  <a:pt x="11043" y="2523"/>
                </a:lnTo>
                <a:cubicBezTo>
                  <a:pt x="11121" y="2495"/>
                  <a:pt x="11200" y="2472"/>
                  <a:pt x="11278" y="2437"/>
                </a:cubicBezTo>
                <a:lnTo>
                  <a:pt x="11278" y="2437"/>
                </a:lnTo>
                <a:cubicBezTo>
                  <a:pt x="11312" y="2422"/>
                  <a:pt x="11370" y="2375"/>
                  <a:pt x="11367" y="2361"/>
                </a:cubicBezTo>
                <a:lnTo>
                  <a:pt x="11367" y="2361"/>
                </a:lnTo>
                <a:cubicBezTo>
                  <a:pt x="11354" y="2309"/>
                  <a:pt x="11326" y="2234"/>
                  <a:pt x="11293" y="2225"/>
                </a:cubicBezTo>
                <a:lnTo>
                  <a:pt x="11293" y="2225"/>
                </a:lnTo>
                <a:cubicBezTo>
                  <a:pt x="11183" y="2193"/>
                  <a:pt x="11070" y="2183"/>
                  <a:pt x="10957" y="2174"/>
                </a:cubicBezTo>
                <a:lnTo>
                  <a:pt x="10957" y="2174"/>
                </a:lnTo>
                <a:cubicBezTo>
                  <a:pt x="10919" y="2172"/>
                  <a:pt x="10877" y="2194"/>
                  <a:pt x="10842" y="2217"/>
                </a:cubicBezTo>
                <a:lnTo>
                  <a:pt x="10842" y="2217"/>
                </a:lnTo>
                <a:cubicBezTo>
                  <a:pt x="10535" y="2405"/>
                  <a:pt x="10221" y="2348"/>
                  <a:pt x="9900" y="2284"/>
                </a:cubicBezTo>
                <a:lnTo>
                  <a:pt x="9900" y="2284"/>
                </a:lnTo>
                <a:cubicBezTo>
                  <a:pt x="9323" y="2168"/>
                  <a:pt x="8743" y="2075"/>
                  <a:pt x="8164" y="1967"/>
                </a:cubicBezTo>
                <a:lnTo>
                  <a:pt x="8164" y="1967"/>
                </a:lnTo>
                <a:cubicBezTo>
                  <a:pt x="8016" y="1941"/>
                  <a:pt x="7869" y="1902"/>
                  <a:pt x="7727" y="1846"/>
                </a:cubicBezTo>
                <a:lnTo>
                  <a:pt x="7727" y="1846"/>
                </a:lnTo>
                <a:cubicBezTo>
                  <a:pt x="7906" y="1785"/>
                  <a:pt x="8086" y="1725"/>
                  <a:pt x="8263" y="1666"/>
                </a:cubicBezTo>
                <a:lnTo>
                  <a:pt x="8263" y="1666"/>
                </a:lnTo>
                <a:cubicBezTo>
                  <a:pt x="8256" y="1508"/>
                  <a:pt x="8172" y="1447"/>
                  <a:pt x="8095" y="1371"/>
                </a:cubicBezTo>
                <a:lnTo>
                  <a:pt x="8095" y="1371"/>
                </a:lnTo>
                <a:cubicBezTo>
                  <a:pt x="7998" y="1275"/>
                  <a:pt x="7913" y="1161"/>
                  <a:pt x="7833" y="1045"/>
                </a:cubicBezTo>
                <a:lnTo>
                  <a:pt x="7833" y="1045"/>
                </a:lnTo>
                <a:cubicBezTo>
                  <a:pt x="7797" y="991"/>
                  <a:pt x="7774" y="971"/>
                  <a:pt x="7723" y="1006"/>
                </a:cubicBezTo>
                <a:lnTo>
                  <a:pt x="7723" y="1006"/>
                </a:lnTo>
                <a:cubicBezTo>
                  <a:pt x="7694" y="1025"/>
                  <a:pt x="7658" y="1030"/>
                  <a:pt x="7615" y="1015"/>
                </a:cubicBezTo>
                <a:lnTo>
                  <a:pt x="7615" y="1015"/>
                </a:lnTo>
                <a:cubicBezTo>
                  <a:pt x="7648" y="982"/>
                  <a:pt x="7681" y="950"/>
                  <a:pt x="7716" y="915"/>
                </a:cubicBezTo>
                <a:lnTo>
                  <a:pt x="7716" y="915"/>
                </a:lnTo>
                <a:cubicBezTo>
                  <a:pt x="7561" y="684"/>
                  <a:pt x="7409" y="456"/>
                  <a:pt x="7254" y="223"/>
                </a:cubicBezTo>
                <a:lnTo>
                  <a:pt x="7254" y="223"/>
                </a:lnTo>
                <a:cubicBezTo>
                  <a:pt x="7219" y="240"/>
                  <a:pt x="7183" y="255"/>
                  <a:pt x="7133" y="278"/>
                </a:cubicBezTo>
                <a:lnTo>
                  <a:pt x="7133" y="278"/>
                </a:lnTo>
                <a:cubicBezTo>
                  <a:pt x="7142" y="235"/>
                  <a:pt x="7149" y="210"/>
                  <a:pt x="7150" y="185"/>
                </a:cubicBezTo>
                <a:lnTo>
                  <a:pt x="7150" y="185"/>
                </a:lnTo>
                <a:cubicBezTo>
                  <a:pt x="7153" y="134"/>
                  <a:pt x="7169" y="48"/>
                  <a:pt x="7152" y="38"/>
                </a:cubicBezTo>
                <a:lnTo>
                  <a:pt x="7152" y="38"/>
                </a:lnTo>
                <a:cubicBezTo>
                  <a:pt x="7114" y="13"/>
                  <a:pt x="7047" y="0"/>
                  <a:pt x="7016" y="26"/>
                </a:cubicBezTo>
                <a:lnTo>
                  <a:pt x="7016" y="26"/>
                </a:lnTo>
                <a:cubicBezTo>
                  <a:pt x="6811" y="200"/>
                  <a:pt x="6605" y="371"/>
                  <a:pt x="6417" y="568"/>
                </a:cubicBezTo>
                <a:lnTo>
                  <a:pt x="6417" y="568"/>
                </a:lnTo>
                <a:cubicBezTo>
                  <a:pt x="6154" y="844"/>
                  <a:pt x="5894" y="1127"/>
                  <a:pt x="5655" y="1432"/>
                </a:cubicBezTo>
                <a:lnTo>
                  <a:pt x="5655" y="1432"/>
                </a:lnTo>
                <a:cubicBezTo>
                  <a:pt x="5538" y="1582"/>
                  <a:pt x="5404" y="1525"/>
                  <a:pt x="5280" y="1551"/>
                </a:cubicBezTo>
                <a:lnTo>
                  <a:pt x="5280" y="1551"/>
                </a:lnTo>
                <a:cubicBezTo>
                  <a:pt x="5108" y="1586"/>
                  <a:pt x="4931" y="1580"/>
                  <a:pt x="4757" y="1581"/>
                </a:cubicBezTo>
                <a:lnTo>
                  <a:pt x="4757" y="1581"/>
                </a:lnTo>
                <a:cubicBezTo>
                  <a:pt x="3914" y="1588"/>
                  <a:pt x="3093" y="1763"/>
                  <a:pt x="2274" y="2003"/>
                </a:cubicBezTo>
                <a:lnTo>
                  <a:pt x="2274" y="2003"/>
                </a:lnTo>
                <a:cubicBezTo>
                  <a:pt x="1742" y="2159"/>
                  <a:pt x="1210" y="2320"/>
                  <a:pt x="706" y="2581"/>
                </a:cubicBezTo>
                <a:lnTo>
                  <a:pt x="706" y="2581"/>
                </a:lnTo>
                <a:cubicBezTo>
                  <a:pt x="507" y="2683"/>
                  <a:pt x="322" y="2838"/>
                  <a:pt x="151" y="3001"/>
                </a:cubicBezTo>
                <a:lnTo>
                  <a:pt x="151" y="3001"/>
                </a:lnTo>
                <a:cubicBezTo>
                  <a:pt x="0" y="3147"/>
                  <a:pt x="24" y="3280"/>
                  <a:pt x="195" y="3388"/>
                </a:cubicBezTo>
                <a:lnTo>
                  <a:pt x="195" y="3388"/>
                </a:lnTo>
                <a:cubicBezTo>
                  <a:pt x="250" y="3423"/>
                  <a:pt x="309" y="3452"/>
                  <a:pt x="365" y="3514"/>
                </a:cubicBezTo>
                <a:lnTo>
                  <a:pt x="365" y="3514"/>
                </a:lnTo>
                <a:cubicBezTo>
                  <a:pt x="312" y="3514"/>
                  <a:pt x="260" y="3507"/>
                  <a:pt x="208" y="3516"/>
                </a:cubicBezTo>
                <a:lnTo>
                  <a:pt x="208" y="3516"/>
                </a:lnTo>
                <a:cubicBezTo>
                  <a:pt x="150" y="3524"/>
                  <a:pt x="94" y="3545"/>
                  <a:pt x="38" y="3561"/>
                </a:cubicBezTo>
                <a:lnTo>
                  <a:pt x="38" y="3643"/>
                </a:lnTo>
              </a:path>
            </a:pathLst>
          </a:cu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49">
              <a:solidFill>
                <a:schemeClr val="dk1"/>
              </a:solidFill>
              <a:latin typeface="Calibri"/>
              <a:ea typeface="Calibri"/>
              <a:cs typeface="Calibri"/>
              <a:sym typeface="Calibri"/>
            </a:endParaRPr>
          </a:p>
        </p:txBody>
      </p:sp>
      <p:sp>
        <p:nvSpPr>
          <p:cNvPr id="513" name="Google Shape;513;p39"/>
          <p:cNvSpPr/>
          <p:nvPr/>
        </p:nvSpPr>
        <p:spPr>
          <a:xfrm>
            <a:off x="1826958" y="390788"/>
            <a:ext cx="8567474" cy="492443"/>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MY" sz="3200" b="1">
                <a:solidFill>
                  <a:schemeClr val="dk2"/>
                </a:solidFill>
                <a:latin typeface="Roboto"/>
                <a:ea typeface="Roboto"/>
                <a:cs typeface="Roboto"/>
                <a:sym typeface="Roboto"/>
              </a:rPr>
              <a:t>ISLAMISASI SAINS: </a:t>
            </a:r>
            <a:r>
              <a:rPr lang="en-MY" sz="3200" b="1">
                <a:solidFill>
                  <a:schemeClr val="accent2"/>
                </a:solidFill>
                <a:latin typeface="Roboto"/>
                <a:ea typeface="Roboto"/>
                <a:cs typeface="Roboto"/>
                <a:sym typeface="Roboto"/>
              </a:rPr>
              <a:t>KESEPADUAN ILMU</a:t>
            </a:r>
            <a:endParaRPr/>
          </a:p>
        </p:txBody>
      </p:sp>
      <p:sp>
        <p:nvSpPr>
          <p:cNvPr id="514" name="Google Shape;514;p39"/>
          <p:cNvSpPr/>
          <p:nvPr/>
        </p:nvSpPr>
        <p:spPr>
          <a:xfrm>
            <a:off x="9315475" y="3234769"/>
            <a:ext cx="1101352" cy="1101352"/>
          </a:xfrm>
          <a:custGeom>
            <a:avLst/>
            <a:gdLst/>
            <a:ahLst/>
            <a:cxnLst/>
            <a:rect l="l" t="t" r="r" b="b"/>
            <a:pathLst>
              <a:path w="184" h="184" extrusionOk="0">
                <a:moveTo>
                  <a:pt x="92" y="0"/>
                </a:moveTo>
                <a:cubicBezTo>
                  <a:pt x="42" y="0"/>
                  <a:pt x="0" y="41"/>
                  <a:pt x="0" y="92"/>
                </a:cubicBezTo>
                <a:cubicBezTo>
                  <a:pt x="0" y="143"/>
                  <a:pt x="42" y="184"/>
                  <a:pt x="92" y="184"/>
                </a:cubicBezTo>
                <a:cubicBezTo>
                  <a:pt x="143" y="184"/>
                  <a:pt x="184" y="143"/>
                  <a:pt x="184" y="92"/>
                </a:cubicBezTo>
                <a:cubicBezTo>
                  <a:pt x="184" y="41"/>
                  <a:pt x="143" y="0"/>
                  <a:pt x="9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45000" tIns="22500" rIns="45000" bIns="22500" anchor="ctr" anchorCtr="1">
            <a:noAutofit/>
          </a:bodyPr>
          <a:lstStyle/>
          <a:p>
            <a:pPr marL="0" marR="0" lvl="0" indent="0" algn="l" rtl="0">
              <a:spcBef>
                <a:spcPts val="0"/>
              </a:spcBef>
              <a:spcAft>
                <a:spcPts val="0"/>
              </a:spcAft>
              <a:buNone/>
            </a:pPr>
            <a:endParaRPr sz="3200">
              <a:solidFill>
                <a:schemeClr val="dk1"/>
              </a:solidFill>
              <a:latin typeface="Roboto"/>
              <a:ea typeface="Roboto"/>
              <a:cs typeface="Roboto"/>
              <a:sym typeface="Roboto"/>
            </a:endParaRPr>
          </a:p>
        </p:txBody>
      </p:sp>
      <p:cxnSp>
        <p:nvCxnSpPr>
          <p:cNvPr id="515" name="Google Shape;515;p39"/>
          <p:cNvCxnSpPr/>
          <p:nvPr/>
        </p:nvCxnSpPr>
        <p:spPr>
          <a:xfrm>
            <a:off x="6627287" y="1870111"/>
            <a:ext cx="1303757" cy="0"/>
          </a:xfrm>
          <a:prstGeom prst="straightConnector1">
            <a:avLst/>
          </a:prstGeom>
          <a:noFill/>
          <a:ln w="19050" cap="flat" cmpd="sng">
            <a:solidFill>
              <a:schemeClr val="accent3"/>
            </a:solidFill>
            <a:prstDash val="solid"/>
            <a:miter lim="800000"/>
            <a:headEnd type="none" w="sm" len="sm"/>
            <a:tailEnd type="none" w="sm" len="sm"/>
          </a:ln>
        </p:spPr>
      </p:cxnSp>
      <p:cxnSp>
        <p:nvCxnSpPr>
          <p:cNvPr id="516" name="Google Shape;516;p39"/>
          <p:cNvCxnSpPr/>
          <p:nvPr/>
        </p:nvCxnSpPr>
        <p:spPr>
          <a:xfrm>
            <a:off x="7931044" y="1870111"/>
            <a:ext cx="829843" cy="1916525"/>
          </a:xfrm>
          <a:prstGeom prst="straightConnector1">
            <a:avLst/>
          </a:prstGeom>
          <a:noFill/>
          <a:ln w="19050" cap="flat" cmpd="sng">
            <a:solidFill>
              <a:schemeClr val="accent3"/>
            </a:solidFill>
            <a:prstDash val="solid"/>
            <a:miter lim="800000"/>
            <a:headEnd type="none" w="sm" len="sm"/>
            <a:tailEnd type="none" w="sm" len="sm"/>
          </a:ln>
        </p:spPr>
      </p:cxnSp>
      <p:cxnSp>
        <p:nvCxnSpPr>
          <p:cNvPr id="517" name="Google Shape;517;p39"/>
          <p:cNvCxnSpPr/>
          <p:nvPr/>
        </p:nvCxnSpPr>
        <p:spPr>
          <a:xfrm>
            <a:off x="4941766" y="3234769"/>
            <a:ext cx="1303757" cy="0"/>
          </a:xfrm>
          <a:prstGeom prst="straightConnector1">
            <a:avLst/>
          </a:prstGeom>
          <a:noFill/>
          <a:ln w="19050" cap="flat" cmpd="sng">
            <a:solidFill>
              <a:schemeClr val="accent2"/>
            </a:solidFill>
            <a:prstDash val="solid"/>
            <a:miter lim="800000"/>
            <a:headEnd type="none" w="sm" len="sm"/>
            <a:tailEnd type="none" w="sm" len="sm"/>
          </a:ln>
        </p:spPr>
      </p:cxnSp>
      <p:cxnSp>
        <p:nvCxnSpPr>
          <p:cNvPr id="518" name="Google Shape;518;p39"/>
          <p:cNvCxnSpPr/>
          <p:nvPr/>
        </p:nvCxnSpPr>
        <p:spPr>
          <a:xfrm>
            <a:off x="4352340" y="1870111"/>
            <a:ext cx="1303757" cy="0"/>
          </a:xfrm>
          <a:prstGeom prst="straightConnector1">
            <a:avLst/>
          </a:prstGeom>
          <a:noFill/>
          <a:ln w="19050" cap="flat" cmpd="sng">
            <a:solidFill>
              <a:schemeClr val="accent2"/>
            </a:solidFill>
            <a:prstDash val="solid"/>
            <a:miter lim="800000"/>
            <a:headEnd type="none" w="sm" len="sm"/>
            <a:tailEnd type="none" w="sm" len="sm"/>
          </a:ln>
        </p:spPr>
      </p:cxnSp>
      <p:cxnSp>
        <p:nvCxnSpPr>
          <p:cNvPr id="519" name="Google Shape;519;p39"/>
          <p:cNvCxnSpPr/>
          <p:nvPr/>
        </p:nvCxnSpPr>
        <p:spPr>
          <a:xfrm>
            <a:off x="5656097" y="1870111"/>
            <a:ext cx="829843" cy="1916525"/>
          </a:xfrm>
          <a:prstGeom prst="straightConnector1">
            <a:avLst/>
          </a:prstGeom>
          <a:noFill/>
          <a:ln w="19050" cap="flat" cmpd="sng">
            <a:solidFill>
              <a:schemeClr val="accent2"/>
            </a:solidFill>
            <a:prstDash val="solid"/>
            <a:miter lim="800000"/>
            <a:headEnd type="none" w="sm" len="sm"/>
            <a:tailEnd type="none" w="sm" len="sm"/>
          </a:ln>
        </p:spPr>
      </p:cxnSp>
      <p:sp>
        <p:nvSpPr>
          <p:cNvPr id="520" name="Google Shape;520;p39"/>
          <p:cNvSpPr/>
          <p:nvPr/>
        </p:nvSpPr>
        <p:spPr>
          <a:xfrm>
            <a:off x="3945659" y="5433302"/>
            <a:ext cx="524597" cy="524597"/>
          </a:xfrm>
          <a:custGeom>
            <a:avLst/>
            <a:gdLst/>
            <a:ahLst/>
            <a:cxnLst/>
            <a:rect l="l" t="t" r="r" b="b"/>
            <a:pathLst>
              <a:path w="184" h="184" extrusionOk="0">
                <a:moveTo>
                  <a:pt x="92" y="0"/>
                </a:moveTo>
                <a:cubicBezTo>
                  <a:pt x="42" y="0"/>
                  <a:pt x="0" y="41"/>
                  <a:pt x="0" y="92"/>
                </a:cubicBezTo>
                <a:cubicBezTo>
                  <a:pt x="0" y="143"/>
                  <a:pt x="42" y="184"/>
                  <a:pt x="92" y="184"/>
                </a:cubicBezTo>
                <a:cubicBezTo>
                  <a:pt x="143" y="184"/>
                  <a:pt x="184" y="143"/>
                  <a:pt x="184" y="92"/>
                </a:cubicBezTo>
                <a:cubicBezTo>
                  <a:pt x="184" y="41"/>
                  <a:pt x="143" y="0"/>
                  <a:pt x="92" y="0"/>
                </a:cubicBezTo>
                <a:close/>
              </a:path>
            </a:pathLst>
          </a:custGeom>
          <a:solidFill>
            <a:srgbClr val="7F7F7F"/>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3200">
              <a:solidFill>
                <a:schemeClr val="dk1"/>
              </a:solidFill>
              <a:latin typeface="Roboto"/>
              <a:ea typeface="Roboto"/>
              <a:cs typeface="Roboto"/>
              <a:sym typeface="Roboto"/>
            </a:endParaRPr>
          </a:p>
        </p:txBody>
      </p:sp>
      <p:sp>
        <p:nvSpPr>
          <p:cNvPr id="521" name="Google Shape;521;p39"/>
          <p:cNvSpPr/>
          <p:nvPr/>
        </p:nvSpPr>
        <p:spPr>
          <a:xfrm>
            <a:off x="6208947" y="5433302"/>
            <a:ext cx="524597" cy="524597"/>
          </a:xfrm>
          <a:custGeom>
            <a:avLst/>
            <a:gdLst/>
            <a:ahLst/>
            <a:cxnLst/>
            <a:rect l="l" t="t" r="r" b="b"/>
            <a:pathLst>
              <a:path w="184" h="184" extrusionOk="0">
                <a:moveTo>
                  <a:pt x="92" y="0"/>
                </a:moveTo>
                <a:cubicBezTo>
                  <a:pt x="42" y="0"/>
                  <a:pt x="0" y="41"/>
                  <a:pt x="0" y="92"/>
                </a:cubicBezTo>
                <a:cubicBezTo>
                  <a:pt x="0" y="143"/>
                  <a:pt x="42" y="184"/>
                  <a:pt x="92" y="184"/>
                </a:cubicBezTo>
                <a:cubicBezTo>
                  <a:pt x="143" y="184"/>
                  <a:pt x="184" y="143"/>
                  <a:pt x="184" y="92"/>
                </a:cubicBezTo>
                <a:cubicBezTo>
                  <a:pt x="184" y="41"/>
                  <a:pt x="143" y="0"/>
                  <a:pt x="92" y="0"/>
                </a:cubicBezTo>
                <a:close/>
              </a:path>
            </a:pathLst>
          </a:custGeom>
          <a:solidFill>
            <a:schemeClr val="accent6"/>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3200">
              <a:solidFill>
                <a:schemeClr val="dk1"/>
              </a:solidFill>
              <a:latin typeface="Roboto"/>
              <a:ea typeface="Roboto"/>
              <a:cs typeface="Roboto"/>
              <a:sym typeface="Roboto"/>
            </a:endParaRPr>
          </a:p>
        </p:txBody>
      </p:sp>
      <p:sp>
        <p:nvSpPr>
          <p:cNvPr id="522" name="Google Shape;522;p39"/>
          <p:cNvSpPr/>
          <p:nvPr/>
        </p:nvSpPr>
        <p:spPr>
          <a:xfrm>
            <a:off x="1720184" y="5433302"/>
            <a:ext cx="524597" cy="524597"/>
          </a:xfrm>
          <a:custGeom>
            <a:avLst/>
            <a:gdLst/>
            <a:ahLst/>
            <a:cxnLst/>
            <a:rect l="l" t="t" r="r" b="b"/>
            <a:pathLst>
              <a:path w="184" h="184" extrusionOk="0">
                <a:moveTo>
                  <a:pt x="92" y="0"/>
                </a:moveTo>
                <a:cubicBezTo>
                  <a:pt x="42" y="0"/>
                  <a:pt x="0" y="41"/>
                  <a:pt x="0" y="92"/>
                </a:cubicBezTo>
                <a:cubicBezTo>
                  <a:pt x="0" y="143"/>
                  <a:pt x="42" y="184"/>
                  <a:pt x="92" y="184"/>
                </a:cubicBezTo>
                <a:cubicBezTo>
                  <a:pt x="143" y="184"/>
                  <a:pt x="184" y="143"/>
                  <a:pt x="184" y="92"/>
                </a:cubicBezTo>
                <a:cubicBezTo>
                  <a:pt x="184" y="41"/>
                  <a:pt x="143" y="0"/>
                  <a:pt x="92" y="0"/>
                </a:cubicBezTo>
                <a:close/>
              </a:path>
            </a:pathLst>
          </a:custGeom>
          <a:solidFill>
            <a:schemeClr val="accent4"/>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3200">
              <a:solidFill>
                <a:schemeClr val="dk1"/>
              </a:solidFill>
              <a:latin typeface="Roboto"/>
              <a:ea typeface="Roboto"/>
              <a:cs typeface="Roboto"/>
              <a:sym typeface="Roboto"/>
            </a:endParaRPr>
          </a:p>
        </p:txBody>
      </p:sp>
      <p:cxnSp>
        <p:nvCxnSpPr>
          <p:cNvPr id="523" name="Google Shape;523;p39"/>
          <p:cNvCxnSpPr/>
          <p:nvPr/>
        </p:nvCxnSpPr>
        <p:spPr>
          <a:xfrm>
            <a:off x="4629323" y="2540671"/>
            <a:ext cx="1303757" cy="0"/>
          </a:xfrm>
          <a:prstGeom prst="straightConnector1">
            <a:avLst/>
          </a:prstGeom>
          <a:noFill/>
          <a:ln w="19050" cap="flat" cmpd="sng">
            <a:solidFill>
              <a:schemeClr val="accent2"/>
            </a:solidFill>
            <a:prstDash val="solid"/>
            <a:miter lim="800000"/>
            <a:headEnd type="none" w="sm" len="sm"/>
            <a:tailEnd type="none" w="sm" len="sm"/>
          </a:ln>
        </p:spPr>
      </p:cxnSp>
      <p:cxnSp>
        <p:nvCxnSpPr>
          <p:cNvPr id="524" name="Google Shape;524;p39"/>
          <p:cNvCxnSpPr/>
          <p:nvPr/>
        </p:nvCxnSpPr>
        <p:spPr>
          <a:xfrm>
            <a:off x="7201710" y="3234769"/>
            <a:ext cx="1303757" cy="0"/>
          </a:xfrm>
          <a:prstGeom prst="straightConnector1">
            <a:avLst/>
          </a:prstGeom>
          <a:noFill/>
          <a:ln w="19050" cap="flat" cmpd="sng">
            <a:solidFill>
              <a:schemeClr val="accent3"/>
            </a:solidFill>
            <a:prstDash val="solid"/>
            <a:miter lim="800000"/>
            <a:headEnd type="none" w="sm" len="sm"/>
            <a:tailEnd type="none" w="sm" len="sm"/>
          </a:ln>
        </p:spPr>
      </p:cxnSp>
      <p:cxnSp>
        <p:nvCxnSpPr>
          <p:cNvPr id="525" name="Google Shape;525;p39"/>
          <p:cNvCxnSpPr/>
          <p:nvPr/>
        </p:nvCxnSpPr>
        <p:spPr>
          <a:xfrm>
            <a:off x="6913651" y="2540671"/>
            <a:ext cx="1303757" cy="0"/>
          </a:xfrm>
          <a:prstGeom prst="straightConnector1">
            <a:avLst/>
          </a:prstGeom>
          <a:noFill/>
          <a:ln w="19050" cap="flat" cmpd="sng">
            <a:solidFill>
              <a:schemeClr val="accent3"/>
            </a:solidFill>
            <a:prstDash val="solid"/>
            <a:miter lim="800000"/>
            <a:headEnd type="none" w="sm" len="sm"/>
            <a:tailEnd type="none" w="sm" len="sm"/>
          </a:ln>
        </p:spPr>
      </p:cxnSp>
      <p:grpSp>
        <p:nvGrpSpPr>
          <p:cNvPr id="526" name="Google Shape;526;p39"/>
          <p:cNvGrpSpPr/>
          <p:nvPr/>
        </p:nvGrpSpPr>
        <p:grpSpPr>
          <a:xfrm rot="10800000" flipH="1">
            <a:off x="4365977" y="3786635"/>
            <a:ext cx="2133600" cy="1916525"/>
            <a:chOff x="1445342" y="1228847"/>
            <a:chExt cx="1600200" cy="1437394"/>
          </a:xfrm>
        </p:grpSpPr>
        <p:cxnSp>
          <p:nvCxnSpPr>
            <p:cNvPr id="527" name="Google Shape;527;p39"/>
            <p:cNvCxnSpPr/>
            <p:nvPr/>
          </p:nvCxnSpPr>
          <p:spPr>
            <a:xfrm>
              <a:off x="2423160" y="1228847"/>
              <a:ext cx="622382" cy="1437394"/>
            </a:xfrm>
            <a:prstGeom prst="straightConnector1">
              <a:avLst/>
            </a:prstGeom>
            <a:noFill/>
            <a:ln w="19050" cap="flat" cmpd="sng">
              <a:solidFill>
                <a:srgbClr val="7F7F7F"/>
              </a:solidFill>
              <a:prstDash val="solid"/>
              <a:miter lim="800000"/>
              <a:headEnd type="none" w="sm" len="sm"/>
              <a:tailEnd type="none" w="sm" len="sm"/>
            </a:ln>
          </p:spPr>
        </p:cxnSp>
        <p:cxnSp>
          <p:nvCxnSpPr>
            <p:cNvPr id="528" name="Google Shape;528;p39"/>
            <p:cNvCxnSpPr/>
            <p:nvPr/>
          </p:nvCxnSpPr>
          <p:spPr>
            <a:xfrm>
              <a:off x="1445342" y="1228847"/>
              <a:ext cx="977818" cy="0"/>
            </a:xfrm>
            <a:prstGeom prst="straightConnector1">
              <a:avLst/>
            </a:prstGeom>
            <a:noFill/>
            <a:ln w="19050" cap="flat" cmpd="sng">
              <a:solidFill>
                <a:srgbClr val="7F7F7F"/>
              </a:solidFill>
              <a:prstDash val="solid"/>
              <a:miter lim="800000"/>
              <a:headEnd type="none" w="sm" len="sm"/>
              <a:tailEnd type="none" w="sm" len="sm"/>
            </a:ln>
          </p:spPr>
        </p:cxnSp>
        <p:cxnSp>
          <p:nvCxnSpPr>
            <p:cNvPr id="529" name="Google Shape;529;p39"/>
            <p:cNvCxnSpPr/>
            <p:nvPr/>
          </p:nvCxnSpPr>
          <p:spPr>
            <a:xfrm>
              <a:off x="1880842" y="2252341"/>
              <a:ext cx="977818" cy="0"/>
            </a:xfrm>
            <a:prstGeom prst="straightConnector1">
              <a:avLst/>
            </a:prstGeom>
            <a:noFill/>
            <a:ln w="19050" cap="flat" cmpd="sng">
              <a:solidFill>
                <a:srgbClr val="7F7F7F"/>
              </a:solidFill>
              <a:prstDash val="solid"/>
              <a:miter lim="800000"/>
              <a:headEnd type="none" w="sm" len="sm"/>
              <a:tailEnd type="none" w="sm" len="sm"/>
            </a:ln>
          </p:spPr>
        </p:cxnSp>
        <p:cxnSp>
          <p:nvCxnSpPr>
            <p:cNvPr id="530" name="Google Shape;530;p39"/>
            <p:cNvCxnSpPr/>
            <p:nvPr/>
          </p:nvCxnSpPr>
          <p:spPr>
            <a:xfrm>
              <a:off x="1673942" y="1731767"/>
              <a:ext cx="977818" cy="0"/>
            </a:xfrm>
            <a:prstGeom prst="straightConnector1">
              <a:avLst/>
            </a:prstGeom>
            <a:noFill/>
            <a:ln w="19050" cap="flat" cmpd="sng">
              <a:solidFill>
                <a:srgbClr val="7F7F7F"/>
              </a:solidFill>
              <a:prstDash val="solid"/>
              <a:miter lim="800000"/>
              <a:headEnd type="none" w="sm" len="sm"/>
              <a:tailEnd type="none" w="sm" len="sm"/>
            </a:ln>
          </p:spPr>
        </p:cxnSp>
      </p:grpSp>
      <p:cxnSp>
        <p:nvCxnSpPr>
          <p:cNvPr id="531" name="Google Shape;531;p39"/>
          <p:cNvCxnSpPr/>
          <p:nvPr/>
        </p:nvCxnSpPr>
        <p:spPr>
          <a:xfrm>
            <a:off x="3364992" y="1870111"/>
            <a:ext cx="829843" cy="1916525"/>
          </a:xfrm>
          <a:prstGeom prst="straightConnector1">
            <a:avLst/>
          </a:prstGeom>
          <a:noFill/>
          <a:ln w="19050" cap="flat" cmpd="sng">
            <a:solidFill>
              <a:schemeClr val="dk2"/>
            </a:solidFill>
            <a:prstDash val="solid"/>
            <a:miter lim="800000"/>
            <a:headEnd type="none" w="sm" len="sm"/>
            <a:tailEnd type="none" w="sm" len="sm"/>
          </a:ln>
        </p:spPr>
      </p:cxnSp>
      <p:cxnSp>
        <p:nvCxnSpPr>
          <p:cNvPr id="532" name="Google Shape;532;p39"/>
          <p:cNvCxnSpPr/>
          <p:nvPr/>
        </p:nvCxnSpPr>
        <p:spPr>
          <a:xfrm>
            <a:off x="2061235" y="1870111"/>
            <a:ext cx="1303757" cy="0"/>
          </a:xfrm>
          <a:prstGeom prst="straightConnector1">
            <a:avLst/>
          </a:prstGeom>
          <a:noFill/>
          <a:ln w="19050" cap="flat" cmpd="sng">
            <a:solidFill>
              <a:schemeClr val="dk2"/>
            </a:solidFill>
            <a:prstDash val="solid"/>
            <a:miter lim="800000"/>
            <a:headEnd type="none" w="sm" len="sm"/>
            <a:tailEnd type="none" w="sm" len="sm"/>
          </a:ln>
        </p:spPr>
      </p:cxnSp>
      <p:cxnSp>
        <p:nvCxnSpPr>
          <p:cNvPr id="533" name="Google Shape;533;p39"/>
          <p:cNvCxnSpPr/>
          <p:nvPr/>
        </p:nvCxnSpPr>
        <p:spPr>
          <a:xfrm>
            <a:off x="2641902" y="3234769"/>
            <a:ext cx="1303757" cy="0"/>
          </a:xfrm>
          <a:prstGeom prst="straightConnector1">
            <a:avLst/>
          </a:prstGeom>
          <a:noFill/>
          <a:ln w="19050" cap="flat" cmpd="sng">
            <a:solidFill>
              <a:schemeClr val="dk2"/>
            </a:solidFill>
            <a:prstDash val="solid"/>
            <a:miter lim="800000"/>
            <a:headEnd type="none" w="sm" len="sm"/>
            <a:tailEnd type="none" w="sm" len="sm"/>
          </a:ln>
        </p:spPr>
      </p:cxnSp>
      <p:cxnSp>
        <p:nvCxnSpPr>
          <p:cNvPr id="534" name="Google Shape;534;p39"/>
          <p:cNvCxnSpPr/>
          <p:nvPr/>
        </p:nvCxnSpPr>
        <p:spPr>
          <a:xfrm>
            <a:off x="2366035" y="2540671"/>
            <a:ext cx="1303757" cy="0"/>
          </a:xfrm>
          <a:prstGeom prst="straightConnector1">
            <a:avLst/>
          </a:prstGeom>
          <a:noFill/>
          <a:ln w="19050" cap="flat" cmpd="sng">
            <a:solidFill>
              <a:schemeClr val="dk2"/>
            </a:solidFill>
            <a:prstDash val="solid"/>
            <a:miter lim="800000"/>
            <a:headEnd type="none" w="sm" len="sm"/>
            <a:tailEnd type="none" w="sm" len="sm"/>
          </a:ln>
        </p:spPr>
      </p:cxnSp>
      <p:grpSp>
        <p:nvGrpSpPr>
          <p:cNvPr id="535" name="Google Shape;535;p39"/>
          <p:cNvGrpSpPr/>
          <p:nvPr/>
        </p:nvGrpSpPr>
        <p:grpSpPr>
          <a:xfrm rot="10800000" flipH="1">
            <a:off x="6620599" y="3786635"/>
            <a:ext cx="2133600" cy="1916525"/>
            <a:chOff x="1445342" y="1228847"/>
            <a:chExt cx="1600200" cy="1437394"/>
          </a:xfrm>
        </p:grpSpPr>
        <p:cxnSp>
          <p:nvCxnSpPr>
            <p:cNvPr id="536" name="Google Shape;536;p39"/>
            <p:cNvCxnSpPr/>
            <p:nvPr/>
          </p:nvCxnSpPr>
          <p:spPr>
            <a:xfrm>
              <a:off x="2423160" y="1228847"/>
              <a:ext cx="622382" cy="1437394"/>
            </a:xfrm>
            <a:prstGeom prst="straightConnector1">
              <a:avLst/>
            </a:prstGeom>
            <a:noFill/>
            <a:ln w="19050" cap="flat" cmpd="sng">
              <a:solidFill>
                <a:schemeClr val="accent6"/>
              </a:solidFill>
              <a:prstDash val="solid"/>
              <a:miter lim="800000"/>
              <a:headEnd type="none" w="sm" len="sm"/>
              <a:tailEnd type="none" w="sm" len="sm"/>
            </a:ln>
          </p:spPr>
        </p:cxnSp>
        <p:cxnSp>
          <p:nvCxnSpPr>
            <p:cNvPr id="537" name="Google Shape;537;p39"/>
            <p:cNvCxnSpPr/>
            <p:nvPr/>
          </p:nvCxnSpPr>
          <p:spPr>
            <a:xfrm>
              <a:off x="1445342" y="1228847"/>
              <a:ext cx="977818" cy="0"/>
            </a:xfrm>
            <a:prstGeom prst="straightConnector1">
              <a:avLst/>
            </a:prstGeom>
            <a:noFill/>
            <a:ln w="19050" cap="flat" cmpd="sng">
              <a:solidFill>
                <a:schemeClr val="accent6"/>
              </a:solidFill>
              <a:prstDash val="solid"/>
              <a:miter lim="800000"/>
              <a:headEnd type="none" w="sm" len="sm"/>
              <a:tailEnd type="none" w="sm" len="sm"/>
            </a:ln>
          </p:spPr>
        </p:cxnSp>
        <p:cxnSp>
          <p:nvCxnSpPr>
            <p:cNvPr id="538" name="Google Shape;538;p39"/>
            <p:cNvCxnSpPr/>
            <p:nvPr/>
          </p:nvCxnSpPr>
          <p:spPr>
            <a:xfrm>
              <a:off x="1880842" y="2252341"/>
              <a:ext cx="977818" cy="0"/>
            </a:xfrm>
            <a:prstGeom prst="straightConnector1">
              <a:avLst/>
            </a:prstGeom>
            <a:noFill/>
            <a:ln w="19050" cap="flat" cmpd="sng">
              <a:solidFill>
                <a:schemeClr val="accent6"/>
              </a:solidFill>
              <a:prstDash val="solid"/>
              <a:miter lim="800000"/>
              <a:headEnd type="none" w="sm" len="sm"/>
              <a:tailEnd type="none" w="sm" len="sm"/>
            </a:ln>
          </p:spPr>
        </p:cxnSp>
        <p:cxnSp>
          <p:nvCxnSpPr>
            <p:cNvPr id="539" name="Google Shape;539;p39"/>
            <p:cNvCxnSpPr/>
            <p:nvPr/>
          </p:nvCxnSpPr>
          <p:spPr>
            <a:xfrm>
              <a:off x="1673942" y="1731767"/>
              <a:ext cx="977818" cy="0"/>
            </a:xfrm>
            <a:prstGeom prst="straightConnector1">
              <a:avLst/>
            </a:prstGeom>
            <a:noFill/>
            <a:ln w="19050" cap="flat" cmpd="sng">
              <a:solidFill>
                <a:schemeClr val="accent6"/>
              </a:solidFill>
              <a:prstDash val="solid"/>
              <a:miter lim="800000"/>
              <a:headEnd type="none" w="sm" len="sm"/>
              <a:tailEnd type="none" w="sm" len="sm"/>
            </a:ln>
          </p:spPr>
        </p:cxnSp>
      </p:grpSp>
      <p:grpSp>
        <p:nvGrpSpPr>
          <p:cNvPr id="540" name="Google Shape;540;p39"/>
          <p:cNvGrpSpPr/>
          <p:nvPr/>
        </p:nvGrpSpPr>
        <p:grpSpPr>
          <a:xfrm rot="10800000" flipH="1">
            <a:off x="2061235" y="3786635"/>
            <a:ext cx="2133600" cy="1916525"/>
            <a:chOff x="1445342" y="1228847"/>
            <a:chExt cx="1600200" cy="1437394"/>
          </a:xfrm>
        </p:grpSpPr>
        <p:cxnSp>
          <p:nvCxnSpPr>
            <p:cNvPr id="541" name="Google Shape;541;p39"/>
            <p:cNvCxnSpPr/>
            <p:nvPr/>
          </p:nvCxnSpPr>
          <p:spPr>
            <a:xfrm>
              <a:off x="2423160" y="1228847"/>
              <a:ext cx="622382" cy="1437394"/>
            </a:xfrm>
            <a:prstGeom prst="straightConnector1">
              <a:avLst/>
            </a:prstGeom>
            <a:noFill/>
            <a:ln w="19050" cap="flat" cmpd="sng">
              <a:solidFill>
                <a:schemeClr val="accent4"/>
              </a:solidFill>
              <a:prstDash val="solid"/>
              <a:miter lim="800000"/>
              <a:headEnd type="none" w="sm" len="sm"/>
              <a:tailEnd type="none" w="sm" len="sm"/>
            </a:ln>
          </p:spPr>
        </p:cxnSp>
        <p:cxnSp>
          <p:nvCxnSpPr>
            <p:cNvPr id="542" name="Google Shape;542;p39"/>
            <p:cNvCxnSpPr/>
            <p:nvPr/>
          </p:nvCxnSpPr>
          <p:spPr>
            <a:xfrm>
              <a:off x="1445342" y="1228847"/>
              <a:ext cx="977818" cy="0"/>
            </a:xfrm>
            <a:prstGeom prst="straightConnector1">
              <a:avLst/>
            </a:prstGeom>
            <a:noFill/>
            <a:ln w="19050" cap="flat" cmpd="sng">
              <a:solidFill>
                <a:schemeClr val="accent4"/>
              </a:solidFill>
              <a:prstDash val="solid"/>
              <a:miter lim="800000"/>
              <a:headEnd type="none" w="sm" len="sm"/>
              <a:tailEnd type="none" w="sm" len="sm"/>
            </a:ln>
          </p:spPr>
        </p:cxnSp>
        <p:cxnSp>
          <p:nvCxnSpPr>
            <p:cNvPr id="543" name="Google Shape;543;p39"/>
            <p:cNvCxnSpPr/>
            <p:nvPr/>
          </p:nvCxnSpPr>
          <p:spPr>
            <a:xfrm>
              <a:off x="1880842" y="2252341"/>
              <a:ext cx="977818" cy="0"/>
            </a:xfrm>
            <a:prstGeom prst="straightConnector1">
              <a:avLst/>
            </a:prstGeom>
            <a:noFill/>
            <a:ln w="19050" cap="flat" cmpd="sng">
              <a:solidFill>
                <a:schemeClr val="accent4"/>
              </a:solidFill>
              <a:prstDash val="solid"/>
              <a:miter lim="800000"/>
              <a:headEnd type="none" w="sm" len="sm"/>
              <a:tailEnd type="none" w="sm" len="sm"/>
            </a:ln>
          </p:spPr>
        </p:cxnSp>
        <p:cxnSp>
          <p:nvCxnSpPr>
            <p:cNvPr id="544" name="Google Shape;544;p39"/>
            <p:cNvCxnSpPr/>
            <p:nvPr/>
          </p:nvCxnSpPr>
          <p:spPr>
            <a:xfrm>
              <a:off x="1673942" y="1731767"/>
              <a:ext cx="977818" cy="0"/>
            </a:xfrm>
            <a:prstGeom prst="straightConnector1">
              <a:avLst/>
            </a:prstGeom>
            <a:noFill/>
            <a:ln w="19050" cap="flat" cmpd="sng">
              <a:solidFill>
                <a:schemeClr val="accent4"/>
              </a:solidFill>
              <a:prstDash val="solid"/>
              <a:miter lim="800000"/>
              <a:headEnd type="none" w="sm" len="sm"/>
              <a:tailEnd type="none" w="sm" len="sm"/>
            </a:ln>
          </p:spPr>
        </p:cxnSp>
      </p:grpSp>
      <p:sp>
        <p:nvSpPr>
          <p:cNvPr id="545" name="Google Shape;545;p39"/>
          <p:cNvSpPr/>
          <p:nvPr/>
        </p:nvSpPr>
        <p:spPr>
          <a:xfrm>
            <a:off x="3945659" y="1602578"/>
            <a:ext cx="524597" cy="524597"/>
          </a:xfrm>
          <a:custGeom>
            <a:avLst/>
            <a:gdLst/>
            <a:ahLst/>
            <a:cxnLst/>
            <a:rect l="l" t="t" r="r" b="b"/>
            <a:pathLst>
              <a:path w="184" h="184" extrusionOk="0">
                <a:moveTo>
                  <a:pt x="92" y="0"/>
                </a:moveTo>
                <a:cubicBezTo>
                  <a:pt x="42" y="0"/>
                  <a:pt x="0" y="41"/>
                  <a:pt x="0" y="92"/>
                </a:cubicBezTo>
                <a:cubicBezTo>
                  <a:pt x="0" y="143"/>
                  <a:pt x="42" y="184"/>
                  <a:pt x="92" y="184"/>
                </a:cubicBezTo>
                <a:cubicBezTo>
                  <a:pt x="143" y="184"/>
                  <a:pt x="184" y="143"/>
                  <a:pt x="184" y="92"/>
                </a:cubicBezTo>
                <a:cubicBezTo>
                  <a:pt x="184" y="41"/>
                  <a:pt x="143" y="0"/>
                  <a:pt x="92" y="0"/>
                </a:cubicBezTo>
                <a:close/>
              </a:path>
            </a:pathLst>
          </a:custGeom>
          <a:solidFill>
            <a:schemeClr val="accent2"/>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3200">
              <a:solidFill>
                <a:schemeClr val="dk1"/>
              </a:solidFill>
              <a:latin typeface="Roboto"/>
              <a:ea typeface="Roboto"/>
              <a:cs typeface="Roboto"/>
              <a:sym typeface="Roboto"/>
            </a:endParaRPr>
          </a:p>
        </p:txBody>
      </p:sp>
      <p:sp>
        <p:nvSpPr>
          <p:cNvPr id="546" name="Google Shape;546;p39"/>
          <p:cNvSpPr/>
          <p:nvPr/>
        </p:nvSpPr>
        <p:spPr>
          <a:xfrm>
            <a:off x="6208947" y="1602578"/>
            <a:ext cx="524597" cy="524597"/>
          </a:xfrm>
          <a:custGeom>
            <a:avLst/>
            <a:gdLst/>
            <a:ahLst/>
            <a:cxnLst/>
            <a:rect l="l" t="t" r="r" b="b"/>
            <a:pathLst>
              <a:path w="184" h="184" extrusionOk="0">
                <a:moveTo>
                  <a:pt x="92" y="0"/>
                </a:moveTo>
                <a:cubicBezTo>
                  <a:pt x="42" y="0"/>
                  <a:pt x="0" y="41"/>
                  <a:pt x="0" y="92"/>
                </a:cubicBezTo>
                <a:cubicBezTo>
                  <a:pt x="0" y="143"/>
                  <a:pt x="42" y="184"/>
                  <a:pt x="92" y="184"/>
                </a:cubicBezTo>
                <a:cubicBezTo>
                  <a:pt x="143" y="184"/>
                  <a:pt x="184" y="143"/>
                  <a:pt x="184" y="92"/>
                </a:cubicBezTo>
                <a:cubicBezTo>
                  <a:pt x="184" y="41"/>
                  <a:pt x="143" y="0"/>
                  <a:pt x="92" y="0"/>
                </a:cubicBezTo>
                <a:close/>
              </a:path>
            </a:pathLst>
          </a:custGeom>
          <a:solidFill>
            <a:schemeClr val="accent3"/>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3200">
              <a:solidFill>
                <a:schemeClr val="dk1"/>
              </a:solidFill>
              <a:latin typeface="Roboto"/>
              <a:ea typeface="Roboto"/>
              <a:cs typeface="Roboto"/>
              <a:sym typeface="Roboto"/>
            </a:endParaRPr>
          </a:p>
        </p:txBody>
      </p:sp>
      <p:sp>
        <p:nvSpPr>
          <p:cNvPr id="547" name="Google Shape;547;p39"/>
          <p:cNvSpPr/>
          <p:nvPr/>
        </p:nvSpPr>
        <p:spPr>
          <a:xfrm>
            <a:off x="1720184" y="1602578"/>
            <a:ext cx="524597" cy="524597"/>
          </a:xfrm>
          <a:custGeom>
            <a:avLst/>
            <a:gdLst/>
            <a:ahLst/>
            <a:cxnLst/>
            <a:rect l="l" t="t" r="r" b="b"/>
            <a:pathLst>
              <a:path w="184" h="184" extrusionOk="0">
                <a:moveTo>
                  <a:pt x="92" y="0"/>
                </a:moveTo>
                <a:cubicBezTo>
                  <a:pt x="42" y="0"/>
                  <a:pt x="0" y="41"/>
                  <a:pt x="0" y="92"/>
                </a:cubicBezTo>
                <a:cubicBezTo>
                  <a:pt x="0" y="143"/>
                  <a:pt x="42" y="184"/>
                  <a:pt x="92" y="184"/>
                </a:cubicBezTo>
                <a:cubicBezTo>
                  <a:pt x="143" y="184"/>
                  <a:pt x="184" y="143"/>
                  <a:pt x="184" y="92"/>
                </a:cubicBezTo>
                <a:cubicBezTo>
                  <a:pt x="184" y="41"/>
                  <a:pt x="143" y="0"/>
                  <a:pt x="92" y="0"/>
                </a:cubicBezTo>
                <a:close/>
              </a:path>
            </a:pathLst>
          </a:custGeom>
          <a:solidFill>
            <a:schemeClr val="dk2"/>
          </a:solidFill>
          <a:ln>
            <a:noFill/>
          </a:ln>
        </p:spPr>
        <p:txBody>
          <a:bodyPr spcFirstLastPara="1" wrap="square" lIns="45000" tIns="22500" rIns="45000" bIns="22500" anchor="ctr" anchorCtr="1">
            <a:noAutofit/>
          </a:bodyPr>
          <a:lstStyle/>
          <a:p>
            <a:pPr marL="0" marR="0" lvl="0" indent="0" algn="l" rtl="0">
              <a:spcBef>
                <a:spcPts val="0"/>
              </a:spcBef>
              <a:spcAft>
                <a:spcPts val="0"/>
              </a:spcAft>
              <a:buNone/>
            </a:pPr>
            <a:endParaRPr sz="3200">
              <a:solidFill>
                <a:schemeClr val="dk1"/>
              </a:solidFill>
              <a:latin typeface="Roboto"/>
              <a:ea typeface="Roboto"/>
              <a:cs typeface="Roboto"/>
              <a:sym typeface="Roboto"/>
            </a:endParaRPr>
          </a:p>
        </p:txBody>
      </p:sp>
      <p:cxnSp>
        <p:nvCxnSpPr>
          <p:cNvPr id="548" name="Google Shape;548;p39"/>
          <p:cNvCxnSpPr/>
          <p:nvPr/>
        </p:nvCxnSpPr>
        <p:spPr>
          <a:xfrm>
            <a:off x="4194835" y="3786636"/>
            <a:ext cx="5120640" cy="0"/>
          </a:xfrm>
          <a:prstGeom prst="straightConnector1">
            <a:avLst/>
          </a:prstGeom>
          <a:noFill/>
          <a:ln w="19050" cap="flat" cmpd="sng">
            <a:solidFill>
              <a:schemeClr val="dk2"/>
            </a:solidFill>
            <a:prstDash val="solid"/>
            <a:miter lim="800000"/>
            <a:headEnd type="none" w="sm" len="sm"/>
            <a:tailEnd type="none" w="sm" len="sm"/>
          </a:ln>
        </p:spPr>
      </p:cxnSp>
      <p:sp>
        <p:nvSpPr>
          <p:cNvPr id="549" name="Google Shape;549;p39"/>
          <p:cNvSpPr txBox="1"/>
          <p:nvPr/>
        </p:nvSpPr>
        <p:spPr>
          <a:xfrm>
            <a:off x="4012577" y="5534117"/>
            <a:ext cx="444951" cy="330966"/>
          </a:xfrm>
          <a:prstGeom prst="rect">
            <a:avLst/>
          </a:prstGeom>
          <a:noFill/>
          <a:ln>
            <a:noFill/>
          </a:ln>
        </p:spPr>
        <p:txBody>
          <a:bodyPr spcFirstLastPara="1" wrap="square" lIns="121875" tIns="60925" rIns="121875" bIns="60925" anchor="t" anchorCtr="0">
            <a:noAutofit/>
          </a:bodyPr>
          <a:lstStyle/>
          <a:p>
            <a:pPr marL="0" marR="0" lvl="0" indent="0" algn="ctr" rtl="0">
              <a:spcBef>
                <a:spcPts val="0"/>
              </a:spcBef>
              <a:spcAft>
                <a:spcPts val="0"/>
              </a:spcAft>
              <a:buNone/>
            </a:pPr>
            <a:r>
              <a:rPr lang="en-MY" sz="1351" b="1">
                <a:solidFill>
                  <a:schemeClr val="lt1"/>
                </a:solidFill>
                <a:latin typeface="Lato"/>
                <a:ea typeface="Lato"/>
                <a:cs typeface="Lato"/>
                <a:sym typeface="Lato"/>
              </a:rPr>
              <a:t>05</a:t>
            </a:r>
            <a:endParaRPr/>
          </a:p>
        </p:txBody>
      </p:sp>
      <p:sp>
        <p:nvSpPr>
          <p:cNvPr id="550" name="Google Shape;550;p39"/>
          <p:cNvSpPr txBox="1"/>
          <p:nvPr/>
        </p:nvSpPr>
        <p:spPr>
          <a:xfrm>
            <a:off x="1773583" y="5534117"/>
            <a:ext cx="444951" cy="330966"/>
          </a:xfrm>
          <a:prstGeom prst="rect">
            <a:avLst/>
          </a:prstGeom>
          <a:noFill/>
          <a:ln>
            <a:noFill/>
          </a:ln>
        </p:spPr>
        <p:txBody>
          <a:bodyPr spcFirstLastPara="1" wrap="square" lIns="121875" tIns="60925" rIns="121875" bIns="60925" anchor="t" anchorCtr="0">
            <a:noAutofit/>
          </a:bodyPr>
          <a:lstStyle/>
          <a:p>
            <a:pPr marL="0" marR="0" lvl="0" indent="0" algn="ctr" rtl="0">
              <a:spcBef>
                <a:spcPts val="0"/>
              </a:spcBef>
              <a:spcAft>
                <a:spcPts val="0"/>
              </a:spcAft>
              <a:buNone/>
            </a:pPr>
            <a:r>
              <a:rPr lang="en-MY" sz="1351" b="1">
                <a:solidFill>
                  <a:schemeClr val="lt1"/>
                </a:solidFill>
                <a:latin typeface="Lato"/>
                <a:ea typeface="Lato"/>
                <a:cs typeface="Lato"/>
                <a:sym typeface="Lato"/>
              </a:rPr>
              <a:t>04</a:t>
            </a:r>
            <a:endParaRPr/>
          </a:p>
        </p:txBody>
      </p:sp>
      <p:sp>
        <p:nvSpPr>
          <p:cNvPr id="551" name="Google Shape;551;p39"/>
          <p:cNvSpPr txBox="1"/>
          <p:nvPr/>
        </p:nvSpPr>
        <p:spPr>
          <a:xfrm>
            <a:off x="6271297" y="5534117"/>
            <a:ext cx="444951" cy="330966"/>
          </a:xfrm>
          <a:prstGeom prst="rect">
            <a:avLst/>
          </a:prstGeom>
          <a:noFill/>
          <a:ln>
            <a:noFill/>
          </a:ln>
        </p:spPr>
        <p:txBody>
          <a:bodyPr spcFirstLastPara="1" wrap="square" lIns="121875" tIns="60925" rIns="121875" bIns="60925" anchor="t" anchorCtr="0">
            <a:noAutofit/>
          </a:bodyPr>
          <a:lstStyle/>
          <a:p>
            <a:pPr marL="0" marR="0" lvl="0" indent="0" algn="ctr" rtl="0">
              <a:spcBef>
                <a:spcPts val="0"/>
              </a:spcBef>
              <a:spcAft>
                <a:spcPts val="0"/>
              </a:spcAft>
              <a:buNone/>
            </a:pPr>
            <a:r>
              <a:rPr lang="en-MY" sz="1351" b="1">
                <a:solidFill>
                  <a:schemeClr val="lt1"/>
                </a:solidFill>
                <a:latin typeface="Lato"/>
                <a:ea typeface="Lato"/>
                <a:cs typeface="Lato"/>
                <a:sym typeface="Lato"/>
              </a:rPr>
              <a:t>06</a:t>
            </a:r>
            <a:endParaRPr/>
          </a:p>
        </p:txBody>
      </p:sp>
      <p:sp>
        <p:nvSpPr>
          <p:cNvPr id="552" name="Google Shape;552;p39"/>
          <p:cNvSpPr txBox="1"/>
          <p:nvPr/>
        </p:nvSpPr>
        <p:spPr>
          <a:xfrm>
            <a:off x="4012577" y="1681825"/>
            <a:ext cx="444951" cy="330966"/>
          </a:xfrm>
          <a:prstGeom prst="rect">
            <a:avLst/>
          </a:prstGeom>
          <a:noFill/>
          <a:ln>
            <a:noFill/>
          </a:ln>
        </p:spPr>
        <p:txBody>
          <a:bodyPr spcFirstLastPara="1" wrap="square" lIns="121875" tIns="60925" rIns="121875" bIns="60925" anchor="t" anchorCtr="0">
            <a:noAutofit/>
          </a:bodyPr>
          <a:lstStyle/>
          <a:p>
            <a:pPr marL="0" marR="0" lvl="0" indent="0" algn="ctr" rtl="0">
              <a:spcBef>
                <a:spcPts val="0"/>
              </a:spcBef>
              <a:spcAft>
                <a:spcPts val="0"/>
              </a:spcAft>
              <a:buNone/>
            </a:pPr>
            <a:r>
              <a:rPr lang="en-MY" sz="1351" b="1">
                <a:solidFill>
                  <a:schemeClr val="lt1"/>
                </a:solidFill>
                <a:latin typeface="Lato"/>
                <a:ea typeface="Lato"/>
                <a:cs typeface="Lato"/>
                <a:sym typeface="Lato"/>
              </a:rPr>
              <a:t>02</a:t>
            </a:r>
            <a:endParaRPr/>
          </a:p>
        </p:txBody>
      </p:sp>
      <p:sp>
        <p:nvSpPr>
          <p:cNvPr id="553" name="Google Shape;553;p39"/>
          <p:cNvSpPr txBox="1"/>
          <p:nvPr/>
        </p:nvSpPr>
        <p:spPr>
          <a:xfrm>
            <a:off x="1773583" y="1681825"/>
            <a:ext cx="444951" cy="330966"/>
          </a:xfrm>
          <a:prstGeom prst="rect">
            <a:avLst/>
          </a:prstGeom>
          <a:noFill/>
          <a:ln>
            <a:noFill/>
          </a:ln>
        </p:spPr>
        <p:txBody>
          <a:bodyPr spcFirstLastPara="1" wrap="square" lIns="121875" tIns="60925" rIns="121875" bIns="60925" anchor="t" anchorCtr="0">
            <a:noAutofit/>
          </a:bodyPr>
          <a:lstStyle/>
          <a:p>
            <a:pPr marL="0" marR="0" lvl="0" indent="0" algn="ctr" rtl="0">
              <a:spcBef>
                <a:spcPts val="0"/>
              </a:spcBef>
              <a:spcAft>
                <a:spcPts val="0"/>
              </a:spcAft>
              <a:buNone/>
            </a:pPr>
            <a:r>
              <a:rPr lang="en-MY" sz="1351" b="1">
                <a:solidFill>
                  <a:schemeClr val="lt1"/>
                </a:solidFill>
                <a:latin typeface="Lato"/>
                <a:ea typeface="Lato"/>
                <a:cs typeface="Lato"/>
                <a:sym typeface="Lato"/>
              </a:rPr>
              <a:t>01</a:t>
            </a:r>
            <a:endParaRPr/>
          </a:p>
        </p:txBody>
      </p:sp>
      <p:sp>
        <p:nvSpPr>
          <p:cNvPr id="554" name="Google Shape;554;p39"/>
          <p:cNvSpPr txBox="1"/>
          <p:nvPr/>
        </p:nvSpPr>
        <p:spPr>
          <a:xfrm>
            <a:off x="6271297" y="1681825"/>
            <a:ext cx="444951" cy="330966"/>
          </a:xfrm>
          <a:prstGeom prst="rect">
            <a:avLst/>
          </a:prstGeom>
          <a:noFill/>
          <a:ln>
            <a:noFill/>
          </a:ln>
        </p:spPr>
        <p:txBody>
          <a:bodyPr spcFirstLastPara="1" wrap="square" lIns="121875" tIns="60925" rIns="121875" bIns="60925" anchor="t" anchorCtr="0">
            <a:noAutofit/>
          </a:bodyPr>
          <a:lstStyle/>
          <a:p>
            <a:pPr marL="0" marR="0" lvl="0" indent="0" algn="ctr" rtl="0">
              <a:spcBef>
                <a:spcPts val="0"/>
              </a:spcBef>
              <a:spcAft>
                <a:spcPts val="0"/>
              </a:spcAft>
              <a:buNone/>
            </a:pPr>
            <a:r>
              <a:rPr lang="en-MY" sz="1351" b="1">
                <a:solidFill>
                  <a:schemeClr val="lt1"/>
                </a:solidFill>
                <a:latin typeface="Lato"/>
                <a:ea typeface="Lato"/>
                <a:cs typeface="Lato"/>
                <a:sym typeface="Lato"/>
              </a:rPr>
              <a:t>03</a:t>
            </a:r>
            <a:endParaRPr/>
          </a:p>
        </p:txBody>
      </p:sp>
      <p:sp>
        <p:nvSpPr>
          <p:cNvPr id="555" name="Google Shape;555;p39"/>
          <p:cNvSpPr txBox="1"/>
          <p:nvPr/>
        </p:nvSpPr>
        <p:spPr>
          <a:xfrm>
            <a:off x="6464343" y="2785595"/>
            <a:ext cx="2031924" cy="451512"/>
          </a:xfrm>
          <a:prstGeom prst="rect">
            <a:avLst/>
          </a:prstGeom>
          <a:noFill/>
          <a:ln>
            <a:noFill/>
          </a:ln>
        </p:spPr>
        <p:txBody>
          <a:bodyPr spcFirstLastPara="1" wrap="square" lIns="121875" tIns="60925" rIns="121875" bIns="60925" anchor="t" anchorCtr="0">
            <a:noAutofit/>
          </a:bodyPr>
          <a:lstStyle/>
          <a:p>
            <a:pPr marL="0" marR="0" lvl="0" indent="0" algn="r" rtl="0">
              <a:spcBef>
                <a:spcPts val="0"/>
              </a:spcBef>
              <a:spcAft>
                <a:spcPts val="0"/>
              </a:spcAft>
              <a:buNone/>
            </a:pPr>
            <a:r>
              <a:rPr lang="en-MY" sz="1067" b="1">
                <a:solidFill>
                  <a:schemeClr val="dk2"/>
                </a:solidFill>
                <a:latin typeface="Lato"/>
                <a:ea typeface="Lato"/>
                <a:cs typeface="Lato"/>
                <a:sym typeface="Lato"/>
              </a:rPr>
              <a:t>Berdasarkan sebuah hadith </a:t>
            </a:r>
            <a:endParaRPr/>
          </a:p>
          <a:p>
            <a:pPr marL="0" marR="0" lvl="0" indent="0" algn="r" rtl="0">
              <a:spcBef>
                <a:spcPts val="0"/>
              </a:spcBef>
              <a:spcAft>
                <a:spcPts val="0"/>
              </a:spcAft>
              <a:buNone/>
            </a:pPr>
            <a:r>
              <a:rPr lang="en-MY" sz="1067" b="1">
                <a:solidFill>
                  <a:schemeClr val="dk2"/>
                </a:solidFill>
                <a:latin typeface="Lato"/>
                <a:ea typeface="Lato"/>
                <a:cs typeface="Lato"/>
                <a:sym typeface="Lato"/>
              </a:rPr>
              <a:t>riwayat Ibnu Majah</a:t>
            </a:r>
            <a:endParaRPr sz="1067" b="1">
              <a:solidFill>
                <a:schemeClr val="dk2"/>
              </a:solidFill>
              <a:latin typeface="Lato"/>
              <a:ea typeface="Lato"/>
              <a:cs typeface="Lato"/>
              <a:sym typeface="Lato"/>
            </a:endParaRPr>
          </a:p>
        </p:txBody>
      </p:sp>
      <p:sp>
        <p:nvSpPr>
          <p:cNvPr id="556" name="Google Shape;556;p39"/>
          <p:cNvSpPr txBox="1"/>
          <p:nvPr/>
        </p:nvSpPr>
        <p:spPr>
          <a:xfrm>
            <a:off x="6452028" y="2113520"/>
            <a:ext cx="1756208" cy="451512"/>
          </a:xfrm>
          <a:prstGeom prst="rect">
            <a:avLst/>
          </a:prstGeom>
          <a:noFill/>
          <a:ln>
            <a:noFill/>
          </a:ln>
        </p:spPr>
        <p:txBody>
          <a:bodyPr spcFirstLastPara="1" wrap="square" lIns="121875" tIns="60925" rIns="121875" bIns="60925" anchor="t" anchorCtr="0">
            <a:noAutofit/>
          </a:bodyPr>
          <a:lstStyle/>
          <a:p>
            <a:pPr marL="0" marR="0" lvl="0" indent="0" algn="r" rtl="0">
              <a:spcBef>
                <a:spcPts val="0"/>
              </a:spcBef>
              <a:spcAft>
                <a:spcPts val="0"/>
              </a:spcAft>
              <a:buNone/>
            </a:pPr>
            <a:r>
              <a:rPr lang="en-MY" sz="1067" b="1">
                <a:solidFill>
                  <a:schemeClr val="dk2"/>
                </a:solidFill>
                <a:latin typeface="Lato"/>
                <a:ea typeface="Lato"/>
                <a:cs typeface="Lato"/>
                <a:sym typeface="Lato"/>
              </a:rPr>
              <a:t>Menuntut ilmu adalah  </a:t>
            </a:r>
            <a:br>
              <a:rPr lang="en-MY" sz="1067" b="1">
                <a:solidFill>
                  <a:schemeClr val="dk2"/>
                </a:solidFill>
                <a:latin typeface="Lato"/>
                <a:ea typeface="Lato"/>
                <a:cs typeface="Lato"/>
                <a:sym typeface="Lato"/>
              </a:rPr>
            </a:br>
            <a:r>
              <a:rPr lang="en-MY" sz="1067" b="1">
                <a:solidFill>
                  <a:schemeClr val="dk2"/>
                </a:solidFill>
                <a:latin typeface="Lato"/>
                <a:ea typeface="Lato"/>
                <a:cs typeface="Lato"/>
                <a:sym typeface="Lato"/>
              </a:rPr>
              <a:t>suatu kewajipan</a:t>
            </a:r>
            <a:endParaRPr sz="1067" b="1">
              <a:solidFill>
                <a:schemeClr val="dk2"/>
              </a:solidFill>
              <a:latin typeface="Lato"/>
              <a:ea typeface="Lato"/>
              <a:cs typeface="Lato"/>
              <a:sym typeface="Lato"/>
            </a:endParaRPr>
          </a:p>
        </p:txBody>
      </p:sp>
      <p:sp>
        <p:nvSpPr>
          <p:cNvPr id="557" name="Google Shape;557;p39"/>
          <p:cNvSpPr txBox="1"/>
          <p:nvPr/>
        </p:nvSpPr>
        <p:spPr>
          <a:xfrm>
            <a:off x="3787096" y="2113520"/>
            <a:ext cx="2116883" cy="451512"/>
          </a:xfrm>
          <a:prstGeom prst="rect">
            <a:avLst/>
          </a:prstGeom>
          <a:noFill/>
          <a:ln>
            <a:noFill/>
          </a:ln>
        </p:spPr>
        <p:txBody>
          <a:bodyPr spcFirstLastPara="1" wrap="square" lIns="121875" tIns="60925" rIns="121875" bIns="60925" anchor="t" anchorCtr="0">
            <a:noAutofit/>
          </a:bodyPr>
          <a:lstStyle/>
          <a:p>
            <a:pPr marL="0" marR="0" lvl="0" indent="0" algn="r" rtl="0">
              <a:spcBef>
                <a:spcPts val="0"/>
              </a:spcBef>
              <a:spcAft>
                <a:spcPts val="0"/>
              </a:spcAft>
              <a:buNone/>
            </a:pPr>
            <a:r>
              <a:rPr lang="en-MY" sz="1067" b="1">
                <a:solidFill>
                  <a:schemeClr val="dk2"/>
                </a:solidFill>
                <a:latin typeface="Lato"/>
                <a:ea typeface="Lato"/>
                <a:cs typeface="Lato"/>
                <a:sym typeface="Lato"/>
              </a:rPr>
              <a:t>Islam menegaskan umatnya  </a:t>
            </a:r>
            <a:br>
              <a:rPr lang="en-MY" sz="1067" b="1">
                <a:solidFill>
                  <a:schemeClr val="dk2"/>
                </a:solidFill>
                <a:latin typeface="Lato"/>
                <a:ea typeface="Lato"/>
                <a:cs typeface="Lato"/>
                <a:sym typeface="Lato"/>
              </a:rPr>
            </a:br>
            <a:r>
              <a:rPr lang="en-MY" sz="1067" b="1">
                <a:solidFill>
                  <a:schemeClr val="dk2"/>
                </a:solidFill>
                <a:latin typeface="Lato"/>
                <a:ea typeface="Lato"/>
                <a:cs typeface="Lato"/>
                <a:sym typeface="Lato"/>
              </a:rPr>
              <a:t>dalam mencari ilmu</a:t>
            </a:r>
            <a:endParaRPr sz="1067" b="1">
              <a:solidFill>
                <a:schemeClr val="dk2"/>
              </a:solidFill>
              <a:latin typeface="Lato"/>
              <a:ea typeface="Lato"/>
              <a:cs typeface="Lato"/>
              <a:sym typeface="Lato"/>
            </a:endParaRPr>
          </a:p>
        </p:txBody>
      </p:sp>
      <p:sp>
        <p:nvSpPr>
          <p:cNvPr id="558" name="Google Shape;558;p39"/>
          <p:cNvSpPr txBox="1"/>
          <p:nvPr/>
        </p:nvSpPr>
        <p:spPr>
          <a:xfrm>
            <a:off x="3959882" y="4581128"/>
            <a:ext cx="2136119" cy="451512"/>
          </a:xfrm>
          <a:prstGeom prst="rect">
            <a:avLst/>
          </a:prstGeom>
          <a:noFill/>
          <a:ln>
            <a:noFill/>
          </a:ln>
        </p:spPr>
        <p:txBody>
          <a:bodyPr spcFirstLastPara="1" wrap="square" lIns="121875" tIns="60925" rIns="121875" bIns="60925" anchor="t" anchorCtr="0">
            <a:noAutofit/>
          </a:bodyPr>
          <a:lstStyle/>
          <a:p>
            <a:pPr marL="0" marR="0" lvl="0" indent="0" algn="r" rtl="0">
              <a:spcBef>
                <a:spcPts val="0"/>
              </a:spcBef>
              <a:spcAft>
                <a:spcPts val="0"/>
              </a:spcAft>
              <a:buNone/>
            </a:pPr>
            <a:r>
              <a:rPr lang="en-MY" sz="1067" b="1">
                <a:solidFill>
                  <a:schemeClr val="dk2"/>
                </a:solidFill>
                <a:latin typeface="Lato"/>
                <a:ea typeface="Lato"/>
                <a:cs typeface="Lato"/>
                <a:sym typeface="Lato"/>
              </a:rPr>
              <a:t>Islam membezakan golongan</a:t>
            </a:r>
            <a:endParaRPr sz="1067" b="1">
              <a:solidFill>
                <a:schemeClr val="dk2"/>
              </a:solidFill>
              <a:latin typeface="Lato"/>
              <a:ea typeface="Lato"/>
              <a:cs typeface="Lato"/>
              <a:sym typeface="Lato"/>
            </a:endParaRPr>
          </a:p>
          <a:p>
            <a:pPr marL="0" marR="0" lvl="0" indent="0" algn="r" rtl="0">
              <a:spcBef>
                <a:spcPts val="0"/>
              </a:spcBef>
              <a:spcAft>
                <a:spcPts val="0"/>
              </a:spcAft>
              <a:buNone/>
            </a:pPr>
            <a:r>
              <a:rPr lang="en-MY" sz="1067" b="1">
                <a:solidFill>
                  <a:schemeClr val="dk2"/>
                </a:solidFill>
                <a:latin typeface="Lato"/>
                <a:ea typeface="Lato"/>
                <a:cs typeface="Lato"/>
                <a:sym typeface="Lato"/>
              </a:rPr>
              <a:t>berilmu dan tidak berilmu  </a:t>
            </a:r>
            <a:endParaRPr/>
          </a:p>
        </p:txBody>
      </p:sp>
      <p:sp>
        <p:nvSpPr>
          <p:cNvPr id="559" name="Google Shape;559;p39"/>
          <p:cNvSpPr txBox="1"/>
          <p:nvPr/>
        </p:nvSpPr>
        <p:spPr>
          <a:xfrm>
            <a:off x="4087951" y="2785595"/>
            <a:ext cx="2104060" cy="451512"/>
          </a:xfrm>
          <a:prstGeom prst="rect">
            <a:avLst/>
          </a:prstGeom>
          <a:noFill/>
          <a:ln>
            <a:noFill/>
          </a:ln>
        </p:spPr>
        <p:txBody>
          <a:bodyPr spcFirstLastPara="1" wrap="square" lIns="121875" tIns="60925" rIns="121875" bIns="60925" anchor="t" anchorCtr="0">
            <a:noAutofit/>
          </a:bodyPr>
          <a:lstStyle/>
          <a:p>
            <a:pPr marL="0" marR="0" lvl="0" indent="0" algn="r" rtl="0">
              <a:spcBef>
                <a:spcPts val="0"/>
              </a:spcBef>
              <a:spcAft>
                <a:spcPts val="0"/>
              </a:spcAft>
              <a:buNone/>
            </a:pPr>
            <a:r>
              <a:rPr lang="en-MY" sz="1067" b="1">
                <a:solidFill>
                  <a:schemeClr val="dk2"/>
                </a:solidFill>
                <a:latin typeface="Lato"/>
                <a:ea typeface="Lato"/>
                <a:cs typeface="Lato"/>
                <a:sym typeface="Lato"/>
              </a:rPr>
              <a:t>Wahyu pertama diturunkan  </a:t>
            </a:r>
            <a:endParaRPr/>
          </a:p>
          <a:p>
            <a:pPr marL="0" marR="0" lvl="0" indent="0" algn="r" rtl="0">
              <a:spcBef>
                <a:spcPts val="0"/>
              </a:spcBef>
              <a:spcAft>
                <a:spcPts val="0"/>
              </a:spcAft>
              <a:buNone/>
            </a:pPr>
            <a:r>
              <a:rPr lang="en-MY" sz="1067" b="1">
                <a:solidFill>
                  <a:schemeClr val="dk2"/>
                </a:solidFill>
                <a:latin typeface="Lato"/>
                <a:ea typeface="Lato"/>
                <a:cs typeface="Lato"/>
                <a:sym typeface="Lato"/>
              </a:rPr>
              <a:t>menekankan pembacaan</a:t>
            </a:r>
            <a:endParaRPr sz="1067" b="1">
              <a:solidFill>
                <a:schemeClr val="dk2"/>
              </a:solidFill>
              <a:latin typeface="Lato"/>
              <a:ea typeface="Lato"/>
              <a:cs typeface="Lato"/>
              <a:sym typeface="Lato"/>
            </a:endParaRPr>
          </a:p>
        </p:txBody>
      </p:sp>
      <p:sp>
        <p:nvSpPr>
          <p:cNvPr id="560" name="Google Shape;560;p39"/>
          <p:cNvSpPr txBox="1"/>
          <p:nvPr/>
        </p:nvSpPr>
        <p:spPr>
          <a:xfrm>
            <a:off x="4082804" y="3909053"/>
            <a:ext cx="2301229" cy="451512"/>
          </a:xfrm>
          <a:prstGeom prst="rect">
            <a:avLst/>
          </a:prstGeom>
          <a:noFill/>
          <a:ln>
            <a:noFill/>
          </a:ln>
        </p:spPr>
        <p:txBody>
          <a:bodyPr spcFirstLastPara="1" wrap="square" lIns="121875" tIns="60925" rIns="121875" bIns="60925" anchor="t" anchorCtr="0">
            <a:noAutofit/>
          </a:bodyPr>
          <a:lstStyle/>
          <a:p>
            <a:pPr marL="0" marR="0" lvl="0" indent="0" algn="r" rtl="0">
              <a:spcBef>
                <a:spcPts val="0"/>
              </a:spcBef>
              <a:spcAft>
                <a:spcPts val="0"/>
              </a:spcAft>
              <a:buNone/>
            </a:pPr>
            <a:r>
              <a:rPr lang="en-MY" sz="1067" b="1">
                <a:solidFill>
                  <a:schemeClr val="dk2"/>
                </a:solidFill>
                <a:latin typeface="Lato"/>
                <a:ea typeface="Lato"/>
                <a:cs typeface="Lato"/>
                <a:sym typeface="Lato"/>
              </a:rPr>
              <a:t>Menuntut ilmu membebaskan</a:t>
            </a:r>
            <a:endParaRPr sz="1067" b="1">
              <a:solidFill>
                <a:schemeClr val="dk2"/>
              </a:solidFill>
              <a:latin typeface="Lato"/>
              <a:ea typeface="Lato"/>
              <a:cs typeface="Lato"/>
              <a:sym typeface="Lato"/>
            </a:endParaRPr>
          </a:p>
          <a:p>
            <a:pPr marL="0" marR="0" lvl="0" indent="0" algn="r" rtl="0">
              <a:spcBef>
                <a:spcPts val="0"/>
              </a:spcBef>
              <a:spcAft>
                <a:spcPts val="0"/>
              </a:spcAft>
              <a:buNone/>
            </a:pPr>
            <a:r>
              <a:rPr lang="en-MY" sz="1067" b="1">
                <a:solidFill>
                  <a:schemeClr val="dk2"/>
                </a:solidFill>
                <a:latin typeface="Lato"/>
                <a:ea typeface="Lato"/>
                <a:cs typeface="Lato"/>
                <a:sym typeface="Lato"/>
              </a:rPr>
              <a:t>kejahilan dan diberi kemuliaan  </a:t>
            </a:r>
            <a:endParaRPr/>
          </a:p>
        </p:txBody>
      </p:sp>
      <p:sp>
        <p:nvSpPr>
          <p:cNvPr id="561" name="Google Shape;561;p39"/>
          <p:cNvSpPr txBox="1"/>
          <p:nvPr/>
        </p:nvSpPr>
        <p:spPr>
          <a:xfrm>
            <a:off x="2064087" y="2785595"/>
            <a:ext cx="1882844" cy="451512"/>
          </a:xfrm>
          <a:prstGeom prst="rect">
            <a:avLst/>
          </a:prstGeom>
          <a:noFill/>
          <a:ln>
            <a:noFill/>
          </a:ln>
        </p:spPr>
        <p:txBody>
          <a:bodyPr spcFirstLastPara="1" wrap="square" lIns="121875" tIns="60925" rIns="121875" bIns="60925" anchor="t" anchorCtr="0">
            <a:noAutofit/>
          </a:bodyPr>
          <a:lstStyle/>
          <a:p>
            <a:pPr marL="0" marR="0" lvl="0" indent="0" algn="r" rtl="0">
              <a:spcBef>
                <a:spcPts val="0"/>
              </a:spcBef>
              <a:spcAft>
                <a:spcPts val="0"/>
              </a:spcAft>
              <a:buNone/>
            </a:pPr>
            <a:r>
              <a:rPr lang="en-MY" sz="1067" b="1">
                <a:solidFill>
                  <a:schemeClr val="dk2"/>
                </a:solidFill>
                <a:latin typeface="Lato"/>
                <a:ea typeface="Lato"/>
                <a:cs typeface="Lato"/>
                <a:sym typeface="Lato"/>
              </a:rPr>
              <a:t>Memerlukan ilmu akliah  </a:t>
            </a:r>
            <a:endParaRPr/>
          </a:p>
          <a:p>
            <a:pPr marL="0" marR="0" lvl="0" indent="0" algn="r" rtl="0">
              <a:spcBef>
                <a:spcPts val="0"/>
              </a:spcBef>
              <a:spcAft>
                <a:spcPts val="0"/>
              </a:spcAft>
              <a:buNone/>
            </a:pPr>
            <a:r>
              <a:rPr lang="en-MY" sz="1067" b="1">
                <a:solidFill>
                  <a:schemeClr val="dk2"/>
                </a:solidFill>
                <a:latin typeface="Lato"/>
                <a:ea typeface="Lato"/>
                <a:cs typeface="Lato"/>
                <a:sym typeface="Lato"/>
              </a:rPr>
              <a:t>untuk laksana ibadah</a:t>
            </a:r>
            <a:endParaRPr sz="1067" b="1">
              <a:solidFill>
                <a:schemeClr val="dk2"/>
              </a:solidFill>
              <a:latin typeface="Lato"/>
              <a:ea typeface="Lato"/>
              <a:cs typeface="Lato"/>
              <a:sym typeface="Lato"/>
            </a:endParaRPr>
          </a:p>
        </p:txBody>
      </p:sp>
      <p:sp>
        <p:nvSpPr>
          <p:cNvPr id="562" name="Google Shape;562;p39"/>
          <p:cNvSpPr txBox="1"/>
          <p:nvPr/>
        </p:nvSpPr>
        <p:spPr>
          <a:xfrm>
            <a:off x="1201593" y="2113520"/>
            <a:ext cx="2451911" cy="451512"/>
          </a:xfrm>
          <a:prstGeom prst="rect">
            <a:avLst/>
          </a:prstGeom>
          <a:noFill/>
          <a:ln>
            <a:noFill/>
          </a:ln>
        </p:spPr>
        <p:txBody>
          <a:bodyPr spcFirstLastPara="1" wrap="square" lIns="121875" tIns="60925" rIns="121875" bIns="60925" anchor="t" anchorCtr="0">
            <a:noAutofit/>
          </a:bodyPr>
          <a:lstStyle/>
          <a:p>
            <a:pPr marL="0" marR="0" lvl="0" indent="0" algn="r" rtl="0">
              <a:spcBef>
                <a:spcPts val="0"/>
              </a:spcBef>
              <a:spcAft>
                <a:spcPts val="0"/>
              </a:spcAft>
              <a:buNone/>
            </a:pPr>
            <a:r>
              <a:rPr lang="en-MY" sz="1067" b="1">
                <a:solidFill>
                  <a:schemeClr val="dk2"/>
                </a:solidFill>
                <a:latin typeface="Lato"/>
                <a:ea typeface="Lato"/>
                <a:cs typeface="Lato"/>
                <a:sym typeface="Lato"/>
              </a:rPr>
              <a:t>Kesempurnaan islam mendorong  </a:t>
            </a:r>
            <a:endParaRPr/>
          </a:p>
          <a:p>
            <a:pPr marL="0" marR="0" lvl="0" indent="0" algn="r" rtl="0">
              <a:spcBef>
                <a:spcPts val="0"/>
              </a:spcBef>
              <a:spcAft>
                <a:spcPts val="0"/>
              </a:spcAft>
              <a:buNone/>
            </a:pPr>
            <a:r>
              <a:rPr lang="en-MY" sz="1067" b="1">
                <a:solidFill>
                  <a:schemeClr val="dk2"/>
                </a:solidFill>
                <a:latin typeface="Lato"/>
                <a:ea typeface="Lato"/>
                <a:cs typeface="Lato"/>
                <a:sym typeface="Lato"/>
              </a:rPr>
              <a:t>kepada budaya ilmu</a:t>
            </a:r>
            <a:endParaRPr sz="1067" b="1">
              <a:solidFill>
                <a:schemeClr val="dk2"/>
              </a:solidFill>
              <a:latin typeface="Lato"/>
              <a:ea typeface="Lato"/>
              <a:cs typeface="Lato"/>
              <a:sym typeface="Lato"/>
            </a:endParaRPr>
          </a:p>
        </p:txBody>
      </p:sp>
      <p:sp>
        <p:nvSpPr>
          <p:cNvPr id="563" name="Google Shape;563;p39"/>
          <p:cNvSpPr txBox="1"/>
          <p:nvPr/>
        </p:nvSpPr>
        <p:spPr>
          <a:xfrm>
            <a:off x="6699815" y="3909053"/>
            <a:ext cx="1892462" cy="451512"/>
          </a:xfrm>
          <a:prstGeom prst="rect">
            <a:avLst/>
          </a:prstGeom>
          <a:noFill/>
          <a:ln>
            <a:noFill/>
          </a:ln>
        </p:spPr>
        <p:txBody>
          <a:bodyPr spcFirstLastPara="1" wrap="square" lIns="121875" tIns="60925" rIns="121875" bIns="60925" anchor="t" anchorCtr="0">
            <a:noAutofit/>
          </a:bodyPr>
          <a:lstStyle/>
          <a:p>
            <a:pPr marL="0" marR="0" lvl="0" indent="0" algn="r" rtl="0">
              <a:spcBef>
                <a:spcPts val="0"/>
              </a:spcBef>
              <a:spcAft>
                <a:spcPts val="0"/>
              </a:spcAft>
              <a:buNone/>
            </a:pPr>
            <a:r>
              <a:rPr lang="en-MY" sz="1067" b="1">
                <a:solidFill>
                  <a:schemeClr val="dk2"/>
                </a:solidFill>
                <a:latin typeface="Lato"/>
                <a:ea typeface="Lato"/>
                <a:cs typeface="Lato"/>
                <a:sym typeface="Lato"/>
              </a:rPr>
              <a:t>Allah mengangkat</a:t>
            </a:r>
            <a:endParaRPr sz="1067" b="1">
              <a:solidFill>
                <a:schemeClr val="dk2"/>
              </a:solidFill>
              <a:latin typeface="Lato"/>
              <a:ea typeface="Lato"/>
              <a:cs typeface="Lato"/>
              <a:sym typeface="Lato"/>
            </a:endParaRPr>
          </a:p>
          <a:p>
            <a:pPr marL="0" marR="0" lvl="0" indent="0" algn="r" rtl="0">
              <a:spcBef>
                <a:spcPts val="0"/>
              </a:spcBef>
              <a:spcAft>
                <a:spcPts val="0"/>
              </a:spcAft>
              <a:buNone/>
            </a:pPr>
            <a:r>
              <a:rPr lang="en-MY" sz="1067" b="1">
                <a:solidFill>
                  <a:schemeClr val="dk2"/>
                </a:solidFill>
                <a:latin typeface="Lato"/>
                <a:ea typeface="Lato"/>
                <a:cs typeface="Lato"/>
                <a:sym typeface="Lato"/>
              </a:rPr>
              <a:t>darjat golongan berilmu  </a:t>
            </a:r>
            <a:endParaRPr/>
          </a:p>
        </p:txBody>
      </p:sp>
      <p:sp>
        <p:nvSpPr>
          <p:cNvPr id="564" name="Google Shape;564;p39"/>
          <p:cNvSpPr txBox="1"/>
          <p:nvPr/>
        </p:nvSpPr>
        <p:spPr>
          <a:xfrm>
            <a:off x="1443386" y="3909053"/>
            <a:ext cx="2618623" cy="451512"/>
          </a:xfrm>
          <a:prstGeom prst="rect">
            <a:avLst/>
          </a:prstGeom>
          <a:noFill/>
          <a:ln>
            <a:noFill/>
          </a:ln>
        </p:spPr>
        <p:txBody>
          <a:bodyPr spcFirstLastPara="1" wrap="square" lIns="121875" tIns="60925" rIns="121875" bIns="60925" anchor="t" anchorCtr="0">
            <a:noAutofit/>
          </a:bodyPr>
          <a:lstStyle/>
          <a:p>
            <a:pPr marL="0" marR="0" lvl="0" indent="0" algn="r" rtl="0">
              <a:spcBef>
                <a:spcPts val="0"/>
              </a:spcBef>
              <a:spcAft>
                <a:spcPts val="0"/>
              </a:spcAft>
              <a:buNone/>
            </a:pPr>
            <a:r>
              <a:rPr lang="en-MY" sz="1067" b="1">
                <a:solidFill>
                  <a:schemeClr val="dk2"/>
                </a:solidFill>
                <a:latin typeface="Lato"/>
                <a:ea typeface="Lato"/>
                <a:cs typeface="Lato"/>
                <a:sym typeface="Lato"/>
              </a:rPr>
              <a:t>Menurut Imam al-Ghazali,</a:t>
            </a:r>
            <a:endParaRPr/>
          </a:p>
          <a:p>
            <a:pPr marL="0" marR="0" lvl="0" indent="0" algn="r" rtl="0">
              <a:spcBef>
                <a:spcPts val="0"/>
              </a:spcBef>
              <a:spcAft>
                <a:spcPts val="0"/>
              </a:spcAft>
              <a:buNone/>
            </a:pPr>
            <a:r>
              <a:rPr lang="en-MY" sz="1067" b="1">
                <a:solidFill>
                  <a:schemeClr val="dk2"/>
                </a:solidFill>
                <a:latin typeface="Lato"/>
                <a:ea typeface="Lato"/>
                <a:cs typeface="Lato"/>
                <a:sym typeface="Lato"/>
              </a:rPr>
              <a:t>kewajipan ini terbahagi kepada dua  </a:t>
            </a:r>
            <a:endParaRPr/>
          </a:p>
        </p:txBody>
      </p:sp>
      <p:sp>
        <p:nvSpPr>
          <p:cNvPr id="565" name="Google Shape;565;p39"/>
          <p:cNvSpPr txBox="1"/>
          <p:nvPr/>
        </p:nvSpPr>
        <p:spPr>
          <a:xfrm>
            <a:off x="6695515" y="4581128"/>
            <a:ext cx="1608731" cy="451512"/>
          </a:xfrm>
          <a:prstGeom prst="rect">
            <a:avLst/>
          </a:prstGeom>
          <a:noFill/>
          <a:ln>
            <a:noFill/>
          </a:ln>
        </p:spPr>
        <p:txBody>
          <a:bodyPr spcFirstLastPara="1" wrap="square" lIns="121875" tIns="60925" rIns="121875" bIns="60925" anchor="t" anchorCtr="0">
            <a:noAutofit/>
          </a:bodyPr>
          <a:lstStyle/>
          <a:p>
            <a:pPr marL="0" marR="0" lvl="0" indent="0" algn="r" rtl="0">
              <a:spcBef>
                <a:spcPts val="0"/>
              </a:spcBef>
              <a:spcAft>
                <a:spcPts val="0"/>
              </a:spcAft>
              <a:buNone/>
            </a:pPr>
            <a:r>
              <a:rPr lang="en-MY" sz="1067" b="1">
                <a:solidFill>
                  <a:schemeClr val="dk2"/>
                </a:solidFill>
                <a:latin typeface="Lato"/>
                <a:ea typeface="Lato"/>
                <a:cs typeface="Lato"/>
                <a:sym typeface="Lato"/>
              </a:rPr>
              <a:t>Al-Mujadalah (58:11)</a:t>
            </a:r>
            <a:endParaRPr/>
          </a:p>
          <a:p>
            <a:pPr marL="0" marR="0" lvl="0" indent="0" algn="r" rtl="0">
              <a:spcBef>
                <a:spcPts val="0"/>
              </a:spcBef>
              <a:spcAft>
                <a:spcPts val="0"/>
              </a:spcAft>
              <a:buNone/>
            </a:pPr>
            <a:r>
              <a:rPr lang="en-MY" sz="1067" b="1">
                <a:solidFill>
                  <a:schemeClr val="dk2"/>
                </a:solidFill>
                <a:latin typeface="Lato"/>
                <a:ea typeface="Lato"/>
                <a:cs typeface="Lato"/>
                <a:sym typeface="Lato"/>
              </a:rPr>
              <a:t>Menjelaskan hal ini  </a:t>
            </a:r>
            <a:endParaRPr/>
          </a:p>
        </p:txBody>
      </p:sp>
      <p:sp>
        <p:nvSpPr>
          <p:cNvPr id="566" name="Google Shape;566;p39"/>
          <p:cNvSpPr txBox="1"/>
          <p:nvPr/>
        </p:nvSpPr>
        <p:spPr>
          <a:xfrm>
            <a:off x="2247133" y="4581128"/>
            <a:ext cx="1544611" cy="451512"/>
          </a:xfrm>
          <a:prstGeom prst="rect">
            <a:avLst/>
          </a:prstGeom>
          <a:noFill/>
          <a:ln>
            <a:noFill/>
          </a:ln>
        </p:spPr>
        <p:txBody>
          <a:bodyPr spcFirstLastPara="1" wrap="square" lIns="121875" tIns="60925" rIns="121875" bIns="60925" anchor="t" anchorCtr="0">
            <a:noAutofit/>
          </a:bodyPr>
          <a:lstStyle/>
          <a:p>
            <a:pPr marL="0" marR="0" lvl="0" indent="0" algn="r" rtl="0">
              <a:spcBef>
                <a:spcPts val="0"/>
              </a:spcBef>
              <a:spcAft>
                <a:spcPts val="0"/>
              </a:spcAft>
              <a:buNone/>
            </a:pPr>
            <a:r>
              <a:rPr lang="en-MY" sz="1067" b="1">
                <a:solidFill>
                  <a:schemeClr val="dk2"/>
                </a:solidFill>
                <a:latin typeface="Lato"/>
                <a:ea typeface="Lato"/>
                <a:cs typeface="Lato"/>
                <a:sym typeface="Lato"/>
              </a:rPr>
              <a:t>Fardhu ain</a:t>
            </a:r>
            <a:endParaRPr sz="1067" b="1">
              <a:solidFill>
                <a:schemeClr val="dk2"/>
              </a:solidFill>
              <a:latin typeface="Lato"/>
              <a:ea typeface="Lato"/>
              <a:cs typeface="Lato"/>
              <a:sym typeface="Lato"/>
            </a:endParaRPr>
          </a:p>
          <a:p>
            <a:pPr marL="0" marR="0" lvl="0" indent="0" algn="r" rtl="0">
              <a:spcBef>
                <a:spcPts val="0"/>
              </a:spcBef>
              <a:spcAft>
                <a:spcPts val="0"/>
              </a:spcAft>
              <a:buNone/>
            </a:pPr>
            <a:r>
              <a:rPr lang="en-MY" sz="1067" b="1">
                <a:solidFill>
                  <a:schemeClr val="dk2"/>
                </a:solidFill>
                <a:latin typeface="Lato"/>
                <a:ea typeface="Lato"/>
                <a:cs typeface="Lato"/>
                <a:sym typeface="Lato"/>
              </a:rPr>
              <a:t>dan fardhu kifayah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570"/>
        <p:cNvGrpSpPr/>
        <p:nvPr/>
      </p:nvGrpSpPr>
      <p:grpSpPr>
        <a:xfrm>
          <a:off x="0" y="0"/>
          <a:ext cx="0" cy="0"/>
          <a:chOff x="0" y="0"/>
          <a:chExt cx="0" cy="0"/>
        </a:xfrm>
      </p:grpSpPr>
      <p:sp>
        <p:nvSpPr>
          <p:cNvPr id="571" name="Google Shape;571;p40"/>
          <p:cNvSpPr txBox="1">
            <a:spLocks noGrp="1"/>
          </p:cNvSpPr>
          <p:nvPr>
            <p:ph type="ctrTitle"/>
          </p:nvPr>
        </p:nvSpPr>
        <p:spPr>
          <a:xfrm>
            <a:off x="4129269" y="2274441"/>
            <a:ext cx="4701547" cy="1154559"/>
          </a:xfrm>
          <a:prstGeom prst="rect">
            <a:avLst/>
          </a:prstGeom>
          <a:solidFill>
            <a:srgbClr val="7F7F7F"/>
          </a:solidFill>
          <a:ln w="9525" cap="flat" cmpd="sng">
            <a:solidFill>
              <a:srgbClr val="D9959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632423"/>
              </a:buClr>
              <a:buSzPts val="2400"/>
              <a:buFont typeface="Calibri"/>
              <a:buNone/>
            </a:pPr>
            <a:r>
              <a:rPr lang="en-MY" sz="2400" b="1">
                <a:solidFill>
                  <a:srgbClr val="632423"/>
                </a:solidFill>
              </a:rPr>
              <a:t>ISLAMISASI SAINS: KESEPADUAN ILMU</a:t>
            </a:r>
            <a:endParaRPr sz="2400" b="1">
              <a:solidFill>
                <a:srgbClr val="632423"/>
              </a:solidFill>
            </a:endParaRPr>
          </a:p>
        </p:txBody>
      </p:sp>
      <p:sp>
        <p:nvSpPr>
          <p:cNvPr id="572" name="Google Shape;572;p40"/>
          <p:cNvSpPr txBox="1"/>
          <p:nvPr/>
        </p:nvSpPr>
        <p:spPr>
          <a:xfrm>
            <a:off x="143339" y="159023"/>
            <a:ext cx="4320480" cy="923330"/>
          </a:xfrm>
          <a:prstGeom prst="rect">
            <a:avLst/>
          </a:prstGeom>
          <a:solidFill>
            <a:srgbClr val="FBD4B4"/>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b="0" i="0" u="none" strike="noStrike" cap="none">
                <a:solidFill>
                  <a:schemeClr val="dk1"/>
                </a:solidFill>
                <a:latin typeface="Calibri"/>
                <a:ea typeface="Calibri"/>
                <a:cs typeface="Calibri"/>
                <a:sym typeface="Calibri"/>
              </a:rPr>
              <a:t>kandungan al-Quran merangkumi </a:t>
            </a:r>
            <a:r>
              <a:rPr lang="en-MY" sz="1800" b="1" i="0" u="none" strike="noStrike" cap="none">
                <a:solidFill>
                  <a:schemeClr val="dk1"/>
                </a:solidFill>
                <a:latin typeface="Calibri"/>
                <a:ea typeface="Calibri"/>
                <a:cs typeface="Calibri"/>
                <a:sym typeface="Calibri"/>
              </a:rPr>
              <a:t>pelbagai jenis ilmu pengetahuan.</a:t>
            </a:r>
            <a:endParaRPr/>
          </a:p>
        </p:txBody>
      </p:sp>
      <p:sp>
        <p:nvSpPr>
          <p:cNvPr id="573" name="Google Shape;573;p40"/>
          <p:cNvSpPr txBox="1"/>
          <p:nvPr/>
        </p:nvSpPr>
        <p:spPr>
          <a:xfrm>
            <a:off x="6480043" y="343689"/>
            <a:ext cx="4416491" cy="1477328"/>
          </a:xfrm>
          <a:prstGeom prst="rect">
            <a:avLst/>
          </a:prstGeom>
          <a:solidFill>
            <a:srgbClr val="FBD4B4"/>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Menurut Sardar, al-Quran umpama “</a:t>
            </a:r>
            <a:r>
              <a:rPr lang="en-MY" sz="1800" b="1">
                <a:solidFill>
                  <a:schemeClr val="dk1"/>
                </a:solidFill>
                <a:latin typeface="Calibri"/>
                <a:ea typeface="Calibri"/>
                <a:cs typeface="Calibri"/>
                <a:sym typeface="Calibri"/>
              </a:rPr>
              <a:t>cahaya pembimbing</a:t>
            </a:r>
            <a:r>
              <a:rPr lang="en-MY" sz="1800">
                <a:solidFill>
                  <a:schemeClr val="dk1"/>
                </a:solidFill>
                <a:latin typeface="Calibri"/>
                <a:ea typeface="Calibri"/>
                <a:cs typeface="Calibri"/>
                <a:sym typeface="Calibri"/>
              </a:rPr>
              <a:t>” untuk digunakan dalam menunjukkan jalan yang lurus ke arah ilmu dan keselamatan. </a:t>
            </a:r>
            <a:endParaRPr sz="1800">
              <a:solidFill>
                <a:schemeClr val="dk1"/>
              </a:solidFill>
              <a:latin typeface="Calibri"/>
              <a:ea typeface="Calibri"/>
              <a:cs typeface="Calibri"/>
              <a:sym typeface="Calibri"/>
            </a:endParaRPr>
          </a:p>
        </p:txBody>
      </p:sp>
      <p:sp>
        <p:nvSpPr>
          <p:cNvPr id="574" name="Google Shape;574;p40"/>
          <p:cNvSpPr txBox="1"/>
          <p:nvPr/>
        </p:nvSpPr>
        <p:spPr>
          <a:xfrm>
            <a:off x="340968" y="1231886"/>
            <a:ext cx="3456384" cy="2308324"/>
          </a:xfrm>
          <a:prstGeom prst="rect">
            <a:avLst/>
          </a:prstGeom>
          <a:solidFill>
            <a:srgbClr val="FBD4B4"/>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tema utama al-Quran adalah </a:t>
            </a:r>
            <a:r>
              <a:rPr lang="en-MY" sz="1800" b="1">
                <a:solidFill>
                  <a:schemeClr val="dk1"/>
                </a:solidFill>
                <a:latin typeface="Calibri"/>
                <a:ea typeface="Calibri"/>
                <a:cs typeface="Calibri"/>
                <a:sym typeface="Calibri"/>
              </a:rPr>
              <a:t>mengenai ciptaan Allah,</a:t>
            </a:r>
            <a:r>
              <a:rPr lang="en-MY" sz="1800">
                <a:solidFill>
                  <a:schemeClr val="dk1"/>
                </a:solidFill>
                <a:latin typeface="Calibri"/>
                <a:ea typeface="Calibri"/>
                <a:cs typeface="Calibri"/>
                <a:sym typeface="Calibri"/>
              </a:rPr>
              <a:t> beberapa tema saintifik seperti </a:t>
            </a:r>
            <a:r>
              <a:rPr lang="en-MY" sz="1800" b="1">
                <a:solidFill>
                  <a:schemeClr val="dk1"/>
                </a:solidFill>
                <a:latin typeface="Calibri"/>
                <a:ea typeface="Calibri"/>
                <a:cs typeface="Calibri"/>
                <a:sym typeface="Calibri"/>
              </a:rPr>
              <a:t>Biologi,Astronomi,Meteorologi,Botani,zoologi, kosmologi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Google Shape;575;p40"/>
          <p:cNvSpPr txBox="1"/>
          <p:nvPr/>
        </p:nvSpPr>
        <p:spPr>
          <a:xfrm>
            <a:off x="6096000" y="3717032"/>
            <a:ext cx="5664629" cy="2862322"/>
          </a:xfrm>
          <a:prstGeom prst="rect">
            <a:avLst/>
          </a:prstGeom>
          <a:solidFill>
            <a:srgbClr val="FBD4B4"/>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al-Quran juga </a:t>
            </a:r>
            <a:r>
              <a:rPr lang="en-MY" sz="1800" b="1">
                <a:solidFill>
                  <a:schemeClr val="dk1"/>
                </a:solidFill>
                <a:latin typeface="Calibri"/>
                <a:ea typeface="Calibri"/>
                <a:cs typeface="Calibri"/>
                <a:sym typeface="Calibri"/>
              </a:rPr>
              <a:t>mengandungi maklumat ataupun isyarat </a:t>
            </a:r>
            <a:r>
              <a:rPr lang="en-MY" sz="1800">
                <a:solidFill>
                  <a:schemeClr val="dk1"/>
                </a:solidFill>
                <a:latin typeface="Calibri"/>
                <a:ea typeface="Calibri"/>
                <a:cs typeface="Calibri"/>
                <a:sym typeface="Calibri"/>
              </a:rPr>
              <a:t>tentang perkara yang telah menjadi tumpuan kajian sains, umpamanya tentang cap jari tangan sebagai alamat pengenalan manusia, penciptaan bumi dan langit, bentuk bumi yang bulat dan berpusing di atas paksinya serta beredar mengikut orbitnya mengelilingi matahari, dan tentang penciptaan makhluk yang berpasangan.</a:t>
            </a:r>
            <a:endParaRPr sz="1800">
              <a:solidFill>
                <a:schemeClr val="dk1"/>
              </a:solidFill>
              <a:latin typeface="Calibri"/>
              <a:ea typeface="Calibri"/>
              <a:cs typeface="Calibri"/>
              <a:sym typeface="Calibri"/>
            </a:endParaRPr>
          </a:p>
        </p:txBody>
      </p:sp>
      <p:sp>
        <p:nvSpPr>
          <p:cNvPr id="576" name="Google Shape;576;p40"/>
          <p:cNvSpPr txBox="1"/>
          <p:nvPr/>
        </p:nvSpPr>
        <p:spPr>
          <a:xfrm>
            <a:off x="143339" y="3733096"/>
            <a:ext cx="5526895" cy="2308324"/>
          </a:xfrm>
          <a:prstGeom prst="rect">
            <a:avLst/>
          </a:prstGeom>
          <a:solidFill>
            <a:srgbClr val="FBD4B4"/>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mengandungi petunjuk</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 tentang </a:t>
            </a:r>
            <a:r>
              <a:rPr lang="en-MY" sz="1800" b="1">
                <a:solidFill>
                  <a:schemeClr val="dk1"/>
                </a:solidFill>
                <a:latin typeface="Calibri"/>
                <a:ea typeface="Calibri"/>
                <a:cs typeface="Calibri"/>
                <a:sym typeface="Calibri"/>
              </a:rPr>
              <a:t>perundangan</a:t>
            </a:r>
            <a:r>
              <a:rPr lang="en-MY" sz="1800">
                <a:solidFill>
                  <a:schemeClr val="dk1"/>
                </a:solidFill>
                <a:latin typeface="Calibri"/>
                <a:ea typeface="Calibri"/>
                <a:cs typeface="Calibri"/>
                <a:sym typeface="Calibri"/>
              </a:rPr>
              <a:t> dan </a:t>
            </a:r>
            <a:r>
              <a:rPr lang="en-MY" sz="1800" b="1">
                <a:solidFill>
                  <a:schemeClr val="dk1"/>
                </a:solidFill>
                <a:latin typeface="Calibri"/>
                <a:ea typeface="Calibri"/>
                <a:cs typeface="Calibri"/>
                <a:sym typeface="Calibri"/>
              </a:rPr>
              <a:t>halal-haramnya sesuatu aktiviti</a:t>
            </a:r>
            <a:r>
              <a:rPr lang="en-MY" sz="1800">
                <a:solidFill>
                  <a:schemeClr val="dk1"/>
                </a:solidFill>
                <a:latin typeface="Calibri"/>
                <a:ea typeface="Calibri"/>
                <a:cs typeface="Calibri"/>
                <a:sym typeface="Calibri"/>
              </a:rPr>
              <a:t>,</a:t>
            </a:r>
            <a:endParaRPr/>
          </a:p>
          <a:p>
            <a:pPr marL="0" marR="0" lvl="0" indent="0" algn="l" rtl="0">
              <a:spcBef>
                <a:spcPts val="0"/>
              </a:spcBef>
              <a:spcAft>
                <a:spcPts val="0"/>
              </a:spcAft>
              <a:buNone/>
            </a:pPr>
            <a:r>
              <a:rPr lang="en-MY" sz="1800" b="1">
                <a:solidFill>
                  <a:schemeClr val="dk1"/>
                </a:solidFill>
                <a:latin typeface="Calibri"/>
                <a:ea typeface="Calibri"/>
                <a:cs typeface="Calibri"/>
                <a:sym typeface="Calibri"/>
              </a:rPr>
              <a:t>adab dalam muamalat (pergaulan) antara manusia </a:t>
            </a:r>
            <a:r>
              <a:rPr lang="en-MY" sz="1800">
                <a:solidFill>
                  <a:schemeClr val="dk1"/>
                </a:solidFill>
                <a:latin typeface="Calibri"/>
                <a:ea typeface="Calibri"/>
                <a:cs typeface="Calibri"/>
                <a:sym typeface="Calibri"/>
              </a:rPr>
              <a:t>dalam bidang ekonomi, perniagaan, sosio budaya, peperangan dan perhubungan antarabangsa,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77" name="Google Shape;577;p40"/>
          <p:cNvCxnSpPr>
            <a:stCxn id="574" idx="3"/>
          </p:cNvCxnSpPr>
          <p:nvPr/>
        </p:nvCxnSpPr>
        <p:spPr>
          <a:xfrm>
            <a:off x="3797352" y="2386048"/>
            <a:ext cx="378300" cy="0"/>
          </a:xfrm>
          <a:prstGeom prst="straightConnector1">
            <a:avLst/>
          </a:prstGeom>
          <a:noFill/>
          <a:ln w="38100" cap="flat" cmpd="sng">
            <a:solidFill>
              <a:srgbClr val="FF0000"/>
            </a:solidFill>
            <a:prstDash val="solid"/>
            <a:round/>
            <a:headEnd type="none" w="sm" len="sm"/>
            <a:tailEnd type="stealth" w="med" len="med"/>
          </a:ln>
        </p:spPr>
      </p:cxnSp>
      <p:cxnSp>
        <p:nvCxnSpPr>
          <p:cNvPr id="578" name="Google Shape;578;p40"/>
          <p:cNvCxnSpPr>
            <a:stCxn id="572" idx="3"/>
          </p:cNvCxnSpPr>
          <p:nvPr/>
        </p:nvCxnSpPr>
        <p:spPr>
          <a:xfrm>
            <a:off x="4463819" y="620688"/>
            <a:ext cx="768000" cy="1765500"/>
          </a:xfrm>
          <a:prstGeom prst="straightConnector1">
            <a:avLst/>
          </a:prstGeom>
          <a:noFill/>
          <a:ln w="38100" cap="flat" cmpd="sng">
            <a:solidFill>
              <a:srgbClr val="FF0000"/>
            </a:solidFill>
            <a:prstDash val="solid"/>
            <a:round/>
            <a:headEnd type="none" w="sm" len="sm"/>
            <a:tailEnd type="stealth" w="med" len="med"/>
          </a:ln>
        </p:spPr>
      </p:cxnSp>
      <p:cxnSp>
        <p:nvCxnSpPr>
          <p:cNvPr id="579" name="Google Shape;579;p40"/>
          <p:cNvCxnSpPr>
            <a:stCxn id="573" idx="1"/>
          </p:cNvCxnSpPr>
          <p:nvPr/>
        </p:nvCxnSpPr>
        <p:spPr>
          <a:xfrm flipH="1">
            <a:off x="6096043" y="1082353"/>
            <a:ext cx="384000" cy="1194600"/>
          </a:xfrm>
          <a:prstGeom prst="straightConnector1">
            <a:avLst/>
          </a:prstGeom>
          <a:noFill/>
          <a:ln w="38100" cap="flat" cmpd="sng">
            <a:solidFill>
              <a:srgbClr val="FF0000"/>
            </a:solidFill>
            <a:prstDash val="solid"/>
            <a:round/>
            <a:headEnd type="none" w="sm" len="sm"/>
            <a:tailEnd type="stealth" w="med" len="med"/>
          </a:ln>
        </p:spPr>
      </p:cxnSp>
      <p:cxnSp>
        <p:nvCxnSpPr>
          <p:cNvPr id="580" name="Google Shape;580;p40"/>
          <p:cNvCxnSpPr/>
          <p:nvPr/>
        </p:nvCxnSpPr>
        <p:spPr>
          <a:xfrm rot="10800000" flipH="1">
            <a:off x="4463819" y="3429000"/>
            <a:ext cx="192021" cy="288032"/>
          </a:xfrm>
          <a:prstGeom prst="straightConnector1">
            <a:avLst/>
          </a:prstGeom>
          <a:noFill/>
          <a:ln w="38100" cap="flat" cmpd="sng">
            <a:solidFill>
              <a:srgbClr val="FF0000"/>
            </a:solidFill>
            <a:prstDash val="solid"/>
            <a:round/>
            <a:headEnd type="none" w="sm" len="sm"/>
            <a:tailEnd type="stealth" w="med" len="med"/>
          </a:ln>
        </p:spPr>
      </p:cxnSp>
      <p:cxnSp>
        <p:nvCxnSpPr>
          <p:cNvPr id="581" name="Google Shape;581;p40"/>
          <p:cNvCxnSpPr/>
          <p:nvPr/>
        </p:nvCxnSpPr>
        <p:spPr>
          <a:xfrm rot="10800000">
            <a:off x="8688288" y="3284984"/>
            <a:ext cx="1536171" cy="448112"/>
          </a:xfrm>
          <a:prstGeom prst="straightConnector1">
            <a:avLst/>
          </a:prstGeom>
          <a:noFill/>
          <a:ln w="38100" cap="flat" cmpd="sng">
            <a:solidFill>
              <a:srgbClr val="FF0000"/>
            </a:solidFill>
            <a:prstDash val="solid"/>
            <a:round/>
            <a:headEnd type="none" w="sm" len="sm"/>
            <a:tailEnd type="stealth"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586"/>
        <p:cNvGrpSpPr/>
        <p:nvPr/>
      </p:nvGrpSpPr>
      <p:grpSpPr>
        <a:xfrm>
          <a:off x="0" y="0"/>
          <a:ext cx="0" cy="0"/>
          <a:chOff x="0" y="0"/>
          <a:chExt cx="0" cy="0"/>
        </a:xfrm>
      </p:grpSpPr>
      <p:sp>
        <p:nvSpPr>
          <p:cNvPr id="587" name="Google Shape;587;p41"/>
          <p:cNvSpPr txBox="1"/>
          <p:nvPr/>
        </p:nvSpPr>
        <p:spPr>
          <a:xfrm>
            <a:off x="143339" y="980728"/>
            <a:ext cx="3840427" cy="2862322"/>
          </a:xfrm>
          <a:prstGeom prst="rect">
            <a:avLst/>
          </a:prstGeom>
          <a:solidFill>
            <a:srgbClr val="8CB3E3"/>
          </a:solidFill>
          <a:ln w="254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Al-Quran melihat sains dalam kerangka pengalaman manusia seluruhnya, iaitu </a:t>
            </a:r>
            <a:r>
              <a:rPr lang="en-MY" sz="1800" b="1">
                <a:solidFill>
                  <a:schemeClr val="dk1"/>
                </a:solidFill>
                <a:latin typeface="Calibri"/>
                <a:ea typeface="Calibri"/>
                <a:cs typeface="Calibri"/>
                <a:sym typeface="Calibri"/>
              </a:rPr>
              <a:t>akal dan menuntut ilmu mempunyai tempat yang amat tinggi dalam masyarakat Islam</a:t>
            </a:r>
            <a:r>
              <a:rPr lang="en-MY" sz="1800">
                <a:solidFill>
                  <a:schemeClr val="dk1"/>
                </a:solidFill>
                <a:latin typeface="Calibri"/>
                <a:ea typeface="Calibri"/>
                <a:cs typeface="Calibri"/>
                <a:sym typeface="Calibri"/>
              </a:rPr>
              <a:t>, tetapi </a:t>
            </a:r>
            <a:r>
              <a:rPr lang="en-MY" sz="1800" b="1">
                <a:solidFill>
                  <a:schemeClr val="dk1"/>
                </a:solidFill>
                <a:latin typeface="Calibri"/>
                <a:ea typeface="Calibri"/>
                <a:cs typeface="Calibri"/>
                <a:sym typeface="Calibri"/>
              </a:rPr>
              <a:t>ia tunduk kepada nilai dan etika al-Quran</a:t>
            </a:r>
            <a:r>
              <a:rPr lang="en-MY" sz="1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MY"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588" name="Google Shape;588;p41"/>
          <p:cNvSpPr txBox="1"/>
          <p:nvPr/>
        </p:nvSpPr>
        <p:spPr>
          <a:xfrm>
            <a:off x="143339" y="4365104"/>
            <a:ext cx="6432714" cy="1754326"/>
          </a:xfrm>
          <a:prstGeom prst="rect">
            <a:avLst/>
          </a:prstGeom>
          <a:solidFill>
            <a:srgbClr val="8CB3E3"/>
          </a:solidFill>
          <a:ln w="254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Dalam kerangka ini, </a:t>
            </a:r>
            <a:r>
              <a:rPr lang="en-MY" sz="1800" b="1">
                <a:solidFill>
                  <a:schemeClr val="dk1"/>
                </a:solidFill>
                <a:latin typeface="Calibri"/>
                <a:ea typeface="Calibri"/>
                <a:cs typeface="Calibri"/>
                <a:sym typeface="Calibri"/>
              </a:rPr>
              <a:t>akal dan wahyu berjalan seiringan dan tiada konflik antara Islam dan sains</a:t>
            </a:r>
            <a:r>
              <a:rPr lang="en-MY" sz="1800">
                <a:solidFill>
                  <a:schemeClr val="dk1"/>
                </a:solidFill>
                <a:latin typeface="Calibri"/>
                <a:ea typeface="Calibri"/>
                <a:cs typeface="Calibri"/>
                <a:sym typeface="Calibri"/>
              </a:rPr>
              <a:t>. Walau bagaimanapun, </a:t>
            </a:r>
            <a:r>
              <a:rPr lang="en-MY" sz="1800" b="1">
                <a:solidFill>
                  <a:schemeClr val="dk1"/>
                </a:solidFill>
                <a:latin typeface="Calibri"/>
                <a:ea typeface="Calibri"/>
                <a:cs typeface="Calibri"/>
                <a:sym typeface="Calibri"/>
              </a:rPr>
              <a:t>suatu konflik boleh timbu</a:t>
            </a:r>
            <a:r>
              <a:rPr lang="en-MY" sz="1800">
                <a:solidFill>
                  <a:schemeClr val="dk1"/>
                </a:solidFill>
                <a:latin typeface="Calibri"/>
                <a:ea typeface="Calibri"/>
                <a:cs typeface="Calibri"/>
                <a:sym typeface="Calibri"/>
              </a:rPr>
              <a:t>l apabila </a:t>
            </a:r>
            <a:r>
              <a:rPr lang="en-MY" sz="1800" b="1">
                <a:solidFill>
                  <a:schemeClr val="dk1"/>
                </a:solidFill>
                <a:latin typeface="Calibri"/>
                <a:ea typeface="Calibri"/>
                <a:cs typeface="Calibri"/>
                <a:sym typeface="Calibri"/>
              </a:rPr>
              <a:t>sains dan metodenya dijadikan nilai serba menyeluruh sehingga mengorbankan nilai-nilai lain dalam Islam</a:t>
            </a:r>
            <a:r>
              <a:rPr lang="en-MY" sz="1800">
                <a:solidFill>
                  <a:schemeClr val="dk1"/>
                </a:solidFill>
                <a:latin typeface="Calibri"/>
                <a:ea typeface="Calibri"/>
                <a:cs typeface="Calibri"/>
                <a:sym typeface="Calibri"/>
              </a:rPr>
              <a:t>.</a:t>
            </a:r>
            <a:endParaRPr/>
          </a:p>
        </p:txBody>
      </p:sp>
      <p:sp>
        <p:nvSpPr>
          <p:cNvPr id="589" name="Google Shape;589;p41"/>
          <p:cNvSpPr txBox="1"/>
          <p:nvPr/>
        </p:nvSpPr>
        <p:spPr>
          <a:xfrm>
            <a:off x="6192010" y="836712"/>
            <a:ext cx="4896544" cy="2308324"/>
          </a:xfrm>
          <a:prstGeom prst="rect">
            <a:avLst/>
          </a:prstGeom>
          <a:solidFill>
            <a:srgbClr val="8CB3E3"/>
          </a:solidFill>
          <a:ln w="254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Menurut Sulaiman Noordin, dalam tamadun Islam, alam tabii yang menjadi fokus pengajian ilmu sains dianggap sebagai </a:t>
            </a:r>
            <a:r>
              <a:rPr lang="en-MY" sz="1800" b="1">
                <a:solidFill>
                  <a:schemeClr val="dk1"/>
                </a:solidFill>
                <a:latin typeface="Calibri"/>
                <a:ea typeface="Calibri"/>
                <a:cs typeface="Calibri"/>
                <a:sym typeface="Calibri"/>
              </a:rPr>
              <a:t>kitab Allah yang terbuka </a:t>
            </a:r>
            <a:r>
              <a:rPr lang="en-MY" sz="1800">
                <a:solidFill>
                  <a:schemeClr val="dk1"/>
                </a:solidFill>
                <a:latin typeface="Calibri"/>
                <a:ea typeface="Calibri"/>
                <a:cs typeface="Calibri"/>
                <a:sym typeface="Calibri"/>
              </a:rPr>
              <a:t>atau </a:t>
            </a:r>
            <a:r>
              <a:rPr lang="en-MY" sz="1800" b="1">
                <a:solidFill>
                  <a:schemeClr val="dk1"/>
                </a:solidFill>
                <a:latin typeface="Calibri"/>
                <a:ea typeface="Calibri"/>
                <a:cs typeface="Calibri"/>
                <a:sym typeface="Calibri"/>
              </a:rPr>
              <a:t>kitab kedua </a:t>
            </a:r>
            <a:r>
              <a:rPr lang="en-MY" sz="1800">
                <a:solidFill>
                  <a:schemeClr val="dk1"/>
                </a:solidFill>
                <a:latin typeface="Calibri"/>
                <a:ea typeface="Calibri"/>
                <a:cs typeface="Calibri"/>
                <a:sym typeface="Calibri"/>
              </a:rPr>
              <a:t>yang mengandungi </a:t>
            </a:r>
            <a:r>
              <a:rPr lang="en-MY" sz="1800" b="1">
                <a:solidFill>
                  <a:schemeClr val="dk1"/>
                </a:solidFill>
                <a:latin typeface="Calibri"/>
                <a:ea typeface="Calibri"/>
                <a:cs typeface="Calibri"/>
                <a:sym typeface="Calibri"/>
              </a:rPr>
              <a:t>tanda-tanda (rahsia-rahsia) kebesaran dan kebijaksanaan Allah. </a:t>
            </a:r>
            <a:endParaRPr sz="1800" b="1">
              <a:solidFill>
                <a:schemeClr val="dk1"/>
              </a:solidFill>
              <a:latin typeface="Calibri"/>
              <a:ea typeface="Calibri"/>
              <a:cs typeface="Calibri"/>
              <a:sym typeface="Calibri"/>
            </a:endParaRPr>
          </a:p>
        </p:txBody>
      </p:sp>
      <p:sp>
        <p:nvSpPr>
          <p:cNvPr id="590" name="Google Shape;590;p41"/>
          <p:cNvSpPr txBox="1"/>
          <p:nvPr/>
        </p:nvSpPr>
        <p:spPr>
          <a:xfrm>
            <a:off x="6768074" y="3843050"/>
            <a:ext cx="5184576" cy="2585323"/>
          </a:xfrm>
          <a:prstGeom prst="rect">
            <a:avLst/>
          </a:prstGeom>
          <a:solidFill>
            <a:srgbClr val="8CB3E3"/>
          </a:solidFill>
          <a:ln w="254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Calibri"/>
                <a:ea typeface="Calibri"/>
                <a:cs typeface="Calibri"/>
                <a:sym typeface="Calibri"/>
              </a:rPr>
              <a:t>Ini bermakna segala penemuan sains pada asasnya bermatlamatkan sains semata-mata, tetapi apabila disertakan dengan semangat keilmuan Islam, ia akan </a:t>
            </a:r>
            <a:r>
              <a:rPr lang="en-MY" sz="1800" b="1">
                <a:solidFill>
                  <a:schemeClr val="dk1"/>
                </a:solidFill>
                <a:latin typeface="Calibri"/>
                <a:ea typeface="Calibri"/>
                <a:cs typeface="Calibri"/>
                <a:sym typeface="Calibri"/>
              </a:rPr>
              <a:t>dapat membuka fikiran manusia ke arah memikirkan kebesaran dan kebijaksanaan Allah, Tuhan Pencipta seluruh alam semesta</a:t>
            </a:r>
            <a:r>
              <a:rPr lang="en-MY" sz="18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 name="Google Shape;591;p41"/>
          <p:cNvSpPr txBox="1"/>
          <p:nvPr/>
        </p:nvSpPr>
        <p:spPr>
          <a:xfrm>
            <a:off x="2823505" y="173226"/>
            <a:ext cx="5472608" cy="461665"/>
          </a:xfrm>
          <a:prstGeom prst="rect">
            <a:avLst/>
          </a:prstGeom>
          <a:solidFill>
            <a:srgbClr val="7F7F7F"/>
          </a:solidFill>
          <a:ln w="9525" cap="flat" cmpd="sng">
            <a:solidFill>
              <a:srgbClr val="D99593"/>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MY" sz="2400" b="1">
                <a:solidFill>
                  <a:srgbClr val="632423"/>
                </a:solidFill>
                <a:latin typeface="Calibri"/>
                <a:ea typeface="Calibri"/>
                <a:cs typeface="Calibri"/>
                <a:sym typeface="Calibri"/>
              </a:rPr>
              <a:t>SAINS = AL QURAN = ISLAM</a:t>
            </a:r>
            <a:endParaRPr sz="2400" b="1">
              <a:solidFill>
                <a:srgbClr val="632423"/>
              </a:solidFill>
              <a:latin typeface="Calibri"/>
              <a:ea typeface="Calibri"/>
              <a:cs typeface="Calibri"/>
              <a:sym typeface="Calibri"/>
            </a:endParaRPr>
          </a:p>
        </p:txBody>
      </p:sp>
      <p:cxnSp>
        <p:nvCxnSpPr>
          <p:cNvPr id="592" name="Google Shape;592;p41"/>
          <p:cNvCxnSpPr>
            <a:stCxn id="591" idx="1"/>
            <a:endCxn id="587" idx="0"/>
          </p:cNvCxnSpPr>
          <p:nvPr/>
        </p:nvCxnSpPr>
        <p:spPr>
          <a:xfrm flipH="1">
            <a:off x="2063605" y="404058"/>
            <a:ext cx="759900" cy="576600"/>
          </a:xfrm>
          <a:prstGeom prst="bentConnector2">
            <a:avLst/>
          </a:prstGeom>
          <a:noFill/>
          <a:ln w="57150" cap="flat" cmpd="sng">
            <a:solidFill>
              <a:srgbClr val="7C5F9F"/>
            </a:solidFill>
            <a:prstDash val="solid"/>
            <a:round/>
            <a:headEnd type="none" w="sm" len="sm"/>
            <a:tailEnd type="stealth" w="med" len="med"/>
          </a:ln>
        </p:spPr>
      </p:cxnSp>
      <p:cxnSp>
        <p:nvCxnSpPr>
          <p:cNvPr id="593" name="Google Shape;593;p41"/>
          <p:cNvCxnSpPr>
            <a:stCxn id="591" idx="3"/>
            <a:endCxn id="589" idx="0"/>
          </p:cNvCxnSpPr>
          <p:nvPr/>
        </p:nvCxnSpPr>
        <p:spPr>
          <a:xfrm>
            <a:off x="8296113" y="404058"/>
            <a:ext cx="344100" cy="432600"/>
          </a:xfrm>
          <a:prstGeom prst="bentConnector2">
            <a:avLst/>
          </a:prstGeom>
          <a:noFill/>
          <a:ln w="57150" cap="flat" cmpd="sng">
            <a:solidFill>
              <a:srgbClr val="7C5F9F"/>
            </a:solidFill>
            <a:prstDash val="solid"/>
            <a:round/>
            <a:headEnd type="none" w="sm" len="sm"/>
            <a:tailEnd type="stealth" w="med" len="med"/>
          </a:ln>
        </p:spPr>
      </p:cxnSp>
      <p:cxnSp>
        <p:nvCxnSpPr>
          <p:cNvPr id="594" name="Google Shape;594;p41"/>
          <p:cNvCxnSpPr/>
          <p:nvPr/>
        </p:nvCxnSpPr>
        <p:spPr>
          <a:xfrm rot="-5400000" flipH="1">
            <a:off x="4800869" y="1627486"/>
            <a:ext cx="3222600" cy="1208400"/>
          </a:xfrm>
          <a:prstGeom prst="bentConnector3">
            <a:avLst>
              <a:gd name="adj1" fmla="val 82495"/>
            </a:avLst>
          </a:prstGeom>
          <a:noFill/>
          <a:ln w="57150" cap="flat" cmpd="sng">
            <a:solidFill>
              <a:srgbClr val="7C5F9F"/>
            </a:solidFill>
            <a:prstDash val="solid"/>
            <a:round/>
            <a:headEnd type="none" w="sm" len="sm"/>
            <a:tailEnd type="stealth" w="med" len="med"/>
          </a:ln>
        </p:spPr>
      </p:cxnSp>
      <p:cxnSp>
        <p:nvCxnSpPr>
          <p:cNvPr id="595" name="Google Shape;595;p41"/>
          <p:cNvCxnSpPr/>
          <p:nvPr/>
        </p:nvCxnSpPr>
        <p:spPr>
          <a:xfrm>
            <a:off x="4463819" y="620385"/>
            <a:ext cx="0" cy="3744719"/>
          </a:xfrm>
          <a:prstGeom prst="straightConnector1">
            <a:avLst/>
          </a:prstGeom>
          <a:noFill/>
          <a:ln w="57150" cap="flat" cmpd="sng">
            <a:solidFill>
              <a:srgbClr val="7C5F9F"/>
            </a:solidFill>
            <a:prstDash val="solid"/>
            <a:round/>
            <a:headEnd type="none" w="sm" len="sm"/>
            <a:tailEnd type="stealth"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00"/>
        <p:cNvGrpSpPr/>
        <p:nvPr/>
      </p:nvGrpSpPr>
      <p:grpSpPr>
        <a:xfrm>
          <a:off x="0" y="0"/>
          <a:ext cx="0" cy="0"/>
          <a:chOff x="0" y="0"/>
          <a:chExt cx="0" cy="0"/>
        </a:xfrm>
      </p:grpSpPr>
      <p:grpSp>
        <p:nvGrpSpPr>
          <p:cNvPr id="601" name="Google Shape;601;p42"/>
          <p:cNvGrpSpPr/>
          <p:nvPr/>
        </p:nvGrpSpPr>
        <p:grpSpPr>
          <a:xfrm>
            <a:off x="363956" y="189637"/>
            <a:ext cx="11656107" cy="6550732"/>
            <a:chOff x="21447" y="997"/>
            <a:chExt cx="8742080" cy="6550732"/>
          </a:xfrm>
        </p:grpSpPr>
        <p:sp>
          <p:nvSpPr>
            <p:cNvPr id="602" name="Google Shape;602;p42"/>
            <p:cNvSpPr/>
            <p:nvPr/>
          </p:nvSpPr>
          <p:spPr>
            <a:xfrm rot="5400000">
              <a:off x="3718862" y="158840"/>
              <a:ext cx="2428355" cy="2112669"/>
            </a:xfrm>
            <a:prstGeom prst="hexagon">
              <a:avLst>
                <a:gd name="adj" fmla="val 25000"/>
                <a:gd name="vf" fmla="val 11547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2"/>
            <p:cNvSpPr txBox="1"/>
            <p:nvPr/>
          </p:nvSpPr>
          <p:spPr>
            <a:xfrm>
              <a:off x="4205929" y="379416"/>
              <a:ext cx="1454221" cy="167151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MY" sz="1400">
                  <a:solidFill>
                    <a:schemeClr val="dk1"/>
                  </a:solidFill>
                  <a:latin typeface="Calibri"/>
                  <a:ea typeface="Calibri"/>
                  <a:cs typeface="Calibri"/>
                  <a:sym typeface="Calibri"/>
                </a:rPr>
                <a:t>Tokoh utama yang membahaskan ialah </a:t>
              </a:r>
              <a:r>
                <a:rPr lang="en-MY" sz="1400" b="1">
                  <a:solidFill>
                    <a:schemeClr val="dk1"/>
                  </a:solidFill>
                  <a:latin typeface="Calibri"/>
                  <a:ea typeface="Calibri"/>
                  <a:cs typeface="Calibri"/>
                  <a:sym typeface="Calibri"/>
                </a:rPr>
                <a:t>Ismail Faruqi,Syed Hosein Nasr,Syed Naguin al-Attas,”Ziauddin Sardar,Osman Bakar</a:t>
              </a:r>
              <a:endParaRPr sz="1400" b="1">
                <a:solidFill>
                  <a:schemeClr val="dk1"/>
                </a:solidFill>
                <a:latin typeface="Calibri"/>
                <a:ea typeface="Calibri"/>
                <a:cs typeface="Calibri"/>
                <a:sym typeface="Calibri"/>
              </a:endParaRPr>
            </a:p>
          </p:txBody>
        </p:sp>
        <p:sp>
          <p:nvSpPr>
            <p:cNvPr id="604" name="Google Shape;604;p42"/>
            <p:cNvSpPr/>
            <p:nvPr/>
          </p:nvSpPr>
          <p:spPr>
            <a:xfrm>
              <a:off x="6053483" y="486668"/>
              <a:ext cx="2710044" cy="145701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2"/>
            <p:cNvSpPr txBox="1"/>
            <p:nvPr/>
          </p:nvSpPr>
          <p:spPr>
            <a:xfrm>
              <a:off x="6053483" y="486668"/>
              <a:ext cx="2710044" cy="1457013"/>
            </a:xfrm>
            <a:prstGeom prst="rect">
              <a:avLst/>
            </a:prstGeom>
            <a:noFill/>
            <a:ln>
              <a:noFill/>
            </a:ln>
          </p:spPr>
          <p:txBody>
            <a:bodyPr spcFirstLastPara="1" wrap="square" lIns="34275" tIns="34275" rIns="34275" bIns="34275" anchor="ctr" anchorCtr="0">
              <a:noAutofit/>
            </a:bodyPr>
            <a:lstStyle/>
            <a:p>
              <a:pPr marL="0" marR="0" lvl="0" indent="0" algn="l" rtl="0">
                <a:lnSpc>
                  <a:spcPct val="90000"/>
                </a:lnSpc>
                <a:spcBef>
                  <a:spcPts val="0"/>
                </a:spcBef>
                <a:spcAft>
                  <a:spcPts val="0"/>
                </a:spcAft>
                <a:buNone/>
              </a:pPr>
              <a:endParaRPr sz="900">
                <a:solidFill>
                  <a:schemeClr val="dk1"/>
                </a:solidFill>
                <a:latin typeface="Calibri"/>
                <a:ea typeface="Calibri"/>
                <a:cs typeface="Calibri"/>
                <a:sym typeface="Calibri"/>
              </a:endParaRPr>
            </a:p>
          </p:txBody>
        </p:sp>
        <p:sp>
          <p:nvSpPr>
            <p:cNvPr id="606" name="Google Shape;606;p42"/>
            <p:cNvSpPr/>
            <p:nvPr/>
          </p:nvSpPr>
          <p:spPr>
            <a:xfrm rot="5400000">
              <a:off x="1437179" y="158840"/>
              <a:ext cx="2428355" cy="2112669"/>
            </a:xfrm>
            <a:prstGeom prst="hexagon">
              <a:avLst>
                <a:gd name="adj" fmla="val 25000"/>
                <a:gd name="vf" fmla="val 11547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2"/>
            <p:cNvSpPr txBox="1"/>
            <p:nvPr/>
          </p:nvSpPr>
          <p:spPr>
            <a:xfrm>
              <a:off x="1924246" y="379416"/>
              <a:ext cx="1454221" cy="167151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MY" sz="1700">
                  <a:solidFill>
                    <a:schemeClr val="dk1"/>
                  </a:solidFill>
                  <a:latin typeface="Calibri"/>
                  <a:ea typeface="Calibri"/>
                  <a:cs typeface="Calibri"/>
                  <a:sym typeface="Calibri"/>
                </a:rPr>
                <a:t>Islamisasi sains adalah isu mutakhir dalam pemikiran sains lewat kurn ke-20</a:t>
              </a:r>
              <a:endParaRPr sz="1700">
                <a:solidFill>
                  <a:schemeClr val="dk1"/>
                </a:solidFill>
                <a:latin typeface="Calibri"/>
                <a:ea typeface="Calibri"/>
                <a:cs typeface="Calibri"/>
                <a:sym typeface="Calibri"/>
              </a:endParaRPr>
            </a:p>
          </p:txBody>
        </p:sp>
        <p:sp>
          <p:nvSpPr>
            <p:cNvPr id="608" name="Google Shape;608;p42"/>
            <p:cNvSpPr/>
            <p:nvPr/>
          </p:nvSpPr>
          <p:spPr>
            <a:xfrm rot="5400000">
              <a:off x="2573649" y="2220029"/>
              <a:ext cx="2428355" cy="2112669"/>
            </a:xfrm>
            <a:prstGeom prst="hexagon">
              <a:avLst>
                <a:gd name="adj" fmla="val 25000"/>
                <a:gd name="vf" fmla="val 115470"/>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2"/>
            <p:cNvSpPr txBox="1"/>
            <p:nvPr/>
          </p:nvSpPr>
          <p:spPr>
            <a:xfrm>
              <a:off x="3060716" y="2440605"/>
              <a:ext cx="1454221" cy="1671517"/>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dk1"/>
                </a:buClr>
                <a:buSzPts val="1150"/>
                <a:buFont typeface="Calibri"/>
                <a:buNone/>
              </a:pPr>
              <a:r>
                <a:rPr lang="en-MY" sz="1150">
                  <a:solidFill>
                    <a:schemeClr val="dk1"/>
                  </a:solidFill>
                  <a:latin typeface="Calibri"/>
                  <a:ea typeface="Calibri"/>
                  <a:cs typeface="Calibri"/>
                  <a:sym typeface="Calibri"/>
                </a:rPr>
                <a:t>terdapat kecenderungan saintis Barat </a:t>
              </a:r>
              <a:r>
                <a:rPr lang="en-MY" sz="1150" b="1">
                  <a:solidFill>
                    <a:schemeClr val="dk1"/>
                  </a:solidFill>
                  <a:latin typeface="Calibri"/>
                  <a:ea typeface="Calibri"/>
                  <a:cs typeface="Calibri"/>
                  <a:sym typeface="Calibri"/>
                </a:rPr>
                <a:t>untuk mengkaji al-Quran dalam perspektif sains. </a:t>
              </a:r>
              <a:r>
                <a:rPr lang="en-MY" sz="1150">
                  <a:solidFill>
                    <a:schemeClr val="dk1"/>
                  </a:solidFill>
                  <a:latin typeface="Calibri"/>
                  <a:ea typeface="Calibri"/>
                  <a:cs typeface="Calibri"/>
                  <a:sym typeface="Calibri"/>
                </a:rPr>
                <a:t>Antara saintis Barat yang begitu berminat dengan sains al-Quran termasuklah </a:t>
              </a:r>
              <a:r>
                <a:rPr lang="en-MY" sz="1150" b="1">
                  <a:solidFill>
                    <a:schemeClr val="dk1"/>
                  </a:solidFill>
                  <a:latin typeface="Calibri"/>
                  <a:ea typeface="Calibri"/>
                  <a:cs typeface="Calibri"/>
                  <a:sym typeface="Calibri"/>
                </a:rPr>
                <a:t>Maurice Bucaille, Keith Moore, dan Garry Miller</a:t>
              </a:r>
              <a:r>
                <a:rPr lang="en-MY" sz="1150">
                  <a:solidFill>
                    <a:schemeClr val="dk1"/>
                  </a:solidFill>
                  <a:latin typeface="Calibri"/>
                  <a:ea typeface="Calibri"/>
                  <a:cs typeface="Calibri"/>
                  <a:sym typeface="Calibri"/>
                </a:rPr>
                <a:t>.</a:t>
              </a:r>
              <a:endParaRPr/>
            </a:p>
            <a:p>
              <a:pPr marL="0" marR="0" lvl="0" indent="0" algn="ctr" rtl="0">
                <a:spcBef>
                  <a:spcPts val="0"/>
                </a:spcBef>
                <a:spcAft>
                  <a:spcPts val="0"/>
                </a:spcAft>
                <a:buNone/>
              </a:pPr>
              <a:endParaRPr sz="1150">
                <a:solidFill>
                  <a:schemeClr val="dk1"/>
                </a:solidFill>
                <a:latin typeface="Calibri"/>
                <a:ea typeface="Calibri"/>
                <a:cs typeface="Calibri"/>
                <a:sym typeface="Calibri"/>
              </a:endParaRPr>
            </a:p>
          </p:txBody>
        </p:sp>
        <p:sp>
          <p:nvSpPr>
            <p:cNvPr id="610" name="Google Shape;610;p42"/>
            <p:cNvSpPr/>
            <p:nvPr/>
          </p:nvSpPr>
          <p:spPr>
            <a:xfrm>
              <a:off x="21447" y="2547857"/>
              <a:ext cx="2622624" cy="145701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2"/>
            <p:cNvSpPr txBox="1"/>
            <p:nvPr/>
          </p:nvSpPr>
          <p:spPr>
            <a:xfrm>
              <a:off x="21447" y="2547857"/>
              <a:ext cx="2622624" cy="1457013"/>
            </a:xfrm>
            <a:prstGeom prst="rect">
              <a:avLst/>
            </a:prstGeom>
            <a:noFill/>
            <a:ln>
              <a:noFill/>
            </a:ln>
          </p:spPr>
          <p:txBody>
            <a:bodyPr spcFirstLastPara="1" wrap="square" lIns="34275" tIns="34275" rIns="34275" bIns="34275" anchor="ctr" anchorCtr="0">
              <a:noAutofit/>
            </a:bodyPr>
            <a:lstStyle/>
            <a:p>
              <a:pPr marL="0" marR="0" lvl="0" indent="0" algn="r" rtl="0">
                <a:lnSpc>
                  <a:spcPct val="90000"/>
                </a:lnSpc>
                <a:spcBef>
                  <a:spcPts val="0"/>
                </a:spcBef>
                <a:spcAft>
                  <a:spcPts val="0"/>
                </a:spcAft>
                <a:buNone/>
              </a:pPr>
              <a:endParaRPr sz="900">
                <a:solidFill>
                  <a:schemeClr val="dk1"/>
                </a:solidFill>
                <a:latin typeface="Calibri"/>
                <a:ea typeface="Calibri"/>
                <a:cs typeface="Calibri"/>
                <a:sym typeface="Calibri"/>
              </a:endParaRPr>
            </a:p>
          </p:txBody>
        </p:sp>
        <p:sp>
          <p:nvSpPr>
            <p:cNvPr id="612" name="Google Shape;612;p42"/>
            <p:cNvSpPr/>
            <p:nvPr/>
          </p:nvSpPr>
          <p:spPr>
            <a:xfrm rot="5400000">
              <a:off x="4855332" y="2220029"/>
              <a:ext cx="2428355" cy="2112669"/>
            </a:xfrm>
            <a:prstGeom prst="hexagon">
              <a:avLst>
                <a:gd name="adj" fmla="val 25000"/>
                <a:gd name="vf" fmla="val 115470"/>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2"/>
            <p:cNvSpPr txBox="1"/>
            <p:nvPr/>
          </p:nvSpPr>
          <p:spPr>
            <a:xfrm>
              <a:off x="5342399" y="2440605"/>
              <a:ext cx="1454221" cy="167151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Calibri"/>
                <a:buNone/>
              </a:pPr>
              <a:r>
                <a:rPr lang="en-MY" sz="1100">
                  <a:solidFill>
                    <a:schemeClr val="dk1"/>
                  </a:solidFill>
                  <a:latin typeface="Calibri"/>
                  <a:ea typeface="Calibri"/>
                  <a:cs typeface="Calibri"/>
                  <a:sym typeface="Calibri"/>
                </a:rPr>
                <a:t>Angkatan Islamisasi sains yang dikemukakan oleh S. H. Nasr dan kumpulannya bertujuan </a:t>
              </a:r>
              <a:r>
                <a:rPr lang="en-MY" sz="1100" b="1">
                  <a:solidFill>
                    <a:schemeClr val="dk1"/>
                  </a:solidFill>
                  <a:latin typeface="Calibri"/>
                  <a:ea typeface="Calibri"/>
                  <a:cs typeface="Calibri"/>
                  <a:sym typeface="Calibri"/>
                </a:rPr>
                <a:t>melihat sains sebagai satu disiplin yang berakar umbi dalam tamadun Islam, yang mempunyai latar belakang sejarah, falsafah, dan pemikiran</a:t>
              </a:r>
              <a:r>
                <a:rPr lang="en-MY" sz="11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14" name="Google Shape;614;p42"/>
            <p:cNvSpPr/>
            <p:nvPr/>
          </p:nvSpPr>
          <p:spPr>
            <a:xfrm rot="5400000">
              <a:off x="3718862" y="4281217"/>
              <a:ext cx="2428355" cy="2112669"/>
            </a:xfrm>
            <a:prstGeom prst="hexagon">
              <a:avLst>
                <a:gd name="adj" fmla="val 25000"/>
                <a:gd name="vf" fmla="val 11547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2"/>
            <p:cNvSpPr txBox="1"/>
            <p:nvPr/>
          </p:nvSpPr>
          <p:spPr>
            <a:xfrm>
              <a:off x="4205929" y="4501793"/>
              <a:ext cx="1454221" cy="1671517"/>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endParaRPr sz="9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900"/>
                <a:buFont typeface="Calibri"/>
                <a:buNone/>
              </a:pPr>
              <a:r>
                <a:rPr lang="en-MY" sz="900" b="1">
                  <a:solidFill>
                    <a:schemeClr val="dk1"/>
                  </a:solidFill>
                  <a:latin typeface="Calibri"/>
                  <a:ea typeface="Calibri"/>
                  <a:cs typeface="Calibri"/>
                  <a:sym typeface="Calibri"/>
                </a:rPr>
                <a:t>Maurice Bucaile </a:t>
              </a:r>
              <a:r>
                <a:rPr lang="en-MY" sz="900">
                  <a:solidFill>
                    <a:schemeClr val="dk1"/>
                  </a:solidFill>
                  <a:latin typeface="Calibri"/>
                  <a:ea typeface="Calibri"/>
                  <a:cs typeface="Calibri"/>
                  <a:sym typeface="Calibri"/>
                </a:rPr>
                <a:t>telah memeranjatkan saintis Eropah apabila beliau </a:t>
              </a:r>
              <a:r>
                <a:rPr lang="en-MY" sz="900" b="1">
                  <a:solidFill>
                    <a:schemeClr val="dk1"/>
                  </a:solidFill>
                  <a:latin typeface="Calibri"/>
                  <a:ea typeface="Calibri"/>
                  <a:cs typeface="Calibri"/>
                  <a:sym typeface="Calibri"/>
                </a:rPr>
                <a:t>menulis bukunya dalam bahasa Perancis, La Bible, le Coran et la Science</a:t>
              </a:r>
              <a:r>
                <a:rPr lang="en-MY" sz="900">
                  <a:solidFill>
                    <a:schemeClr val="dk1"/>
                  </a:solidFill>
                  <a:latin typeface="Calibri"/>
                  <a:ea typeface="Calibri"/>
                  <a:cs typeface="Calibri"/>
                  <a:sym typeface="Calibri"/>
                </a:rPr>
                <a:t>, yang diterjemahkan oleh beliau bersama- sama Alastair Pannell ke dalam bahasa Inggeris dengan tajuk </a:t>
              </a:r>
              <a:r>
                <a:rPr lang="en-MY" sz="900" b="1">
                  <a:solidFill>
                    <a:schemeClr val="dk1"/>
                  </a:solidFill>
                  <a:latin typeface="Calibri"/>
                  <a:ea typeface="Calibri"/>
                  <a:cs typeface="Calibri"/>
                  <a:sym typeface="Calibri"/>
                </a:rPr>
                <a:t>The Bible, The Quran and Science. Beliau membandingkan fakta saintifik yang terdapat dalam alQuran dan Bible. </a:t>
              </a:r>
              <a:endParaRPr/>
            </a:p>
            <a:p>
              <a:pPr marL="0" marR="0" lvl="0" indent="0" algn="ctr" rtl="0">
                <a:spcBef>
                  <a:spcPts val="0"/>
                </a:spcBef>
                <a:spcAft>
                  <a:spcPts val="0"/>
                </a:spcAft>
                <a:buNone/>
              </a:pPr>
              <a:endParaRPr sz="900">
                <a:solidFill>
                  <a:schemeClr val="dk1"/>
                </a:solidFill>
                <a:latin typeface="Calibri"/>
                <a:ea typeface="Calibri"/>
                <a:cs typeface="Calibri"/>
                <a:sym typeface="Calibri"/>
              </a:endParaRPr>
            </a:p>
          </p:txBody>
        </p:sp>
        <p:sp>
          <p:nvSpPr>
            <p:cNvPr id="616" name="Google Shape;616;p42"/>
            <p:cNvSpPr/>
            <p:nvPr/>
          </p:nvSpPr>
          <p:spPr>
            <a:xfrm>
              <a:off x="6053483" y="4609045"/>
              <a:ext cx="2710044" cy="1457013"/>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2"/>
            <p:cNvSpPr txBox="1"/>
            <p:nvPr/>
          </p:nvSpPr>
          <p:spPr>
            <a:xfrm>
              <a:off x="6053483" y="4609045"/>
              <a:ext cx="2710044" cy="1457013"/>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lt1"/>
                </a:buClr>
                <a:buSzPts val="900"/>
                <a:buFont typeface="Calibri"/>
                <a:buNone/>
              </a:pPr>
              <a:r>
                <a:rPr lang="en-MY" sz="900">
                  <a:solidFill>
                    <a:schemeClr val="lt1"/>
                  </a:solidFill>
                  <a:latin typeface="Calibri"/>
                  <a:ea typeface="Calibri"/>
                  <a:cs typeface="Calibri"/>
                  <a:sym typeface="Calibri"/>
                </a:rPr>
                <a:t>Beliau meneliti </a:t>
              </a:r>
              <a:r>
                <a:rPr lang="en-MY" sz="900" b="1">
                  <a:solidFill>
                    <a:schemeClr val="lt1"/>
                  </a:solidFill>
                  <a:latin typeface="Calibri"/>
                  <a:ea typeface="Calibri"/>
                  <a:cs typeface="Calibri"/>
                  <a:sym typeface="Calibri"/>
                </a:rPr>
                <a:t>fakta saintifik yang sangat jitu dan tepat dalam al-Qura</a:t>
              </a:r>
              <a:r>
                <a:rPr lang="en-MY" sz="900">
                  <a:solidFill>
                    <a:schemeClr val="lt1"/>
                  </a:solidFill>
                  <a:latin typeface="Calibri"/>
                  <a:ea typeface="Calibri"/>
                  <a:cs typeface="Calibri"/>
                  <a:sym typeface="Calibri"/>
                </a:rPr>
                <a:t>n yang berkaitan dengan kosmologi, astronomi, zoologi, botani, geologi, dan embriologi. Sebahagian fakta saintifik tersebut </a:t>
              </a:r>
              <a:r>
                <a:rPr lang="en-MY" sz="900" b="1">
                  <a:solidFill>
                    <a:schemeClr val="lt1"/>
                  </a:solidFill>
                  <a:latin typeface="Calibri"/>
                  <a:ea typeface="Calibri"/>
                  <a:cs typeface="Calibri"/>
                  <a:sym typeface="Calibri"/>
                </a:rPr>
                <a:t>hanya ditemui dalam penyelidikan sains kurun ke-19 dan 20 </a:t>
              </a:r>
              <a:r>
                <a:rPr lang="en-MY" sz="900">
                  <a:solidFill>
                    <a:schemeClr val="lt1"/>
                  </a:solidFill>
                  <a:latin typeface="Calibri"/>
                  <a:ea typeface="Calibri"/>
                  <a:cs typeface="Calibri"/>
                  <a:sym typeface="Calibri"/>
                </a:rPr>
                <a:t>sedangkan </a:t>
              </a:r>
              <a:r>
                <a:rPr lang="en-MY" sz="900" b="1">
                  <a:solidFill>
                    <a:schemeClr val="lt1"/>
                  </a:solidFill>
                  <a:latin typeface="Calibri"/>
                  <a:ea typeface="Calibri"/>
                  <a:cs typeface="Calibri"/>
                  <a:sym typeface="Calibri"/>
                </a:rPr>
                <a:t>al-Quran telah diturunkan kepada rasul terakhir dalam rangkaian nabi pada awal kurun ke-7</a:t>
              </a:r>
              <a:r>
                <a:rPr lang="en-MY" sz="900">
                  <a:solidFill>
                    <a:schemeClr val="lt1"/>
                  </a:solidFill>
                  <a:latin typeface="Calibri"/>
                  <a:ea typeface="Calibri"/>
                  <a:cs typeface="Calibri"/>
                  <a:sym typeface="Calibri"/>
                </a:rPr>
                <a:t>.</a:t>
              </a:r>
              <a:endParaRPr/>
            </a:p>
            <a:p>
              <a:pPr marL="0" marR="0" lvl="0" indent="0" algn="l" rtl="0">
                <a:spcBef>
                  <a:spcPts val="0"/>
                </a:spcBef>
                <a:spcAft>
                  <a:spcPts val="0"/>
                </a:spcAft>
                <a:buNone/>
              </a:pPr>
              <a:endParaRPr sz="900">
                <a:solidFill>
                  <a:schemeClr val="lt1"/>
                </a:solidFill>
                <a:latin typeface="Calibri"/>
                <a:ea typeface="Calibri"/>
                <a:cs typeface="Calibri"/>
                <a:sym typeface="Calibri"/>
              </a:endParaRPr>
            </a:p>
          </p:txBody>
        </p:sp>
        <p:sp>
          <p:nvSpPr>
            <p:cNvPr id="618" name="Google Shape;618;p42"/>
            <p:cNvSpPr/>
            <p:nvPr/>
          </p:nvSpPr>
          <p:spPr>
            <a:xfrm rot="5400000">
              <a:off x="1437179" y="4281217"/>
              <a:ext cx="2428355" cy="2112669"/>
            </a:xfrm>
            <a:prstGeom prst="hexagon">
              <a:avLst>
                <a:gd name="adj" fmla="val 25000"/>
                <a:gd name="vf" fmla="val 11547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2"/>
            <p:cNvSpPr txBox="1"/>
            <p:nvPr/>
          </p:nvSpPr>
          <p:spPr>
            <a:xfrm>
              <a:off x="1924246" y="4501793"/>
              <a:ext cx="1454221" cy="1671517"/>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000"/>
                <a:buFont typeface="Calibri"/>
                <a:buNone/>
              </a:pPr>
              <a:r>
                <a:rPr lang="en-MY" sz="1000">
                  <a:solidFill>
                    <a:schemeClr val="dk1"/>
                  </a:solidFill>
                  <a:latin typeface="Calibri"/>
                  <a:ea typeface="Calibri"/>
                  <a:cs typeface="Calibri"/>
                  <a:sym typeface="Calibri"/>
                </a:rPr>
                <a:t>Ada kritikan terhadap Islamisasi sains oleh penulis seperti </a:t>
              </a:r>
              <a:r>
                <a:rPr lang="en-MY" sz="1000" b="1">
                  <a:solidFill>
                    <a:schemeClr val="dk1"/>
                  </a:solidFill>
                  <a:latin typeface="Calibri"/>
                  <a:ea typeface="Calibri"/>
                  <a:cs typeface="Calibri"/>
                  <a:sym typeface="Calibri"/>
                </a:rPr>
                <a:t>Sardar, Abdus Salam, dan Hoodbouy </a:t>
              </a:r>
              <a:r>
                <a:rPr lang="en-MY" sz="1000">
                  <a:solidFill>
                    <a:schemeClr val="dk1"/>
                  </a:solidFill>
                  <a:latin typeface="Calibri"/>
                  <a:ea typeface="Calibri"/>
                  <a:cs typeface="Calibri"/>
                  <a:sym typeface="Calibri"/>
                </a:rPr>
                <a:t>yang </a:t>
              </a:r>
              <a:r>
                <a:rPr lang="en-MY" sz="1000" b="1">
                  <a:solidFill>
                    <a:schemeClr val="dk1"/>
                  </a:solidFill>
                  <a:latin typeface="Calibri"/>
                  <a:ea typeface="Calibri"/>
                  <a:cs typeface="Calibri"/>
                  <a:sym typeface="Calibri"/>
                </a:rPr>
                <a:t>menganggap sains adalah neutra</a:t>
              </a:r>
              <a:r>
                <a:rPr lang="en-MY" sz="1000">
                  <a:solidFill>
                    <a:schemeClr val="dk1"/>
                  </a:solidFill>
                  <a:latin typeface="Calibri"/>
                  <a:ea typeface="Calibri"/>
                  <a:cs typeface="Calibri"/>
                  <a:sym typeface="Calibri"/>
                </a:rPr>
                <a:t>l </a:t>
              </a:r>
              <a:r>
                <a:rPr lang="en-MY" sz="1000" b="1">
                  <a:solidFill>
                    <a:schemeClr val="dk1"/>
                  </a:solidFill>
                  <a:latin typeface="Calibri"/>
                  <a:ea typeface="Calibri"/>
                  <a:cs typeface="Calibri"/>
                  <a:sym typeface="Calibri"/>
                </a:rPr>
                <a:t>kerana dipengaruhi pemikiran positifisme barat</a:t>
              </a:r>
              <a:r>
                <a:rPr lang="en-MY" sz="1000">
                  <a:solidFill>
                    <a:schemeClr val="dk1"/>
                  </a:solidFill>
                  <a:latin typeface="Calibri"/>
                  <a:ea typeface="Calibri"/>
                  <a:cs typeface="Calibri"/>
                  <a:sym typeface="Calibri"/>
                </a:rPr>
                <a:t>. Akan tetapi, golongan ini tidak mendapat tempat dalam aliran perdana. </a:t>
              </a:r>
              <a:endParaRPr/>
            </a:p>
            <a:p>
              <a:pPr marL="0" marR="0" lvl="0" indent="0" algn="l" rtl="0">
                <a:lnSpc>
                  <a:spcPct val="90000"/>
                </a:lnSpc>
                <a:spcBef>
                  <a:spcPts val="350"/>
                </a:spcBef>
                <a:spcAft>
                  <a:spcPts val="0"/>
                </a:spcAft>
                <a:buNone/>
              </a:pPr>
              <a:endParaRPr sz="900">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23"/>
        <p:cNvGrpSpPr/>
        <p:nvPr/>
      </p:nvGrpSpPr>
      <p:grpSpPr>
        <a:xfrm>
          <a:off x="0" y="0"/>
          <a:ext cx="0" cy="0"/>
          <a:chOff x="0" y="0"/>
          <a:chExt cx="0" cy="0"/>
        </a:xfrm>
      </p:grpSpPr>
      <p:sp>
        <p:nvSpPr>
          <p:cNvPr id="624" name="Google Shape;624;p43"/>
          <p:cNvSpPr/>
          <p:nvPr/>
        </p:nvSpPr>
        <p:spPr>
          <a:xfrm>
            <a:off x="1428205" y="531223"/>
            <a:ext cx="2577737" cy="635726"/>
          </a:xfrm>
          <a:prstGeom prst="roundRect">
            <a:avLst>
              <a:gd name="adj" fmla="val 16667"/>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dk1"/>
                </a:solidFill>
                <a:latin typeface="Times New Roman"/>
                <a:ea typeface="Times New Roman"/>
                <a:cs typeface="Times New Roman"/>
                <a:sym typeface="Times New Roman"/>
              </a:rPr>
              <a:t>Angkatan islamisasi sains</a:t>
            </a:r>
            <a:endParaRPr sz="1800">
              <a:solidFill>
                <a:schemeClr val="dk1"/>
              </a:solidFill>
              <a:latin typeface="Times New Roman"/>
              <a:ea typeface="Times New Roman"/>
              <a:cs typeface="Times New Roman"/>
              <a:sym typeface="Times New Roman"/>
            </a:endParaRPr>
          </a:p>
        </p:txBody>
      </p:sp>
      <p:cxnSp>
        <p:nvCxnSpPr>
          <p:cNvPr id="625" name="Google Shape;625;p43"/>
          <p:cNvCxnSpPr>
            <a:stCxn id="624" idx="2"/>
          </p:cNvCxnSpPr>
          <p:nvPr/>
        </p:nvCxnSpPr>
        <p:spPr>
          <a:xfrm flipH="1">
            <a:off x="2699673" y="1166949"/>
            <a:ext cx="17400" cy="1027500"/>
          </a:xfrm>
          <a:prstGeom prst="straightConnector1">
            <a:avLst/>
          </a:prstGeom>
          <a:noFill/>
          <a:ln w="9525" cap="flat" cmpd="sng">
            <a:solidFill>
              <a:schemeClr val="dk1"/>
            </a:solidFill>
            <a:prstDash val="solid"/>
            <a:miter lim="800000"/>
            <a:headEnd type="none" w="sm" len="sm"/>
            <a:tailEnd type="none" w="sm" len="sm"/>
          </a:ln>
        </p:spPr>
      </p:cxnSp>
      <p:sp>
        <p:nvSpPr>
          <p:cNvPr id="626" name="Google Shape;626;p43"/>
          <p:cNvSpPr/>
          <p:nvPr/>
        </p:nvSpPr>
        <p:spPr>
          <a:xfrm>
            <a:off x="1726473" y="2194560"/>
            <a:ext cx="1968137" cy="57476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S.H.Nasr</a:t>
            </a:r>
            <a:endParaRPr sz="1800">
              <a:solidFill>
                <a:schemeClr val="lt1"/>
              </a:solidFill>
              <a:latin typeface="Times New Roman"/>
              <a:ea typeface="Times New Roman"/>
              <a:cs typeface="Times New Roman"/>
              <a:sym typeface="Times New Roman"/>
            </a:endParaRPr>
          </a:p>
        </p:txBody>
      </p:sp>
      <p:cxnSp>
        <p:nvCxnSpPr>
          <p:cNvPr id="627" name="Google Shape;627;p43"/>
          <p:cNvCxnSpPr>
            <a:stCxn id="626" idx="2"/>
          </p:cNvCxnSpPr>
          <p:nvPr/>
        </p:nvCxnSpPr>
        <p:spPr>
          <a:xfrm>
            <a:off x="2710542" y="2769325"/>
            <a:ext cx="0" cy="905700"/>
          </a:xfrm>
          <a:prstGeom prst="straightConnector1">
            <a:avLst/>
          </a:prstGeom>
          <a:noFill/>
          <a:ln w="9525" cap="flat" cmpd="sng">
            <a:solidFill>
              <a:schemeClr val="dk1"/>
            </a:solidFill>
            <a:prstDash val="solid"/>
            <a:miter lim="800000"/>
            <a:headEnd type="none" w="sm" len="sm"/>
            <a:tailEnd type="none" w="sm" len="sm"/>
          </a:ln>
        </p:spPr>
      </p:cxnSp>
      <p:sp>
        <p:nvSpPr>
          <p:cNvPr id="628" name="Google Shape;628;p43"/>
          <p:cNvSpPr/>
          <p:nvPr/>
        </p:nvSpPr>
        <p:spPr>
          <a:xfrm>
            <a:off x="1584960" y="3675016"/>
            <a:ext cx="2264228" cy="2603863"/>
          </a:xfrm>
          <a:prstGeom prst="rect">
            <a:avLst/>
          </a:prstGeom>
          <a:gradFill>
            <a:gsLst>
              <a:gs pos="0">
                <a:srgbClr val="B0500F"/>
              </a:gs>
              <a:gs pos="48000">
                <a:srgbClr val="ED8037"/>
              </a:gs>
              <a:gs pos="100000">
                <a:srgbClr val="F4B08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Bertujuan melihat sains sebagai satu disiplin yang berakar umbi dalam tamadun Islam.</a:t>
            </a:r>
            <a:endParaRPr/>
          </a:p>
        </p:txBody>
      </p:sp>
      <p:sp>
        <p:nvSpPr>
          <p:cNvPr id="629" name="Google Shape;629;p43"/>
          <p:cNvSpPr/>
          <p:nvPr/>
        </p:nvSpPr>
        <p:spPr>
          <a:xfrm>
            <a:off x="6566263" y="496389"/>
            <a:ext cx="2577737" cy="635726"/>
          </a:xfrm>
          <a:prstGeom prst="roundRect">
            <a:avLst>
              <a:gd name="adj" fmla="val 16667"/>
            </a:avLst>
          </a:prstGeom>
          <a:gradFill>
            <a:gsLst>
              <a:gs pos="0">
                <a:srgbClr val="2A4B86"/>
              </a:gs>
              <a:gs pos="48000">
                <a:srgbClr val="4875C5"/>
              </a:gs>
              <a:gs pos="100000">
                <a:srgbClr val="8DA9DB"/>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Kritikan islamisasi sains</a:t>
            </a:r>
            <a:endParaRPr sz="1800">
              <a:solidFill>
                <a:schemeClr val="lt1"/>
              </a:solidFill>
              <a:latin typeface="Times New Roman"/>
              <a:ea typeface="Times New Roman"/>
              <a:cs typeface="Times New Roman"/>
              <a:sym typeface="Times New Roman"/>
            </a:endParaRPr>
          </a:p>
        </p:txBody>
      </p:sp>
      <p:cxnSp>
        <p:nvCxnSpPr>
          <p:cNvPr id="630" name="Google Shape;630;p43"/>
          <p:cNvCxnSpPr/>
          <p:nvPr/>
        </p:nvCxnSpPr>
        <p:spPr>
          <a:xfrm flipH="1">
            <a:off x="7763689" y="1105987"/>
            <a:ext cx="17418" cy="1027611"/>
          </a:xfrm>
          <a:prstGeom prst="straightConnector1">
            <a:avLst/>
          </a:prstGeom>
          <a:noFill/>
          <a:ln w="9525" cap="flat" cmpd="sng">
            <a:solidFill>
              <a:schemeClr val="dk1"/>
            </a:solidFill>
            <a:prstDash val="solid"/>
            <a:miter lim="800000"/>
            <a:headEnd type="none" w="sm" len="sm"/>
            <a:tailEnd type="none" w="sm" len="sm"/>
          </a:ln>
        </p:spPr>
      </p:cxnSp>
      <p:sp>
        <p:nvSpPr>
          <p:cNvPr id="631" name="Google Shape;631;p43"/>
          <p:cNvSpPr/>
          <p:nvPr/>
        </p:nvSpPr>
        <p:spPr>
          <a:xfrm>
            <a:off x="6370320" y="2133598"/>
            <a:ext cx="2778034" cy="574765"/>
          </a:xfrm>
          <a:prstGeom prst="roundRect">
            <a:avLst>
              <a:gd name="adj" fmla="val 16667"/>
            </a:avLst>
          </a:prstGeom>
          <a:gradFill>
            <a:gsLst>
              <a:gs pos="0">
                <a:srgbClr val="6E6E6E"/>
              </a:gs>
              <a:gs pos="48000">
                <a:srgbClr val="A7A7A7"/>
              </a:gs>
              <a:gs pos="100000">
                <a:srgbClr val="C9C9C9"/>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Sardar, Abdus Salam dan Hoodbouy</a:t>
            </a:r>
            <a:endParaRPr sz="1800">
              <a:solidFill>
                <a:schemeClr val="lt1"/>
              </a:solidFill>
              <a:latin typeface="Times New Roman"/>
              <a:ea typeface="Times New Roman"/>
              <a:cs typeface="Times New Roman"/>
              <a:sym typeface="Times New Roman"/>
            </a:endParaRPr>
          </a:p>
        </p:txBody>
      </p:sp>
      <p:cxnSp>
        <p:nvCxnSpPr>
          <p:cNvPr id="632" name="Google Shape;632;p43"/>
          <p:cNvCxnSpPr>
            <a:stCxn id="631" idx="2"/>
          </p:cNvCxnSpPr>
          <p:nvPr/>
        </p:nvCxnSpPr>
        <p:spPr>
          <a:xfrm flipH="1">
            <a:off x="7741937" y="2708363"/>
            <a:ext cx="17400" cy="966600"/>
          </a:xfrm>
          <a:prstGeom prst="straightConnector1">
            <a:avLst/>
          </a:prstGeom>
          <a:noFill/>
          <a:ln w="9525" cap="flat" cmpd="sng">
            <a:solidFill>
              <a:schemeClr val="dk1"/>
            </a:solidFill>
            <a:prstDash val="solid"/>
            <a:miter lim="800000"/>
            <a:headEnd type="none" w="sm" len="sm"/>
            <a:tailEnd type="none" w="sm" len="sm"/>
          </a:ln>
        </p:spPr>
      </p:cxnSp>
      <p:sp>
        <p:nvSpPr>
          <p:cNvPr id="633" name="Google Shape;633;p43"/>
          <p:cNvSpPr/>
          <p:nvPr/>
        </p:nvSpPr>
        <p:spPr>
          <a:xfrm>
            <a:off x="6492239" y="3675016"/>
            <a:ext cx="2499360" cy="2534194"/>
          </a:xfrm>
          <a:prstGeom prst="rect">
            <a:avLst/>
          </a:prstGeom>
          <a:gradFill>
            <a:gsLst>
              <a:gs pos="0">
                <a:srgbClr val="4B732F"/>
              </a:gs>
              <a:gs pos="48000">
                <a:srgbClr val="73B148"/>
              </a:gs>
              <a:gs pos="100000">
                <a:srgbClr val="A8D08C"/>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Menganggap sains adalah neutral disebabakan pemikiran positifisme barat</a:t>
            </a:r>
            <a:r>
              <a:rPr lang="en-MY" sz="1800">
                <a:solidFill>
                  <a:schemeClr val="lt1"/>
                </a:solidFill>
                <a:latin typeface="Calibri"/>
                <a:ea typeface="Calibri"/>
                <a:cs typeface="Calibri"/>
                <a:sym typeface="Calibri"/>
              </a:rPr>
              <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37"/>
        <p:cNvGrpSpPr/>
        <p:nvPr/>
      </p:nvGrpSpPr>
      <p:grpSpPr>
        <a:xfrm>
          <a:off x="0" y="0"/>
          <a:ext cx="0" cy="0"/>
          <a:chOff x="0" y="0"/>
          <a:chExt cx="0" cy="0"/>
        </a:xfrm>
      </p:grpSpPr>
      <p:sp>
        <p:nvSpPr>
          <p:cNvPr id="638" name="Google Shape;638;p44"/>
          <p:cNvSpPr/>
          <p:nvPr/>
        </p:nvSpPr>
        <p:spPr>
          <a:xfrm>
            <a:off x="3500846" y="418010"/>
            <a:ext cx="2830286" cy="1158240"/>
          </a:xfrm>
          <a:prstGeom prst="ellipse">
            <a:avLst/>
          </a:prstGeom>
          <a:gradFill>
            <a:gsLst>
              <a:gs pos="0">
                <a:srgbClr val="4B732F"/>
              </a:gs>
              <a:gs pos="48000">
                <a:srgbClr val="73B148"/>
              </a:gs>
              <a:gs pos="100000">
                <a:srgbClr val="A8D08C"/>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Calibri"/>
                <a:ea typeface="Calibri"/>
                <a:cs typeface="Calibri"/>
                <a:sym typeface="Calibri"/>
              </a:rPr>
              <a:t>islamisasi sains</a:t>
            </a:r>
            <a:endParaRPr sz="1800">
              <a:solidFill>
                <a:schemeClr val="lt1"/>
              </a:solidFill>
              <a:latin typeface="Calibri"/>
              <a:ea typeface="Calibri"/>
              <a:cs typeface="Calibri"/>
              <a:sym typeface="Calibri"/>
            </a:endParaRPr>
          </a:p>
        </p:txBody>
      </p:sp>
      <p:cxnSp>
        <p:nvCxnSpPr>
          <p:cNvPr id="639" name="Google Shape;639;p44"/>
          <p:cNvCxnSpPr>
            <a:stCxn id="638" idx="3"/>
          </p:cNvCxnSpPr>
          <p:nvPr/>
        </p:nvCxnSpPr>
        <p:spPr>
          <a:xfrm flipH="1">
            <a:off x="2961032" y="1406630"/>
            <a:ext cx="954300" cy="683400"/>
          </a:xfrm>
          <a:prstGeom prst="straightConnector1">
            <a:avLst/>
          </a:prstGeom>
          <a:noFill/>
          <a:ln w="9525" cap="flat" cmpd="sng">
            <a:solidFill>
              <a:schemeClr val="dk1"/>
            </a:solidFill>
            <a:prstDash val="solid"/>
            <a:miter lim="800000"/>
            <a:headEnd type="none" w="sm" len="sm"/>
            <a:tailEnd type="triangle" w="med" len="med"/>
          </a:ln>
        </p:spPr>
      </p:cxnSp>
      <p:sp>
        <p:nvSpPr>
          <p:cNvPr id="640" name="Google Shape;640;p44"/>
          <p:cNvSpPr/>
          <p:nvPr/>
        </p:nvSpPr>
        <p:spPr>
          <a:xfrm>
            <a:off x="1933303" y="2090057"/>
            <a:ext cx="1567543" cy="792480"/>
          </a:xfrm>
          <a:prstGeom prst="ellipse">
            <a:avLst/>
          </a:prstGeom>
          <a:gradFill>
            <a:gsLst>
              <a:gs pos="0">
                <a:srgbClr val="2968A2"/>
              </a:gs>
              <a:gs pos="48000">
                <a:srgbClr val="5F9DD6"/>
              </a:gs>
              <a:gs pos="100000">
                <a:srgbClr val="9CC2E5"/>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Calibri"/>
                <a:ea typeface="Calibri"/>
                <a:cs typeface="Calibri"/>
                <a:sym typeface="Calibri"/>
              </a:rPr>
              <a:t>rasional</a:t>
            </a:r>
            <a:endParaRPr sz="1800">
              <a:solidFill>
                <a:schemeClr val="lt1"/>
              </a:solidFill>
              <a:latin typeface="Calibri"/>
              <a:ea typeface="Calibri"/>
              <a:cs typeface="Calibri"/>
              <a:sym typeface="Calibri"/>
            </a:endParaRPr>
          </a:p>
        </p:txBody>
      </p:sp>
      <p:cxnSp>
        <p:nvCxnSpPr>
          <p:cNvPr id="641" name="Google Shape;641;p44"/>
          <p:cNvCxnSpPr>
            <a:stCxn id="638" idx="5"/>
          </p:cNvCxnSpPr>
          <p:nvPr/>
        </p:nvCxnSpPr>
        <p:spPr>
          <a:xfrm>
            <a:off x="5916646" y="1406630"/>
            <a:ext cx="1041600" cy="770400"/>
          </a:xfrm>
          <a:prstGeom prst="straightConnector1">
            <a:avLst/>
          </a:prstGeom>
          <a:noFill/>
          <a:ln w="9525" cap="flat" cmpd="sng">
            <a:solidFill>
              <a:schemeClr val="dk1"/>
            </a:solidFill>
            <a:prstDash val="solid"/>
            <a:miter lim="800000"/>
            <a:headEnd type="none" w="sm" len="sm"/>
            <a:tailEnd type="triangle" w="med" len="med"/>
          </a:ln>
        </p:spPr>
      </p:cxnSp>
      <p:sp>
        <p:nvSpPr>
          <p:cNvPr id="642" name="Google Shape;642;p44"/>
          <p:cNvSpPr/>
          <p:nvPr/>
        </p:nvSpPr>
        <p:spPr>
          <a:xfrm>
            <a:off x="6766560" y="1994263"/>
            <a:ext cx="2607389" cy="888274"/>
          </a:xfrm>
          <a:prstGeom prst="ellipse">
            <a:avLst/>
          </a:prstGeom>
          <a:gradFill>
            <a:gsLst>
              <a:gs pos="0">
                <a:srgbClr val="2A4B86"/>
              </a:gs>
              <a:gs pos="48000">
                <a:srgbClr val="4875C5"/>
              </a:gs>
              <a:gs pos="100000">
                <a:srgbClr val="8DA9DB"/>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Calibri"/>
                <a:ea typeface="Calibri"/>
                <a:cs typeface="Calibri"/>
                <a:sym typeface="Calibri"/>
              </a:rPr>
              <a:t>Perbezaan dengan sains Yunani</a:t>
            </a:r>
            <a:endParaRPr sz="1800">
              <a:solidFill>
                <a:schemeClr val="lt1"/>
              </a:solidFill>
              <a:latin typeface="Calibri"/>
              <a:ea typeface="Calibri"/>
              <a:cs typeface="Calibri"/>
              <a:sym typeface="Calibri"/>
            </a:endParaRPr>
          </a:p>
        </p:txBody>
      </p:sp>
      <p:cxnSp>
        <p:nvCxnSpPr>
          <p:cNvPr id="643" name="Google Shape;643;p44"/>
          <p:cNvCxnSpPr>
            <a:stCxn id="640" idx="4"/>
          </p:cNvCxnSpPr>
          <p:nvPr/>
        </p:nvCxnSpPr>
        <p:spPr>
          <a:xfrm flipH="1">
            <a:off x="2699674" y="2882537"/>
            <a:ext cx="17400" cy="618300"/>
          </a:xfrm>
          <a:prstGeom prst="straightConnector1">
            <a:avLst/>
          </a:prstGeom>
          <a:noFill/>
          <a:ln w="9525" cap="flat" cmpd="sng">
            <a:solidFill>
              <a:schemeClr val="dk1"/>
            </a:solidFill>
            <a:prstDash val="solid"/>
            <a:miter lim="800000"/>
            <a:headEnd type="none" w="sm" len="sm"/>
            <a:tailEnd type="none" w="sm" len="sm"/>
          </a:ln>
        </p:spPr>
      </p:cxnSp>
      <p:sp>
        <p:nvSpPr>
          <p:cNvPr id="644" name="Google Shape;644;p44"/>
          <p:cNvSpPr/>
          <p:nvPr/>
        </p:nvSpPr>
        <p:spPr>
          <a:xfrm>
            <a:off x="1445623" y="3396344"/>
            <a:ext cx="2351314" cy="2873829"/>
          </a:xfrm>
          <a:prstGeom prst="rect">
            <a:avLst/>
          </a:prstGeom>
          <a:gradFill>
            <a:gsLst>
              <a:gs pos="0">
                <a:schemeClr val="dk1"/>
              </a:gs>
              <a:gs pos="48000">
                <a:srgbClr val="070707"/>
              </a:gs>
              <a:gs pos="100000">
                <a:srgbClr val="666666"/>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Calibri"/>
                <a:ea typeface="Calibri"/>
                <a:cs typeface="Calibri"/>
                <a:sym typeface="Calibri"/>
              </a:rPr>
              <a:t>Sains yang berkembang dalam tamadun Islam berkembang berlandaskan paradigm tauhid dan tujuan adalah untuk melahirkan saintis bertakwa. </a:t>
            </a:r>
            <a:endParaRPr/>
          </a:p>
        </p:txBody>
      </p:sp>
      <p:cxnSp>
        <p:nvCxnSpPr>
          <p:cNvPr id="645" name="Google Shape;645;p44"/>
          <p:cNvCxnSpPr>
            <a:stCxn id="642" idx="4"/>
          </p:cNvCxnSpPr>
          <p:nvPr/>
        </p:nvCxnSpPr>
        <p:spPr>
          <a:xfrm>
            <a:off x="8070255" y="2882537"/>
            <a:ext cx="0" cy="513900"/>
          </a:xfrm>
          <a:prstGeom prst="straightConnector1">
            <a:avLst/>
          </a:prstGeom>
          <a:noFill/>
          <a:ln w="9525" cap="flat" cmpd="sng">
            <a:solidFill>
              <a:schemeClr val="dk1"/>
            </a:solidFill>
            <a:prstDash val="solid"/>
            <a:miter lim="800000"/>
            <a:headEnd type="none" w="sm" len="sm"/>
            <a:tailEnd type="none" w="sm" len="sm"/>
          </a:ln>
        </p:spPr>
      </p:cxnSp>
      <p:sp>
        <p:nvSpPr>
          <p:cNvPr id="646" name="Google Shape;646;p44"/>
          <p:cNvSpPr/>
          <p:nvPr/>
        </p:nvSpPr>
        <p:spPr>
          <a:xfrm>
            <a:off x="7023462" y="3396344"/>
            <a:ext cx="3810001" cy="2734490"/>
          </a:xfrm>
          <a:prstGeom prst="rect">
            <a:avLst/>
          </a:prstGeom>
          <a:gradFill>
            <a:gsLst>
              <a:gs pos="0">
                <a:srgbClr val="6E6E6E"/>
              </a:gs>
              <a:gs pos="48000">
                <a:srgbClr val="A7A7A7"/>
              </a:gs>
              <a:gs pos="100000">
                <a:srgbClr val="C9C9C9"/>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Calibri"/>
                <a:ea typeface="Calibri"/>
                <a:cs typeface="Calibri"/>
                <a:sym typeface="Calibri"/>
              </a:rPr>
              <a:t>Sains Yunani :membina sains berlandaskan falsafah metafizik.</a:t>
            </a:r>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r>
              <a:rPr lang="en-MY" sz="1800">
                <a:solidFill>
                  <a:schemeClr val="lt1"/>
                </a:solidFill>
                <a:latin typeface="Calibri"/>
                <a:ea typeface="Calibri"/>
                <a:cs typeface="Calibri"/>
                <a:sym typeface="Calibri"/>
              </a:rPr>
              <a:t>Sains tamadun Islam: membina sains mengikut al-Quran danhadis sebgai pendorong.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68"/>
        <p:cNvGrpSpPr/>
        <p:nvPr/>
      </p:nvGrpSpPr>
      <p:grpSpPr>
        <a:xfrm>
          <a:off x="0" y="0"/>
          <a:ext cx="0" cy="0"/>
          <a:chOff x="0" y="0"/>
          <a:chExt cx="0" cy="0"/>
        </a:xfrm>
      </p:grpSpPr>
      <p:grpSp>
        <p:nvGrpSpPr>
          <p:cNvPr id="169" name="Google Shape;169;p27"/>
          <p:cNvGrpSpPr/>
          <p:nvPr/>
        </p:nvGrpSpPr>
        <p:grpSpPr>
          <a:xfrm>
            <a:off x="769640" y="667569"/>
            <a:ext cx="10929679" cy="5088263"/>
            <a:chOff x="1000656" y="314403"/>
            <a:chExt cx="10929679" cy="5088263"/>
          </a:xfrm>
        </p:grpSpPr>
        <p:sp>
          <p:nvSpPr>
            <p:cNvPr id="170" name="Google Shape;170;p27"/>
            <p:cNvSpPr/>
            <p:nvPr/>
          </p:nvSpPr>
          <p:spPr>
            <a:xfrm>
              <a:off x="4740214" y="314403"/>
              <a:ext cx="1794294" cy="510778"/>
            </a:xfrm>
            <a:prstGeom prst="roundRect">
              <a:avLst>
                <a:gd name="adj" fmla="val 16667"/>
              </a:avLst>
            </a:prstGeom>
            <a:gradFill>
              <a:gsLst>
                <a:gs pos="0">
                  <a:srgbClr val="98C2F5"/>
                </a:gs>
                <a:gs pos="50000">
                  <a:srgbClr val="BFD7F7"/>
                </a:gs>
                <a:gs pos="100000">
                  <a:srgbClr val="DFEBF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2400" b="1" i="0" u="none" strike="noStrike" cap="none">
                  <a:solidFill>
                    <a:schemeClr val="dk1"/>
                  </a:solidFill>
                  <a:latin typeface="Times New Roman"/>
                  <a:ea typeface="Times New Roman"/>
                  <a:cs typeface="Times New Roman"/>
                  <a:sym typeface="Times New Roman"/>
                </a:rPr>
                <a:t>Pengenalan</a:t>
              </a:r>
              <a:endParaRPr sz="3600" b="1" i="0" u="none" strike="noStrike" cap="none">
                <a:solidFill>
                  <a:schemeClr val="dk1"/>
                </a:solidFill>
                <a:latin typeface="Times New Roman"/>
                <a:ea typeface="Times New Roman"/>
                <a:cs typeface="Times New Roman"/>
                <a:sym typeface="Times New Roman"/>
              </a:endParaRPr>
            </a:p>
          </p:txBody>
        </p:sp>
        <p:sp>
          <p:nvSpPr>
            <p:cNvPr id="171" name="Google Shape;171;p27"/>
            <p:cNvSpPr/>
            <p:nvPr/>
          </p:nvSpPr>
          <p:spPr>
            <a:xfrm>
              <a:off x="1000656" y="1633528"/>
              <a:ext cx="3243533" cy="1021556"/>
            </a:xfrm>
            <a:prstGeom prst="roundRect">
              <a:avLst>
                <a:gd name="adj" fmla="val 16667"/>
              </a:avLst>
            </a:prstGeom>
            <a:gradFill>
              <a:gsLst>
                <a:gs pos="0">
                  <a:srgbClr val="98C2F5"/>
                </a:gs>
                <a:gs pos="50000">
                  <a:srgbClr val="BFD7F7"/>
                </a:gs>
                <a:gs pos="100000">
                  <a:srgbClr val="DFEBF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b="0" i="0" u="none" strike="noStrike" cap="none">
                  <a:solidFill>
                    <a:schemeClr val="dk1"/>
                  </a:solidFill>
                  <a:latin typeface="Times New Roman"/>
                  <a:ea typeface="Times New Roman"/>
                  <a:cs typeface="Times New Roman"/>
                  <a:sym typeface="Times New Roman"/>
                </a:rPr>
                <a:t>Kedudukan agama sebagai pemangkin perkembangan tamadun</a:t>
              </a:r>
              <a:endParaRPr sz="1800" b="0" i="0" u="none" strike="noStrike" cap="none">
                <a:solidFill>
                  <a:schemeClr val="dk1"/>
                </a:solidFill>
                <a:latin typeface="Times New Roman"/>
                <a:ea typeface="Times New Roman"/>
                <a:cs typeface="Times New Roman"/>
                <a:sym typeface="Times New Roman"/>
              </a:endParaRPr>
            </a:p>
          </p:txBody>
        </p:sp>
        <p:sp>
          <p:nvSpPr>
            <p:cNvPr id="172" name="Google Shape;172;p27"/>
            <p:cNvSpPr/>
            <p:nvPr/>
          </p:nvSpPr>
          <p:spPr>
            <a:xfrm>
              <a:off x="1160238" y="3465291"/>
              <a:ext cx="2958868" cy="1021556"/>
            </a:xfrm>
            <a:prstGeom prst="roundRect">
              <a:avLst>
                <a:gd name="adj" fmla="val 16667"/>
              </a:avLst>
            </a:prstGeom>
            <a:gradFill>
              <a:gsLst>
                <a:gs pos="0">
                  <a:srgbClr val="98C2F5"/>
                </a:gs>
                <a:gs pos="50000">
                  <a:srgbClr val="BFD7F7"/>
                </a:gs>
                <a:gs pos="100000">
                  <a:srgbClr val="DFEBF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b="0" i="0" u="none" strike="noStrike" cap="none">
                  <a:solidFill>
                    <a:schemeClr val="dk1"/>
                  </a:solidFill>
                  <a:latin typeface="Times New Roman"/>
                  <a:ea typeface="Times New Roman"/>
                  <a:cs typeface="Times New Roman"/>
                  <a:sym typeface="Times New Roman"/>
                </a:rPr>
                <a:t>Hubungan antara agama dengan pemikiran sains dan teknologi adalah amat rapat</a:t>
              </a:r>
              <a:endParaRPr sz="1800" b="0" i="0" u="none" strike="noStrike" cap="none">
                <a:solidFill>
                  <a:schemeClr val="dk1"/>
                </a:solidFill>
                <a:latin typeface="Times New Roman"/>
                <a:ea typeface="Times New Roman"/>
                <a:cs typeface="Times New Roman"/>
                <a:sym typeface="Times New Roman"/>
              </a:endParaRPr>
            </a:p>
          </p:txBody>
        </p:sp>
        <p:sp>
          <p:nvSpPr>
            <p:cNvPr id="173" name="Google Shape;173;p27"/>
            <p:cNvSpPr/>
            <p:nvPr/>
          </p:nvSpPr>
          <p:spPr>
            <a:xfrm>
              <a:off x="7267750" y="1613259"/>
              <a:ext cx="3286664" cy="1328023"/>
            </a:xfrm>
            <a:prstGeom prst="roundRect">
              <a:avLst>
                <a:gd name="adj" fmla="val 16667"/>
              </a:avLst>
            </a:prstGeom>
            <a:gradFill>
              <a:gsLst>
                <a:gs pos="0">
                  <a:srgbClr val="98C2F5"/>
                </a:gs>
                <a:gs pos="50000">
                  <a:srgbClr val="BFD7F7"/>
                </a:gs>
                <a:gs pos="100000">
                  <a:srgbClr val="DFEBF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b="0" i="0" u="none" strike="noStrike" cap="none">
                  <a:solidFill>
                    <a:schemeClr val="dk1"/>
                  </a:solidFill>
                  <a:latin typeface="Times New Roman"/>
                  <a:ea typeface="Times New Roman"/>
                  <a:cs typeface="Times New Roman"/>
                  <a:sym typeface="Times New Roman"/>
                </a:rPr>
                <a:t>Bab ini membincangkan tentang hubungan agama dengan pemikiran sains dan teknologi termasuk :</a:t>
              </a:r>
              <a:endParaRPr sz="1800" b="0" i="0" u="none" strike="noStrike" cap="none">
                <a:solidFill>
                  <a:schemeClr val="dk1"/>
                </a:solidFill>
                <a:latin typeface="Times New Roman"/>
                <a:ea typeface="Times New Roman"/>
                <a:cs typeface="Times New Roman"/>
                <a:sym typeface="Times New Roman"/>
              </a:endParaRPr>
            </a:p>
          </p:txBody>
        </p:sp>
        <p:sp>
          <p:nvSpPr>
            <p:cNvPr id="174" name="Google Shape;174;p27"/>
            <p:cNvSpPr/>
            <p:nvPr/>
          </p:nvSpPr>
          <p:spPr>
            <a:xfrm>
              <a:off x="9437301" y="3619091"/>
              <a:ext cx="2493034" cy="715089"/>
            </a:xfrm>
            <a:prstGeom prst="roundRect">
              <a:avLst>
                <a:gd name="adj" fmla="val 16667"/>
              </a:avLst>
            </a:prstGeom>
            <a:gradFill>
              <a:gsLst>
                <a:gs pos="0">
                  <a:srgbClr val="98C2F5"/>
                </a:gs>
                <a:gs pos="50000">
                  <a:srgbClr val="BFD7F7"/>
                </a:gs>
                <a:gs pos="100000">
                  <a:srgbClr val="DFEBF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b="1" i="0" u="none" strike="noStrike" cap="none">
                  <a:solidFill>
                    <a:schemeClr val="dk1"/>
                  </a:solidFill>
                  <a:latin typeface="Times New Roman"/>
                  <a:ea typeface="Times New Roman"/>
                  <a:cs typeface="Times New Roman"/>
                  <a:sym typeface="Times New Roman"/>
                </a:rPr>
                <a:t>Konsep ilmu dan ketamadunan</a:t>
              </a:r>
              <a:endParaRPr sz="1800" b="1" i="0" u="none" strike="noStrike" cap="none">
                <a:solidFill>
                  <a:schemeClr val="dk1"/>
                </a:solidFill>
                <a:latin typeface="Times New Roman"/>
                <a:ea typeface="Times New Roman"/>
                <a:cs typeface="Times New Roman"/>
                <a:sym typeface="Times New Roman"/>
              </a:endParaRPr>
            </a:p>
          </p:txBody>
        </p:sp>
        <p:sp>
          <p:nvSpPr>
            <p:cNvPr id="175" name="Google Shape;175;p27"/>
            <p:cNvSpPr/>
            <p:nvPr/>
          </p:nvSpPr>
          <p:spPr>
            <a:xfrm>
              <a:off x="5909091" y="3603904"/>
              <a:ext cx="2493034" cy="715089"/>
            </a:xfrm>
            <a:prstGeom prst="roundRect">
              <a:avLst>
                <a:gd name="adj" fmla="val 16667"/>
              </a:avLst>
            </a:prstGeom>
            <a:gradFill>
              <a:gsLst>
                <a:gs pos="0">
                  <a:srgbClr val="98C2F5"/>
                </a:gs>
                <a:gs pos="50000">
                  <a:srgbClr val="BFD7F7"/>
                </a:gs>
                <a:gs pos="100000">
                  <a:srgbClr val="DFEBF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b="1" i="0" u="none" strike="noStrike" cap="none">
                  <a:solidFill>
                    <a:schemeClr val="dk1"/>
                  </a:solidFill>
                  <a:latin typeface="Times New Roman"/>
                  <a:ea typeface="Times New Roman"/>
                  <a:cs typeface="Times New Roman"/>
                  <a:sym typeface="Times New Roman"/>
                </a:rPr>
                <a:t>Peranan agama dalam ilmu</a:t>
              </a:r>
              <a:endParaRPr sz="1800" b="1" i="0" u="none" strike="noStrike" cap="none">
                <a:solidFill>
                  <a:schemeClr val="dk1"/>
                </a:solidFill>
                <a:latin typeface="Times New Roman"/>
                <a:ea typeface="Times New Roman"/>
                <a:cs typeface="Times New Roman"/>
                <a:sym typeface="Times New Roman"/>
              </a:endParaRPr>
            </a:p>
          </p:txBody>
        </p:sp>
        <p:sp>
          <p:nvSpPr>
            <p:cNvPr id="176" name="Google Shape;176;p27"/>
            <p:cNvSpPr/>
            <p:nvPr/>
          </p:nvSpPr>
          <p:spPr>
            <a:xfrm>
              <a:off x="7345395" y="4687577"/>
              <a:ext cx="3148642" cy="715089"/>
            </a:xfrm>
            <a:prstGeom prst="roundRect">
              <a:avLst>
                <a:gd name="adj" fmla="val 16667"/>
              </a:avLst>
            </a:prstGeom>
            <a:gradFill>
              <a:gsLst>
                <a:gs pos="0">
                  <a:srgbClr val="98C2F5"/>
                </a:gs>
                <a:gs pos="50000">
                  <a:srgbClr val="BFD7F7"/>
                </a:gs>
                <a:gs pos="100000">
                  <a:srgbClr val="DFEBF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b="1" i="0" u="none" strike="noStrike" cap="none">
                  <a:solidFill>
                    <a:schemeClr val="dk1"/>
                  </a:solidFill>
                  <a:latin typeface="Times New Roman"/>
                  <a:ea typeface="Times New Roman"/>
                  <a:cs typeface="Times New Roman"/>
                  <a:sym typeface="Times New Roman"/>
                </a:rPr>
                <a:t>Islamisasi sains yang mendokong kesepaduan ilmu</a:t>
              </a:r>
              <a:endParaRPr sz="1800" b="1" i="0" u="none" strike="noStrike" cap="none">
                <a:solidFill>
                  <a:schemeClr val="dk1"/>
                </a:solidFill>
                <a:latin typeface="Times New Roman"/>
                <a:ea typeface="Times New Roman"/>
                <a:cs typeface="Times New Roman"/>
                <a:sym typeface="Times New Roman"/>
              </a:endParaRPr>
            </a:p>
          </p:txBody>
        </p:sp>
        <p:cxnSp>
          <p:nvCxnSpPr>
            <p:cNvPr id="177" name="Google Shape;177;p27"/>
            <p:cNvCxnSpPr/>
            <p:nvPr/>
          </p:nvCxnSpPr>
          <p:spPr>
            <a:xfrm>
              <a:off x="5637365" y="825181"/>
              <a:ext cx="0" cy="279000"/>
            </a:xfrm>
            <a:prstGeom prst="straightConnector1">
              <a:avLst/>
            </a:prstGeom>
            <a:noFill/>
            <a:ln w="19050" cap="flat" cmpd="sng">
              <a:solidFill>
                <a:schemeClr val="dk1"/>
              </a:solidFill>
              <a:prstDash val="solid"/>
              <a:miter lim="800000"/>
              <a:headEnd type="none" w="sm" len="sm"/>
              <a:tailEnd type="none" w="sm" len="sm"/>
            </a:ln>
          </p:spPr>
        </p:cxnSp>
        <p:cxnSp>
          <p:nvCxnSpPr>
            <p:cNvPr id="178" name="Google Shape;178;p27"/>
            <p:cNvCxnSpPr/>
            <p:nvPr/>
          </p:nvCxnSpPr>
          <p:spPr>
            <a:xfrm>
              <a:off x="2622430" y="1095555"/>
              <a:ext cx="6288657" cy="0"/>
            </a:xfrm>
            <a:prstGeom prst="straightConnector1">
              <a:avLst/>
            </a:prstGeom>
            <a:noFill/>
            <a:ln w="19050" cap="flat" cmpd="sng">
              <a:solidFill>
                <a:schemeClr val="dk1"/>
              </a:solidFill>
              <a:prstDash val="solid"/>
              <a:miter lim="800000"/>
              <a:headEnd type="none" w="sm" len="sm"/>
              <a:tailEnd type="none" w="sm" len="sm"/>
            </a:ln>
          </p:spPr>
        </p:cxnSp>
        <p:cxnSp>
          <p:nvCxnSpPr>
            <p:cNvPr id="179" name="Google Shape;179;p27"/>
            <p:cNvCxnSpPr/>
            <p:nvPr/>
          </p:nvCxnSpPr>
          <p:spPr>
            <a:xfrm flipH="1">
              <a:off x="2639672" y="1095372"/>
              <a:ext cx="3" cy="517704"/>
            </a:xfrm>
            <a:prstGeom prst="straightConnector1">
              <a:avLst/>
            </a:prstGeom>
            <a:noFill/>
            <a:ln w="19050" cap="flat" cmpd="sng">
              <a:solidFill>
                <a:schemeClr val="dk1"/>
              </a:solidFill>
              <a:prstDash val="solid"/>
              <a:miter lim="800000"/>
              <a:headEnd type="none" w="sm" len="sm"/>
              <a:tailEnd type="none" w="sm" len="sm"/>
            </a:ln>
          </p:spPr>
        </p:cxnSp>
        <p:cxnSp>
          <p:nvCxnSpPr>
            <p:cNvPr id="180" name="Google Shape;180;p27"/>
            <p:cNvCxnSpPr/>
            <p:nvPr/>
          </p:nvCxnSpPr>
          <p:spPr>
            <a:xfrm>
              <a:off x="8911087" y="1095555"/>
              <a:ext cx="0" cy="517704"/>
            </a:xfrm>
            <a:prstGeom prst="straightConnector1">
              <a:avLst/>
            </a:prstGeom>
            <a:noFill/>
            <a:ln w="19050" cap="flat" cmpd="sng">
              <a:solidFill>
                <a:schemeClr val="dk1"/>
              </a:solidFill>
              <a:prstDash val="solid"/>
              <a:miter lim="800000"/>
              <a:headEnd type="none" w="sm" len="sm"/>
              <a:tailEnd type="none" w="sm" len="sm"/>
            </a:ln>
          </p:spPr>
        </p:cxnSp>
        <p:cxnSp>
          <p:nvCxnSpPr>
            <p:cNvPr id="181" name="Google Shape;181;p27"/>
            <p:cNvCxnSpPr>
              <a:stCxn id="171" idx="2"/>
            </p:cNvCxnSpPr>
            <p:nvPr/>
          </p:nvCxnSpPr>
          <p:spPr>
            <a:xfrm>
              <a:off x="2622423" y="2655084"/>
              <a:ext cx="0" cy="810300"/>
            </a:xfrm>
            <a:prstGeom prst="straightConnector1">
              <a:avLst/>
            </a:prstGeom>
            <a:noFill/>
            <a:ln w="19050" cap="flat" cmpd="sng">
              <a:solidFill>
                <a:schemeClr val="dk1"/>
              </a:solidFill>
              <a:prstDash val="solid"/>
              <a:miter lim="800000"/>
              <a:headEnd type="none" w="sm" len="sm"/>
              <a:tailEnd type="none" w="sm" len="sm"/>
            </a:ln>
          </p:spPr>
        </p:cxnSp>
        <p:cxnSp>
          <p:nvCxnSpPr>
            <p:cNvPr id="182" name="Google Shape;182;p27"/>
            <p:cNvCxnSpPr>
              <a:stCxn id="173" idx="2"/>
            </p:cNvCxnSpPr>
            <p:nvPr/>
          </p:nvCxnSpPr>
          <p:spPr>
            <a:xfrm>
              <a:off x="8911082" y="2941282"/>
              <a:ext cx="8700" cy="1738500"/>
            </a:xfrm>
            <a:prstGeom prst="straightConnector1">
              <a:avLst/>
            </a:prstGeom>
            <a:noFill/>
            <a:ln w="19050" cap="flat" cmpd="sng">
              <a:solidFill>
                <a:schemeClr val="dk1"/>
              </a:solidFill>
              <a:prstDash val="solid"/>
              <a:miter lim="800000"/>
              <a:headEnd type="none" w="sm" len="sm"/>
              <a:tailEnd type="none" w="sm" len="sm"/>
            </a:ln>
          </p:spPr>
        </p:cxnSp>
        <p:cxnSp>
          <p:nvCxnSpPr>
            <p:cNvPr id="183" name="Google Shape;183;p27"/>
            <p:cNvCxnSpPr/>
            <p:nvPr/>
          </p:nvCxnSpPr>
          <p:spPr>
            <a:xfrm>
              <a:off x="7155615" y="3253698"/>
              <a:ext cx="3536831" cy="0"/>
            </a:xfrm>
            <a:prstGeom prst="straightConnector1">
              <a:avLst/>
            </a:prstGeom>
            <a:noFill/>
            <a:ln w="19050" cap="flat" cmpd="sng">
              <a:solidFill>
                <a:schemeClr val="dk1"/>
              </a:solidFill>
              <a:prstDash val="solid"/>
              <a:miter lim="800000"/>
              <a:headEnd type="none" w="sm" len="sm"/>
              <a:tailEnd type="none" w="sm" len="sm"/>
            </a:ln>
          </p:spPr>
        </p:cxnSp>
        <p:cxnSp>
          <p:nvCxnSpPr>
            <p:cNvPr id="184" name="Google Shape;184;p27"/>
            <p:cNvCxnSpPr/>
            <p:nvPr/>
          </p:nvCxnSpPr>
          <p:spPr>
            <a:xfrm>
              <a:off x="7155615" y="3253698"/>
              <a:ext cx="0" cy="365393"/>
            </a:xfrm>
            <a:prstGeom prst="straightConnector1">
              <a:avLst/>
            </a:prstGeom>
            <a:noFill/>
            <a:ln w="19050" cap="flat" cmpd="sng">
              <a:solidFill>
                <a:schemeClr val="dk1"/>
              </a:solidFill>
              <a:prstDash val="solid"/>
              <a:miter lim="800000"/>
              <a:headEnd type="none" w="sm" len="sm"/>
              <a:tailEnd type="none" w="sm" len="sm"/>
            </a:ln>
          </p:spPr>
        </p:cxnSp>
        <p:cxnSp>
          <p:nvCxnSpPr>
            <p:cNvPr id="185" name="Google Shape;185;p27"/>
            <p:cNvCxnSpPr>
              <a:endCxn id="174" idx="0"/>
            </p:cNvCxnSpPr>
            <p:nvPr/>
          </p:nvCxnSpPr>
          <p:spPr>
            <a:xfrm flipH="1">
              <a:off x="10683818" y="3253691"/>
              <a:ext cx="8700" cy="365400"/>
            </a:xfrm>
            <a:prstGeom prst="straightConnector1">
              <a:avLst/>
            </a:prstGeom>
            <a:noFill/>
            <a:ln w="19050" cap="flat" cmpd="sng">
              <a:solidFill>
                <a:schemeClr val="dk1"/>
              </a:solidFill>
              <a:prstDash val="solid"/>
              <a:miter lim="800000"/>
              <a:headEnd type="none" w="sm" len="sm"/>
              <a:tailEnd type="none" w="sm" len="sm"/>
            </a:ln>
          </p:spPr>
        </p:cxn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50"/>
        <p:cNvGrpSpPr/>
        <p:nvPr/>
      </p:nvGrpSpPr>
      <p:grpSpPr>
        <a:xfrm>
          <a:off x="0" y="0"/>
          <a:ext cx="0" cy="0"/>
          <a:chOff x="0" y="0"/>
          <a:chExt cx="0" cy="0"/>
        </a:xfrm>
      </p:grpSpPr>
      <p:sp>
        <p:nvSpPr>
          <p:cNvPr id="651" name="Google Shape;651;p45"/>
          <p:cNvSpPr/>
          <p:nvPr/>
        </p:nvSpPr>
        <p:spPr>
          <a:xfrm>
            <a:off x="3796937" y="670560"/>
            <a:ext cx="2769326" cy="1123406"/>
          </a:xfrm>
          <a:prstGeom prst="ellipse">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dk1"/>
                </a:solidFill>
                <a:latin typeface="Times New Roman"/>
                <a:ea typeface="Times New Roman"/>
                <a:cs typeface="Times New Roman"/>
                <a:sym typeface="Times New Roman"/>
              </a:rPr>
              <a:t>Kajian dilakukan dengan nama tahun</a:t>
            </a:r>
            <a:endParaRPr sz="1800">
              <a:solidFill>
                <a:schemeClr val="dk1"/>
              </a:solidFill>
              <a:latin typeface="Times New Roman"/>
              <a:ea typeface="Times New Roman"/>
              <a:cs typeface="Times New Roman"/>
              <a:sym typeface="Times New Roman"/>
            </a:endParaRPr>
          </a:p>
        </p:txBody>
      </p:sp>
      <p:cxnSp>
        <p:nvCxnSpPr>
          <p:cNvPr id="652" name="Google Shape;652;p45"/>
          <p:cNvCxnSpPr/>
          <p:nvPr/>
        </p:nvCxnSpPr>
        <p:spPr>
          <a:xfrm flipH="1">
            <a:off x="2403566" y="1214846"/>
            <a:ext cx="1393371" cy="718457"/>
          </a:xfrm>
          <a:prstGeom prst="straightConnector1">
            <a:avLst/>
          </a:prstGeom>
          <a:noFill/>
          <a:ln w="9525" cap="flat" cmpd="sng">
            <a:solidFill>
              <a:schemeClr val="dk1"/>
            </a:solidFill>
            <a:prstDash val="solid"/>
            <a:miter lim="800000"/>
            <a:headEnd type="none" w="sm" len="sm"/>
            <a:tailEnd type="none" w="sm" len="sm"/>
          </a:ln>
        </p:spPr>
      </p:cxnSp>
      <p:cxnSp>
        <p:nvCxnSpPr>
          <p:cNvPr id="653" name="Google Shape;653;p45"/>
          <p:cNvCxnSpPr>
            <a:stCxn id="651" idx="6"/>
          </p:cNvCxnSpPr>
          <p:nvPr/>
        </p:nvCxnSpPr>
        <p:spPr>
          <a:xfrm>
            <a:off x="6566263" y="1232263"/>
            <a:ext cx="1271400" cy="701100"/>
          </a:xfrm>
          <a:prstGeom prst="straightConnector1">
            <a:avLst/>
          </a:prstGeom>
          <a:noFill/>
          <a:ln w="9525" cap="flat" cmpd="sng">
            <a:solidFill>
              <a:schemeClr val="dk1"/>
            </a:solidFill>
            <a:prstDash val="solid"/>
            <a:miter lim="800000"/>
            <a:headEnd type="none" w="sm" len="sm"/>
            <a:tailEnd type="none" w="sm" len="sm"/>
          </a:ln>
        </p:spPr>
      </p:cxnSp>
      <p:cxnSp>
        <p:nvCxnSpPr>
          <p:cNvPr id="654" name="Google Shape;654;p45"/>
          <p:cNvCxnSpPr/>
          <p:nvPr/>
        </p:nvCxnSpPr>
        <p:spPr>
          <a:xfrm>
            <a:off x="4293327" y="1672046"/>
            <a:ext cx="8709" cy="923108"/>
          </a:xfrm>
          <a:prstGeom prst="straightConnector1">
            <a:avLst/>
          </a:prstGeom>
          <a:noFill/>
          <a:ln w="9525" cap="flat" cmpd="sng">
            <a:solidFill>
              <a:schemeClr val="dk1"/>
            </a:solidFill>
            <a:prstDash val="solid"/>
            <a:miter lim="800000"/>
            <a:headEnd type="none" w="sm" len="sm"/>
            <a:tailEnd type="none" w="sm" len="sm"/>
          </a:ln>
        </p:spPr>
      </p:cxnSp>
      <p:sp>
        <p:nvSpPr>
          <p:cNvPr id="655" name="Google Shape;655;p45"/>
          <p:cNvSpPr/>
          <p:nvPr/>
        </p:nvSpPr>
        <p:spPr>
          <a:xfrm>
            <a:off x="1393371" y="1793966"/>
            <a:ext cx="1846218" cy="923108"/>
          </a:xfrm>
          <a:prstGeom prst="ellipse">
            <a:avLst/>
          </a:prstGeom>
          <a:gradFill>
            <a:gsLst>
              <a:gs pos="0">
                <a:srgbClr val="B0500F"/>
              </a:gs>
              <a:gs pos="48000">
                <a:srgbClr val="ED8037"/>
              </a:gs>
              <a:gs pos="100000">
                <a:srgbClr val="F4B08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Kelahiran optic dan aljabar</a:t>
            </a:r>
            <a:endParaRPr sz="1800">
              <a:solidFill>
                <a:schemeClr val="lt1"/>
              </a:solidFill>
              <a:latin typeface="Times New Roman"/>
              <a:ea typeface="Times New Roman"/>
              <a:cs typeface="Times New Roman"/>
              <a:sym typeface="Times New Roman"/>
            </a:endParaRPr>
          </a:p>
        </p:txBody>
      </p:sp>
      <p:sp>
        <p:nvSpPr>
          <p:cNvPr id="656" name="Google Shape;656;p45"/>
          <p:cNvSpPr/>
          <p:nvPr/>
        </p:nvSpPr>
        <p:spPr>
          <a:xfrm>
            <a:off x="3326676" y="2603863"/>
            <a:ext cx="1950720" cy="931817"/>
          </a:xfrm>
          <a:prstGeom prst="ellipse">
            <a:avLst/>
          </a:prstGeom>
          <a:gradFill>
            <a:gsLst>
              <a:gs pos="0">
                <a:srgbClr val="B0500F"/>
              </a:gs>
              <a:gs pos="48000">
                <a:srgbClr val="ED8037"/>
              </a:gs>
              <a:gs pos="100000">
                <a:srgbClr val="F4B08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Kelahiran trigonometri</a:t>
            </a:r>
            <a:endParaRPr sz="1800">
              <a:solidFill>
                <a:schemeClr val="lt1"/>
              </a:solidFill>
              <a:latin typeface="Times New Roman"/>
              <a:ea typeface="Times New Roman"/>
              <a:cs typeface="Times New Roman"/>
              <a:sym typeface="Times New Roman"/>
            </a:endParaRPr>
          </a:p>
        </p:txBody>
      </p:sp>
      <p:sp>
        <p:nvSpPr>
          <p:cNvPr id="657" name="Google Shape;657;p45"/>
          <p:cNvSpPr/>
          <p:nvPr/>
        </p:nvSpPr>
        <p:spPr>
          <a:xfrm>
            <a:off x="7097485" y="1950720"/>
            <a:ext cx="2081348" cy="879566"/>
          </a:xfrm>
          <a:prstGeom prst="ellipse">
            <a:avLst/>
          </a:prstGeom>
          <a:gradFill>
            <a:gsLst>
              <a:gs pos="0">
                <a:srgbClr val="B0500F"/>
              </a:gs>
              <a:gs pos="48000">
                <a:srgbClr val="ED8037"/>
              </a:gs>
              <a:gs pos="100000">
                <a:srgbClr val="F4B08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Geologi dan arkeologi</a:t>
            </a:r>
            <a:endParaRPr sz="1800">
              <a:solidFill>
                <a:schemeClr val="lt1"/>
              </a:solidFill>
              <a:latin typeface="Times New Roman"/>
              <a:ea typeface="Times New Roman"/>
              <a:cs typeface="Times New Roman"/>
              <a:sym typeface="Times New Roman"/>
            </a:endParaRPr>
          </a:p>
        </p:txBody>
      </p:sp>
      <p:cxnSp>
        <p:nvCxnSpPr>
          <p:cNvPr id="658" name="Google Shape;658;p45"/>
          <p:cNvCxnSpPr/>
          <p:nvPr/>
        </p:nvCxnSpPr>
        <p:spPr>
          <a:xfrm>
            <a:off x="5669278" y="1724298"/>
            <a:ext cx="313511" cy="870856"/>
          </a:xfrm>
          <a:prstGeom prst="straightConnector1">
            <a:avLst/>
          </a:prstGeom>
          <a:noFill/>
          <a:ln w="9525" cap="flat" cmpd="sng">
            <a:solidFill>
              <a:schemeClr val="dk1"/>
            </a:solidFill>
            <a:prstDash val="solid"/>
            <a:miter lim="800000"/>
            <a:headEnd type="none" w="sm" len="sm"/>
            <a:tailEnd type="none" w="sm" len="sm"/>
          </a:ln>
        </p:spPr>
      </p:cxnSp>
      <p:sp>
        <p:nvSpPr>
          <p:cNvPr id="659" name="Google Shape;659;p45"/>
          <p:cNvSpPr/>
          <p:nvPr/>
        </p:nvSpPr>
        <p:spPr>
          <a:xfrm>
            <a:off x="5364483" y="2603863"/>
            <a:ext cx="1863636" cy="931817"/>
          </a:xfrm>
          <a:prstGeom prst="ellipse">
            <a:avLst/>
          </a:prstGeom>
          <a:gradFill>
            <a:gsLst>
              <a:gs pos="0">
                <a:srgbClr val="B0500F"/>
              </a:gs>
              <a:gs pos="48000">
                <a:srgbClr val="ED8037"/>
              </a:gs>
              <a:gs pos="100000">
                <a:srgbClr val="F4B08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Kartografi</a:t>
            </a:r>
            <a:endParaRPr sz="1800">
              <a:solidFill>
                <a:schemeClr val="lt1"/>
              </a:solidFill>
              <a:latin typeface="Times New Roman"/>
              <a:ea typeface="Times New Roman"/>
              <a:cs typeface="Times New Roman"/>
              <a:sym typeface="Times New Roman"/>
            </a:endParaRPr>
          </a:p>
        </p:txBody>
      </p:sp>
      <p:cxnSp>
        <p:nvCxnSpPr>
          <p:cNvPr id="660" name="Google Shape;660;p45"/>
          <p:cNvCxnSpPr>
            <a:stCxn id="655" idx="4"/>
          </p:cNvCxnSpPr>
          <p:nvPr/>
        </p:nvCxnSpPr>
        <p:spPr>
          <a:xfrm>
            <a:off x="2316480" y="2717074"/>
            <a:ext cx="0" cy="579000"/>
          </a:xfrm>
          <a:prstGeom prst="straightConnector1">
            <a:avLst/>
          </a:prstGeom>
          <a:noFill/>
          <a:ln w="9525" cap="flat" cmpd="sng">
            <a:solidFill>
              <a:schemeClr val="dk1"/>
            </a:solidFill>
            <a:prstDash val="solid"/>
            <a:miter lim="800000"/>
            <a:headEnd type="none" w="sm" len="sm"/>
            <a:tailEnd type="none" w="sm" len="sm"/>
          </a:ln>
        </p:spPr>
      </p:cxnSp>
      <p:sp>
        <p:nvSpPr>
          <p:cNvPr id="661" name="Google Shape;661;p45"/>
          <p:cNvSpPr/>
          <p:nvPr/>
        </p:nvSpPr>
        <p:spPr>
          <a:xfrm>
            <a:off x="1393371" y="3296194"/>
            <a:ext cx="1672051" cy="2172789"/>
          </a:xfrm>
          <a:prstGeom prst="rect">
            <a:avLst/>
          </a:prstGeom>
          <a:gradFill>
            <a:gsLst>
              <a:gs pos="0">
                <a:srgbClr val="2968A2"/>
              </a:gs>
              <a:gs pos="48000">
                <a:srgbClr val="5F9DD6"/>
              </a:gs>
              <a:gs pos="100000">
                <a:srgbClr val="9CC2E5"/>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Hubungan dengan ayat al-Quran(cahaya) manakala aljabar berkaitan dengan ayat faraid.</a:t>
            </a:r>
            <a:endParaRPr/>
          </a:p>
        </p:txBody>
      </p:sp>
      <p:cxnSp>
        <p:nvCxnSpPr>
          <p:cNvPr id="662" name="Google Shape;662;p45"/>
          <p:cNvCxnSpPr>
            <a:stCxn id="656" idx="4"/>
          </p:cNvCxnSpPr>
          <p:nvPr/>
        </p:nvCxnSpPr>
        <p:spPr>
          <a:xfrm>
            <a:off x="4302036" y="3535680"/>
            <a:ext cx="0" cy="417900"/>
          </a:xfrm>
          <a:prstGeom prst="straightConnector1">
            <a:avLst/>
          </a:prstGeom>
          <a:noFill/>
          <a:ln w="9525" cap="flat" cmpd="sng">
            <a:solidFill>
              <a:schemeClr val="dk1"/>
            </a:solidFill>
            <a:prstDash val="solid"/>
            <a:miter lim="800000"/>
            <a:headEnd type="none" w="sm" len="sm"/>
            <a:tailEnd type="none" w="sm" len="sm"/>
          </a:ln>
        </p:spPr>
      </p:cxnSp>
      <p:sp>
        <p:nvSpPr>
          <p:cNvPr id="663" name="Google Shape;663;p45"/>
          <p:cNvSpPr/>
          <p:nvPr/>
        </p:nvSpPr>
        <p:spPr>
          <a:xfrm>
            <a:off x="3614059" y="3888376"/>
            <a:ext cx="1558832" cy="1994263"/>
          </a:xfrm>
          <a:prstGeom prst="rect">
            <a:avLst/>
          </a:prstGeom>
          <a:gradFill>
            <a:gsLst>
              <a:gs pos="0">
                <a:srgbClr val="4B732F"/>
              </a:gs>
              <a:gs pos="48000">
                <a:srgbClr val="73B148"/>
              </a:gs>
              <a:gs pos="100000">
                <a:srgbClr val="A8D08C"/>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Hubungan dengan ibadat haji, puasa dan solat.</a:t>
            </a:r>
            <a:endParaRPr/>
          </a:p>
        </p:txBody>
      </p:sp>
      <p:cxnSp>
        <p:nvCxnSpPr>
          <p:cNvPr id="664" name="Google Shape;664;p45"/>
          <p:cNvCxnSpPr>
            <a:stCxn id="659" idx="4"/>
          </p:cNvCxnSpPr>
          <p:nvPr/>
        </p:nvCxnSpPr>
        <p:spPr>
          <a:xfrm>
            <a:off x="6296301" y="3535680"/>
            <a:ext cx="0" cy="313500"/>
          </a:xfrm>
          <a:prstGeom prst="straightConnector1">
            <a:avLst/>
          </a:prstGeom>
          <a:noFill/>
          <a:ln w="9525" cap="flat" cmpd="sng">
            <a:solidFill>
              <a:schemeClr val="dk1"/>
            </a:solidFill>
            <a:prstDash val="solid"/>
            <a:miter lim="800000"/>
            <a:headEnd type="none" w="sm" len="sm"/>
            <a:tailEnd type="none" w="sm" len="sm"/>
          </a:ln>
        </p:spPr>
      </p:cxnSp>
      <p:sp>
        <p:nvSpPr>
          <p:cNvPr id="665" name="Google Shape;665;p45"/>
          <p:cNvSpPr/>
          <p:nvPr/>
        </p:nvSpPr>
        <p:spPr>
          <a:xfrm>
            <a:off x="5669278" y="3849187"/>
            <a:ext cx="1907179" cy="2238103"/>
          </a:xfrm>
          <a:prstGeom prst="rect">
            <a:avLst/>
          </a:prstGeom>
          <a:gradFill>
            <a:gsLst>
              <a:gs pos="0">
                <a:srgbClr val="2A4B86"/>
              </a:gs>
              <a:gs pos="48000">
                <a:srgbClr val="4875C5"/>
              </a:gs>
              <a:gs pos="100000">
                <a:srgbClr val="8DA9DB"/>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Hubungan dengan kajian tentang sejarah Firaun, Zulqarnain, Ashab al-Kahfi.</a:t>
            </a:r>
            <a:endParaRPr/>
          </a:p>
        </p:txBody>
      </p:sp>
      <p:cxnSp>
        <p:nvCxnSpPr>
          <p:cNvPr id="666" name="Google Shape;666;p45"/>
          <p:cNvCxnSpPr/>
          <p:nvPr/>
        </p:nvCxnSpPr>
        <p:spPr>
          <a:xfrm>
            <a:off x="8456023" y="2830286"/>
            <a:ext cx="174171" cy="583474"/>
          </a:xfrm>
          <a:prstGeom prst="straightConnector1">
            <a:avLst/>
          </a:prstGeom>
          <a:noFill/>
          <a:ln w="9525" cap="flat" cmpd="sng">
            <a:solidFill>
              <a:schemeClr val="dk1"/>
            </a:solidFill>
            <a:prstDash val="solid"/>
            <a:miter lim="800000"/>
            <a:headEnd type="none" w="sm" len="sm"/>
            <a:tailEnd type="none" w="sm" len="sm"/>
          </a:ln>
        </p:spPr>
      </p:cxnSp>
      <p:sp>
        <p:nvSpPr>
          <p:cNvPr id="667" name="Google Shape;667;p45"/>
          <p:cNvSpPr/>
          <p:nvPr/>
        </p:nvSpPr>
        <p:spPr>
          <a:xfrm>
            <a:off x="8072846" y="3413760"/>
            <a:ext cx="1828800" cy="211618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Digunakan dalam pelayaran dan Ashab al-Kahfi.</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71"/>
        <p:cNvGrpSpPr/>
        <p:nvPr/>
      </p:nvGrpSpPr>
      <p:grpSpPr>
        <a:xfrm>
          <a:off x="0" y="0"/>
          <a:ext cx="0" cy="0"/>
          <a:chOff x="0" y="0"/>
          <a:chExt cx="0" cy="0"/>
        </a:xfrm>
      </p:grpSpPr>
      <p:sp>
        <p:nvSpPr>
          <p:cNvPr id="672" name="Google Shape;672;p46"/>
          <p:cNvSpPr/>
          <p:nvPr/>
        </p:nvSpPr>
        <p:spPr>
          <a:xfrm>
            <a:off x="3474720" y="435429"/>
            <a:ext cx="3474720" cy="670560"/>
          </a:xfrm>
          <a:prstGeom prst="rect">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dk1"/>
                </a:solidFill>
                <a:latin typeface="Times New Roman"/>
                <a:ea typeface="Times New Roman"/>
                <a:cs typeface="Times New Roman"/>
                <a:sym typeface="Times New Roman"/>
              </a:rPr>
              <a:t>Gagasan pengislaman ilmu</a:t>
            </a:r>
            <a:endParaRPr sz="1800">
              <a:solidFill>
                <a:schemeClr val="dk1"/>
              </a:solidFill>
              <a:latin typeface="Times New Roman"/>
              <a:ea typeface="Times New Roman"/>
              <a:cs typeface="Times New Roman"/>
              <a:sym typeface="Times New Roman"/>
            </a:endParaRPr>
          </a:p>
        </p:txBody>
      </p:sp>
      <p:cxnSp>
        <p:nvCxnSpPr>
          <p:cNvPr id="673" name="Google Shape;673;p46"/>
          <p:cNvCxnSpPr>
            <a:stCxn id="672" idx="2"/>
          </p:cNvCxnSpPr>
          <p:nvPr/>
        </p:nvCxnSpPr>
        <p:spPr>
          <a:xfrm>
            <a:off x="5212080" y="1105989"/>
            <a:ext cx="4500" cy="574800"/>
          </a:xfrm>
          <a:prstGeom prst="straightConnector1">
            <a:avLst/>
          </a:prstGeom>
          <a:noFill/>
          <a:ln w="9525" cap="flat" cmpd="sng">
            <a:solidFill>
              <a:schemeClr val="dk1"/>
            </a:solidFill>
            <a:prstDash val="solid"/>
            <a:miter lim="800000"/>
            <a:headEnd type="none" w="sm" len="sm"/>
            <a:tailEnd type="none" w="sm" len="sm"/>
          </a:ln>
        </p:spPr>
      </p:cxnSp>
      <p:sp>
        <p:nvSpPr>
          <p:cNvPr id="674" name="Google Shape;674;p46"/>
          <p:cNvSpPr/>
          <p:nvPr/>
        </p:nvSpPr>
        <p:spPr>
          <a:xfrm>
            <a:off x="3474720" y="1680754"/>
            <a:ext cx="3561806" cy="644435"/>
          </a:xfrm>
          <a:prstGeom prst="rect">
            <a:avLst/>
          </a:prstGeom>
          <a:gradFill>
            <a:gsLst>
              <a:gs pos="0">
                <a:srgbClr val="AA8000"/>
              </a:gs>
              <a:gs pos="48000">
                <a:srgbClr val="FFC107"/>
              </a:gs>
              <a:gs pos="100000">
                <a:srgbClr val="FFD966"/>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Bermula pada kurun ke-20</a:t>
            </a:r>
            <a:endParaRPr/>
          </a:p>
        </p:txBody>
      </p:sp>
      <p:cxnSp>
        <p:nvCxnSpPr>
          <p:cNvPr id="675" name="Google Shape;675;p46"/>
          <p:cNvCxnSpPr>
            <a:stCxn id="674" idx="2"/>
          </p:cNvCxnSpPr>
          <p:nvPr/>
        </p:nvCxnSpPr>
        <p:spPr>
          <a:xfrm>
            <a:off x="5255623" y="2325189"/>
            <a:ext cx="0" cy="679200"/>
          </a:xfrm>
          <a:prstGeom prst="straightConnector1">
            <a:avLst/>
          </a:prstGeom>
          <a:noFill/>
          <a:ln w="9525" cap="flat" cmpd="sng">
            <a:solidFill>
              <a:srgbClr val="3A3838"/>
            </a:solidFill>
            <a:prstDash val="solid"/>
            <a:miter lim="800000"/>
            <a:headEnd type="none" w="sm" len="sm"/>
            <a:tailEnd type="none" w="sm" len="sm"/>
          </a:ln>
        </p:spPr>
      </p:cxnSp>
      <p:sp>
        <p:nvSpPr>
          <p:cNvPr id="676" name="Google Shape;676;p46"/>
          <p:cNvSpPr/>
          <p:nvPr/>
        </p:nvSpPr>
        <p:spPr>
          <a:xfrm>
            <a:off x="2682240" y="3004457"/>
            <a:ext cx="5059680" cy="1236617"/>
          </a:xfrm>
          <a:prstGeom prst="rect">
            <a:avLst/>
          </a:prstGeom>
          <a:gradFill>
            <a:gsLst>
              <a:gs pos="0">
                <a:srgbClr val="B0500F"/>
              </a:gs>
              <a:gs pos="48000">
                <a:srgbClr val="ED8037"/>
              </a:gs>
              <a:gs pos="100000">
                <a:srgbClr val="F4B08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Digiat oleh rangkaian para akademik untuk menapis falsafah</a:t>
            </a:r>
            <a:endParaRPr sz="1800">
              <a:solidFill>
                <a:schemeClr val="lt1"/>
              </a:solidFill>
              <a:latin typeface="Times New Roman"/>
              <a:ea typeface="Times New Roman"/>
              <a:cs typeface="Times New Roman"/>
              <a:sym typeface="Times New Roman"/>
            </a:endParaRPr>
          </a:p>
        </p:txBody>
      </p:sp>
      <p:cxnSp>
        <p:nvCxnSpPr>
          <p:cNvPr id="677" name="Google Shape;677;p46"/>
          <p:cNvCxnSpPr>
            <a:stCxn id="676" idx="2"/>
          </p:cNvCxnSpPr>
          <p:nvPr/>
        </p:nvCxnSpPr>
        <p:spPr>
          <a:xfrm>
            <a:off x="5212080" y="4241074"/>
            <a:ext cx="0" cy="505200"/>
          </a:xfrm>
          <a:prstGeom prst="straightConnector1">
            <a:avLst/>
          </a:prstGeom>
          <a:noFill/>
          <a:ln w="9525" cap="flat" cmpd="sng">
            <a:solidFill>
              <a:schemeClr val="dk1"/>
            </a:solidFill>
            <a:prstDash val="solid"/>
            <a:miter lim="800000"/>
            <a:headEnd type="none" w="sm" len="sm"/>
            <a:tailEnd type="none" w="sm" len="sm"/>
          </a:ln>
        </p:spPr>
      </p:cxnSp>
      <p:sp>
        <p:nvSpPr>
          <p:cNvPr id="678" name="Google Shape;678;p46"/>
          <p:cNvSpPr/>
          <p:nvPr/>
        </p:nvSpPr>
        <p:spPr>
          <a:xfrm>
            <a:off x="2795451" y="4746171"/>
            <a:ext cx="4946469" cy="1558835"/>
          </a:xfrm>
          <a:prstGeom prst="rect">
            <a:avLst/>
          </a:prstGeom>
          <a:gradFill>
            <a:gsLst>
              <a:gs pos="0">
                <a:srgbClr val="4B732F"/>
              </a:gs>
              <a:gs pos="48000">
                <a:srgbClr val="73B148"/>
              </a:gs>
              <a:gs pos="100000">
                <a:srgbClr val="A8D08C"/>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Berperanan melakukan perkara yang sama seperti peranan(Skolastikisme Eropah awal kurun ke-13 dahulu) yang menapis islam masuk ke dalam Eropah.</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82"/>
        <p:cNvGrpSpPr/>
        <p:nvPr/>
      </p:nvGrpSpPr>
      <p:grpSpPr>
        <a:xfrm>
          <a:off x="0" y="0"/>
          <a:ext cx="0" cy="0"/>
          <a:chOff x="0" y="0"/>
          <a:chExt cx="0" cy="0"/>
        </a:xfrm>
      </p:grpSpPr>
      <p:sp>
        <p:nvSpPr>
          <p:cNvPr id="683" name="Google Shape;683;p47"/>
          <p:cNvSpPr/>
          <p:nvPr/>
        </p:nvSpPr>
        <p:spPr>
          <a:xfrm>
            <a:off x="3927566" y="365761"/>
            <a:ext cx="2943497" cy="167204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Perkembangan ilmu di Malaysia</a:t>
            </a:r>
            <a:endParaRPr/>
          </a:p>
        </p:txBody>
      </p:sp>
      <p:cxnSp>
        <p:nvCxnSpPr>
          <p:cNvPr id="684" name="Google Shape;684;p47"/>
          <p:cNvCxnSpPr>
            <a:stCxn id="683" idx="3"/>
          </p:cNvCxnSpPr>
          <p:nvPr/>
        </p:nvCxnSpPr>
        <p:spPr>
          <a:xfrm flipH="1">
            <a:off x="3222231" y="1792941"/>
            <a:ext cx="1136400" cy="601800"/>
          </a:xfrm>
          <a:prstGeom prst="straightConnector1">
            <a:avLst/>
          </a:prstGeom>
          <a:noFill/>
          <a:ln w="9525" cap="flat" cmpd="sng">
            <a:solidFill>
              <a:schemeClr val="dk1"/>
            </a:solidFill>
            <a:prstDash val="solid"/>
            <a:miter lim="800000"/>
            <a:headEnd type="none" w="sm" len="sm"/>
            <a:tailEnd type="none" w="sm" len="sm"/>
          </a:ln>
        </p:spPr>
      </p:cxnSp>
      <p:cxnSp>
        <p:nvCxnSpPr>
          <p:cNvPr id="685" name="Google Shape;685;p47"/>
          <p:cNvCxnSpPr>
            <a:stCxn id="683" idx="5"/>
          </p:cNvCxnSpPr>
          <p:nvPr/>
        </p:nvCxnSpPr>
        <p:spPr>
          <a:xfrm>
            <a:off x="6439998" y="1792941"/>
            <a:ext cx="1153800" cy="619200"/>
          </a:xfrm>
          <a:prstGeom prst="straightConnector1">
            <a:avLst/>
          </a:prstGeom>
          <a:noFill/>
          <a:ln w="9525" cap="flat" cmpd="sng">
            <a:solidFill>
              <a:schemeClr val="dk1"/>
            </a:solidFill>
            <a:prstDash val="solid"/>
            <a:miter lim="800000"/>
            <a:headEnd type="none" w="sm" len="sm"/>
            <a:tailEnd type="none" w="sm" len="sm"/>
          </a:ln>
        </p:spPr>
      </p:cxnSp>
      <p:sp>
        <p:nvSpPr>
          <p:cNvPr id="686" name="Google Shape;686;p47"/>
          <p:cNvSpPr/>
          <p:nvPr/>
        </p:nvSpPr>
        <p:spPr>
          <a:xfrm>
            <a:off x="2181488" y="2394857"/>
            <a:ext cx="2177143" cy="3317966"/>
          </a:xfrm>
          <a:prstGeom prst="rect">
            <a:avLst/>
          </a:prstGeom>
          <a:gradFill>
            <a:gsLst>
              <a:gs pos="0">
                <a:srgbClr val="B0CAE9"/>
              </a:gs>
              <a:gs pos="50000">
                <a:srgbClr val="A1C1E4"/>
              </a:gs>
              <a:gs pos="100000">
                <a:srgbClr val="90B8E4"/>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dk1"/>
                </a:solidFill>
                <a:latin typeface="Times New Roman"/>
                <a:ea typeface="Times New Roman"/>
                <a:cs typeface="Times New Roman"/>
                <a:sym typeface="Times New Roman"/>
              </a:rPr>
              <a:t>Dasar sains: Membina paradigm acuan sendiri untuk pembangunan yang sepadu.</a:t>
            </a:r>
            <a:endParaRPr/>
          </a:p>
        </p:txBody>
      </p:sp>
      <p:sp>
        <p:nvSpPr>
          <p:cNvPr id="687" name="Google Shape;687;p47"/>
          <p:cNvSpPr/>
          <p:nvPr/>
        </p:nvSpPr>
        <p:spPr>
          <a:xfrm>
            <a:off x="6583680" y="2412274"/>
            <a:ext cx="4023360" cy="2168435"/>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dk1"/>
                </a:solidFill>
                <a:latin typeface="Times New Roman"/>
                <a:ea typeface="Times New Roman"/>
                <a:cs typeface="Times New Roman"/>
                <a:sym typeface="Times New Roman"/>
              </a:rPr>
              <a:t>Gagasan kesepaduan ilmu:  -Diiktiraf oleh kerajaan apabila Falsafah Pendidikan Negara telah digubal pada tahun 1988.</a:t>
            </a:r>
            <a:endParaRPr/>
          </a:p>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91"/>
        <p:cNvGrpSpPr/>
        <p:nvPr/>
      </p:nvGrpSpPr>
      <p:grpSpPr>
        <a:xfrm>
          <a:off x="0" y="0"/>
          <a:ext cx="0" cy="0"/>
          <a:chOff x="0" y="0"/>
          <a:chExt cx="0" cy="0"/>
        </a:xfrm>
      </p:grpSpPr>
      <p:sp>
        <p:nvSpPr>
          <p:cNvPr id="692" name="Google Shape;692;p48"/>
          <p:cNvSpPr/>
          <p:nvPr/>
        </p:nvSpPr>
        <p:spPr>
          <a:xfrm>
            <a:off x="3727954" y="635769"/>
            <a:ext cx="3431177" cy="1201783"/>
          </a:xfrm>
          <a:prstGeom prst="rect">
            <a:avLst/>
          </a:prstGeom>
          <a:gradFill>
            <a:gsLst>
              <a:gs pos="0">
                <a:srgbClr val="FFC647"/>
              </a:gs>
              <a:gs pos="50000">
                <a:srgbClr val="FFC600"/>
              </a:gs>
              <a:gs pos="100000">
                <a:srgbClr val="E3B400"/>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Kesimpulan</a:t>
            </a:r>
            <a:endParaRPr sz="1800">
              <a:solidFill>
                <a:schemeClr val="lt1"/>
              </a:solidFill>
              <a:latin typeface="Times New Roman"/>
              <a:ea typeface="Times New Roman"/>
              <a:cs typeface="Times New Roman"/>
              <a:sym typeface="Times New Roman"/>
            </a:endParaRPr>
          </a:p>
        </p:txBody>
      </p:sp>
      <p:cxnSp>
        <p:nvCxnSpPr>
          <p:cNvPr id="693" name="Google Shape;693;p48"/>
          <p:cNvCxnSpPr>
            <a:stCxn id="692" idx="1"/>
            <a:endCxn id="694" idx="0"/>
          </p:cNvCxnSpPr>
          <p:nvPr/>
        </p:nvCxnSpPr>
        <p:spPr>
          <a:xfrm flipH="1">
            <a:off x="1824447" y="1236661"/>
            <a:ext cx="1903507" cy="1924551"/>
          </a:xfrm>
          <a:prstGeom prst="straightConnector1">
            <a:avLst/>
          </a:prstGeom>
          <a:noFill/>
          <a:ln w="9525" cap="flat" cmpd="sng">
            <a:solidFill>
              <a:schemeClr val="dk1"/>
            </a:solidFill>
            <a:prstDash val="solid"/>
            <a:miter lim="800000"/>
            <a:headEnd type="none" w="sm" len="sm"/>
            <a:tailEnd type="none" w="sm" len="sm"/>
          </a:ln>
        </p:spPr>
      </p:cxnSp>
      <p:cxnSp>
        <p:nvCxnSpPr>
          <p:cNvPr id="695" name="Google Shape;695;p48"/>
          <p:cNvCxnSpPr>
            <a:stCxn id="692" idx="2"/>
          </p:cNvCxnSpPr>
          <p:nvPr/>
        </p:nvCxnSpPr>
        <p:spPr>
          <a:xfrm>
            <a:off x="5443543" y="1837552"/>
            <a:ext cx="21900" cy="1567500"/>
          </a:xfrm>
          <a:prstGeom prst="straightConnector1">
            <a:avLst/>
          </a:prstGeom>
          <a:noFill/>
          <a:ln w="9525" cap="flat" cmpd="sng">
            <a:solidFill>
              <a:schemeClr val="dk1"/>
            </a:solidFill>
            <a:prstDash val="solid"/>
            <a:miter lim="800000"/>
            <a:headEnd type="none" w="sm" len="sm"/>
            <a:tailEnd type="none" w="sm" len="sm"/>
          </a:ln>
        </p:spPr>
      </p:cxnSp>
      <p:cxnSp>
        <p:nvCxnSpPr>
          <p:cNvPr id="696" name="Google Shape;696;p48"/>
          <p:cNvCxnSpPr>
            <a:stCxn id="692" idx="3"/>
          </p:cNvCxnSpPr>
          <p:nvPr/>
        </p:nvCxnSpPr>
        <p:spPr>
          <a:xfrm>
            <a:off x="7159131" y="1236660"/>
            <a:ext cx="2037900" cy="1842000"/>
          </a:xfrm>
          <a:prstGeom prst="straightConnector1">
            <a:avLst/>
          </a:prstGeom>
          <a:noFill/>
          <a:ln w="9525" cap="flat" cmpd="sng">
            <a:solidFill>
              <a:schemeClr val="dk1"/>
            </a:solidFill>
            <a:prstDash val="solid"/>
            <a:miter lim="800000"/>
            <a:headEnd type="none" w="sm" len="sm"/>
            <a:tailEnd type="none" w="sm" len="sm"/>
          </a:ln>
        </p:spPr>
      </p:cxnSp>
      <p:sp>
        <p:nvSpPr>
          <p:cNvPr id="694" name="Google Shape;694;p48"/>
          <p:cNvSpPr/>
          <p:nvPr/>
        </p:nvSpPr>
        <p:spPr>
          <a:xfrm>
            <a:off x="561704" y="3161212"/>
            <a:ext cx="2525486" cy="1811383"/>
          </a:xfrm>
          <a:prstGeom prst="ellipse">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dk1"/>
                </a:solidFill>
                <a:latin typeface="Times New Roman"/>
                <a:ea typeface="Times New Roman"/>
                <a:cs typeface="Times New Roman"/>
                <a:sym typeface="Times New Roman"/>
              </a:rPr>
              <a:t>Islam adalah agama yang lengkap dan menyeluruh.</a:t>
            </a:r>
            <a:endParaRPr/>
          </a:p>
        </p:txBody>
      </p:sp>
      <p:sp>
        <p:nvSpPr>
          <p:cNvPr id="697" name="Google Shape;697;p48"/>
          <p:cNvSpPr/>
          <p:nvPr/>
        </p:nvSpPr>
        <p:spPr>
          <a:xfrm>
            <a:off x="4360817" y="3405052"/>
            <a:ext cx="2272938" cy="1567543"/>
          </a:xfrm>
          <a:prstGeom prst="ellipse">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dirty="0" err="1">
                <a:solidFill>
                  <a:schemeClr val="lt1"/>
                </a:solidFill>
                <a:latin typeface="Times New Roman"/>
                <a:ea typeface="Times New Roman"/>
                <a:cs typeface="Times New Roman"/>
                <a:sym typeface="Times New Roman"/>
              </a:rPr>
              <a:t>Perspektif</a:t>
            </a:r>
            <a:r>
              <a:rPr lang="en-MY" sz="1800" dirty="0">
                <a:solidFill>
                  <a:schemeClr val="lt1"/>
                </a:solidFill>
                <a:latin typeface="Times New Roman"/>
                <a:ea typeface="Times New Roman"/>
                <a:cs typeface="Times New Roman"/>
                <a:sym typeface="Times New Roman"/>
              </a:rPr>
              <a:t> Islam </a:t>
            </a:r>
            <a:r>
              <a:rPr lang="en-MY" sz="1800" dirty="0" err="1">
                <a:solidFill>
                  <a:schemeClr val="lt1"/>
                </a:solidFill>
                <a:latin typeface="Times New Roman"/>
                <a:ea typeface="Times New Roman"/>
                <a:cs typeface="Times New Roman"/>
                <a:sym typeface="Times New Roman"/>
              </a:rPr>
              <a:t>terhadap</a:t>
            </a:r>
            <a:r>
              <a:rPr lang="en-MY" sz="1800" dirty="0">
                <a:solidFill>
                  <a:schemeClr val="lt1"/>
                </a:solidFill>
                <a:latin typeface="Times New Roman"/>
                <a:ea typeface="Times New Roman"/>
                <a:cs typeface="Times New Roman"/>
                <a:sym typeface="Times New Roman"/>
              </a:rPr>
              <a:t> </a:t>
            </a:r>
            <a:r>
              <a:rPr lang="en-MY" sz="1800" dirty="0" err="1">
                <a:solidFill>
                  <a:schemeClr val="lt1"/>
                </a:solidFill>
                <a:latin typeface="Times New Roman"/>
                <a:ea typeface="Times New Roman"/>
                <a:cs typeface="Times New Roman"/>
                <a:sym typeface="Times New Roman"/>
              </a:rPr>
              <a:t>kehidupan</a:t>
            </a:r>
            <a:r>
              <a:rPr lang="en-MY" sz="1800" dirty="0">
                <a:solidFill>
                  <a:schemeClr val="lt1"/>
                </a:solidFill>
                <a:latin typeface="Times New Roman"/>
                <a:ea typeface="Times New Roman"/>
                <a:cs typeface="Times New Roman"/>
                <a:sym typeface="Times New Roman"/>
              </a:rPr>
              <a:t> </a:t>
            </a:r>
            <a:r>
              <a:rPr lang="en-MY" sz="1800" dirty="0" err="1">
                <a:solidFill>
                  <a:schemeClr val="lt1"/>
                </a:solidFill>
                <a:latin typeface="Times New Roman"/>
                <a:ea typeface="Times New Roman"/>
                <a:cs typeface="Times New Roman"/>
                <a:sym typeface="Times New Roman"/>
              </a:rPr>
              <a:t>amat</a:t>
            </a:r>
            <a:r>
              <a:rPr lang="en-MY" sz="1800" dirty="0">
                <a:solidFill>
                  <a:schemeClr val="lt1"/>
                </a:solidFill>
                <a:latin typeface="Times New Roman"/>
                <a:ea typeface="Times New Roman"/>
                <a:cs typeface="Times New Roman"/>
                <a:sym typeface="Times New Roman"/>
              </a:rPr>
              <a:t> </a:t>
            </a:r>
            <a:r>
              <a:rPr lang="en-MY" sz="1800" dirty="0" err="1">
                <a:solidFill>
                  <a:schemeClr val="lt1"/>
                </a:solidFill>
                <a:latin typeface="Times New Roman"/>
                <a:ea typeface="Times New Roman"/>
                <a:cs typeface="Times New Roman"/>
                <a:sym typeface="Times New Roman"/>
              </a:rPr>
              <a:t>luas</a:t>
            </a:r>
            <a:r>
              <a:rPr lang="en-MY" sz="1800" dirty="0">
                <a:solidFill>
                  <a:schemeClr val="lt1"/>
                </a:solidFill>
                <a:latin typeface="Times New Roman"/>
                <a:ea typeface="Times New Roman"/>
                <a:cs typeface="Times New Roman"/>
                <a:sym typeface="Times New Roman"/>
              </a:rPr>
              <a:t> </a:t>
            </a:r>
            <a:r>
              <a:rPr lang="en-MY" sz="1800" dirty="0" err="1">
                <a:solidFill>
                  <a:schemeClr val="lt1"/>
                </a:solidFill>
                <a:latin typeface="Times New Roman"/>
                <a:ea typeface="Times New Roman"/>
                <a:cs typeface="Times New Roman"/>
                <a:sym typeface="Times New Roman"/>
              </a:rPr>
              <a:t>dan</a:t>
            </a:r>
            <a:r>
              <a:rPr lang="en-MY" sz="1800" dirty="0">
                <a:solidFill>
                  <a:schemeClr val="lt1"/>
                </a:solidFill>
                <a:latin typeface="Times New Roman"/>
                <a:ea typeface="Times New Roman"/>
                <a:cs typeface="Times New Roman"/>
                <a:sym typeface="Times New Roman"/>
              </a:rPr>
              <a:t> </a:t>
            </a:r>
            <a:r>
              <a:rPr lang="en-MY" sz="1800" dirty="0" err="1">
                <a:solidFill>
                  <a:schemeClr val="lt1"/>
                </a:solidFill>
                <a:latin typeface="Times New Roman"/>
                <a:ea typeface="Times New Roman"/>
                <a:cs typeface="Times New Roman"/>
                <a:sym typeface="Times New Roman"/>
              </a:rPr>
              <a:t>bermakna</a:t>
            </a:r>
            <a:endParaRPr sz="1800" dirty="0">
              <a:solidFill>
                <a:schemeClr val="lt1"/>
              </a:solidFill>
              <a:latin typeface="Times New Roman"/>
              <a:ea typeface="Times New Roman"/>
              <a:cs typeface="Times New Roman"/>
              <a:sym typeface="Times New Roman"/>
            </a:endParaRPr>
          </a:p>
        </p:txBody>
      </p:sp>
      <p:sp>
        <p:nvSpPr>
          <p:cNvPr id="698" name="Google Shape;698;p48"/>
          <p:cNvSpPr/>
          <p:nvPr/>
        </p:nvSpPr>
        <p:spPr>
          <a:xfrm>
            <a:off x="7907383" y="3078480"/>
            <a:ext cx="2473234" cy="1976846"/>
          </a:xfrm>
          <a:prstGeom prst="ellipse">
            <a:avLst/>
          </a:prstGeom>
          <a:gradFill>
            <a:gsLst>
              <a:gs pos="0">
                <a:srgbClr val="7FB75F"/>
              </a:gs>
              <a:gs pos="50000">
                <a:srgbClr val="6EB141"/>
              </a:gs>
              <a:gs pos="100000">
                <a:srgbClr val="5FA134"/>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MY" sz="1800">
                <a:solidFill>
                  <a:schemeClr val="lt1"/>
                </a:solidFill>
                <a:latin typeface="Times New Roman"/>
                <a:ea typeface="Times New Roman"/>
                <a:cs typeface="Times New Roman"/>
                <a:sym typeface="Times New Roman"/>
              </a:rPr>
              <a:t>Seharusnya umat Islam tidak ketinggalan</a:t>
            </a:r>
            <a:endParaRPr sz="1800">
              <a:solidFill>
                <a:schemeClr val="lt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89"/>
        <p:cNvGrpSpPr/>
        <p:nvPr/>
      </p:nvGrpSpPr>
      <p:grpSpPr>
        <a:xfrm>
          <a:off x="0" y="0"/>
          <a:ext cx="0" cy="0"/>
          <a:chOff x="0" y="0"/>
          <a:chExt cx="0" cy="0"/>
        </a:xfrm>
      </p:grpSpPr>
      <p:grpSp>
        <p:nvGrpSpPr>
          <p:cNvPr id="190" name="Google Shape;190;p28"/>
          <p:cNvGrpSpPr/>
          <p:nvPr/>
        </p:nvGrpSpPr>
        <p:grpSpPr>
          <a:xfrm>
            <a:off x="876114" y="408952"/>
            <a:ext cx="10418700" cy="6109969"/>
            <a:chOff x="876114" y="408952"/>
            <a:chExt cx="10418700" cy="6109969"/>
          </a:xfrm>
        </p:grpSpPr>
        <p:sp>
          <p:nvSpPr>
            <p:cNvPr id="191" name="Google Shape;191;p28"/>
            <p:cNvSpPr/>
            <p:nvPr/>
          </p:nvSpPr>
          <p:spPr>
            <a:xfrm>
              <a:off x="5437874" y="408952"/>
              <a:ext cx="1230343" cy="461665"/>
            </a:xfrm>
            <a:prstGeom prst="round1Rect">
              <a:avLst>
                <a:gd name="adj" fmla="val 16667"/>
              </a:avLst>
            </a:prstGeom>
            <a:gradFill>
              <a:gsLst>
                <a:gs pos="0">
                  <a:srgbClr val="FFAA87"/>
                </a:gs>
                <a:gs pos="50000">
                  <a:srgbClr val="FFC9B5"/>
                </a:gs>
                <a:gs pos="100000">
                  <a:srgbClr val="FFE3D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MY" sz="2400" b="1" i="0" u="none" strike="noStrike" cap="none">
                  <a:solidFill>
                    <a:schemeClr val="dk1"/>
                  </a:solidFill>
                  <a:latin typeface="Times New Roman"/>
                  <a:ea typeface="Times New Roman"/>
                  <a:cs typeface="Times New Roman"/>
                  <a:sym typeface="Times New Roman"/>
                </a:rPr>
                <a:t>Agama</a:t>
              </a:r>
              <a:endParaRPr/>
            </a:p>
          </p:txBody>
        </p:sp>
        <p:sp>
          <p:nvSpPr>
            <p:cNvPr id="192" name="Google Shape;192;p28"/>
            <p:cNvSpPr/>
            <p:nvPr/>
          </p:nvSpPr>
          <p:spPr>
            <a:xfrm>
              <a:off x="4951559" y="1612922"/>
              <a:ext cx="2207822" cy="2585323"/>
            </a:xfrm>
            <a:prstGeom prst="round1Rect">
              <a:avLst>
                <a:gd name="adj" fmla="val 16667"/>
              </a:avLst>
            </a:prstGeom>
            <a:gradFill>
              <a:gsLst>
                <a:gs pos="0">
                  <a:srgbClr val="FFAA87"/>
                </a:gs>
                <a:gs pos="50000">
                  <a:srgbClr val="FFC9B5"/>
                </a:gs>
                <a:gs pos="100000">
                  <a:srgbClr val="FFE3D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b="1" i="0" u="none" strike="noStrike" cap="none">
                  <a:solidFill>
                    <a:schemeClr val="dk1"/>
                  </a:solidFill>
                  <a:latin typeface="Times New Roman"/>
                  <a:ea typeface="Times New Roman"/>
                  <a:cs typeface="Times New Roman"/>
                  <a:sym typeface="Times New Roman"/>
                </a:rPr>
                <a:t>Islam</a:t>
              </a:r>
              <a:endParaRPr/>
            </a:p>
            <a:p>
              <a:pPr marL="285750" marR="0" lvl="0" indent="-285750" algn="l" rtl="0">
                <a:spcBef>
                  <a:spcPts val="0"/>
                </a:spcBef>
                <a:spcAft>
                  <a:spcPts val="0"/>
                </a:spcAft>
                <a:buClr>
                  <a:schemeClr val="dk1"/>
                </a:buClr>
                <a:buSzPts val="1800"/>
                <a:buFont typeface="Arial"/>
                <a:buChar char="•"/>
              </a:pPr>
              <a:r>
                <a:rPr lang="en-MY" sz="1800">
                  <a:solidFill>
                    <a:schemeClr val="dk1"/>
                  </a:solidFill>
                  <a:latin typeface="Times New Roman"/>
                  <a:ea typeface="Times New Roman"/>
                  <a:cs typeface="Times New Roman"/>
                  <a:sym typeface="Times New Roman"/>
                </a:rPr>
                <a:t>Agama yang amat mementingkan budaya ilmu dan menyeru umatnya menjauhi lembah kejahilan. </a:t>
              </a:r>
              <a:endParaRPr/>
            </a:p>
          </p:txBody>
        </p:sp>
        <p:sp>
          <p:nvSpPr>
            <p:cNvPr id="193" name="Google Shape;193;p28"/>
            <p:cNvSpPr/>
            <p:nvPr/>
          </p:nvSpPr>
          <p:spPr>
            <a:xfrm>
              <a:off x="1011575" y="1612922"/>
              <a:ext cx="2603831" cy="1477328"/>
            </a:xfrm>
            <a:prstGeom prst="round1Rect">
              <a:avLst>
                <a:gd name="adj" fmla="val 16667"/>
              </a:avLst>
            </a:prstGeom>
            <a:gradFill>
              <a:gsLst>
                <a:gs pos="0">
                  <a:srgbClr val="FFAA87"/>
                </a:gs>
                <a:gs pos="50000">
                  <a:srgbClr val="FFC9B5"/>
                </a:gs>
                <a:gs pos="100000">
                  <a:srgbClr val="FFE3D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b="1">
                  <a:solidFill>
                    <a:schemeClr val="dk1"/>
                  </a:solidFill>
                  <a:latin typeface="Times New Roman"/>
                  <a:ea typeface="Times New Roman"/>
                  <a:cs typeface="Times New Roman"/>
                  <a:sym typeface="Times New Roman"/>
                </a:rPr>
                <a:t>Jalan utama </a:t>
              </a:r>
              <a:r>
                <a:rPr lang="en-MY" sz="1800">
                  <a:solidFill>
                    <a:schemeClr val="dk1"/>
                  </a:solidFill>
                  <a:latin typeface="Times New Roman"/>
                  <a:ea typeface="Times New Roman"/>
                  <a:cs typeface="Times New Roman"/>
                  <a:sym typeface="Times New Roman"/>
                </a:rPr>
                <a:t>yang menggalakkan budaya ilmu dan menghindarkan umat daripada lembah kejahilan</a:t>
              </a:r>
              <a:endParaRPr sz="1800">
                <a:solidFill>
                  <a:schemeClr val="dk1"/>
                </a:solidFill>
                <a:latin typeface="Times New Roman"/>
                <a:ea typeface="Times New Roman"/>
                <a:cs typeface="Times New Roman"/>
                <a:sym typeface="Times New Roman"/>
              </a:endParaRPr>
            </a:p>
          </p:txBody>
        </p:sp>
        <p:sp>
          <p:nvSpPr>
            <p:cNvPr id="194" name="Google Shape;194;p28"/>
            <p:cNvSpPr/>
            <p:nvPr/>
          </p:nvSpPr>
          <p:spPr>
            <a:xfrm>
              <a:off x="876114" y="4106648"/>
              <a:ext cx="2874755" cy="2031325"/>
            </a:xfrm>
            <a:prstGeom prst="round1Rect">
              <a:avLst>
                <a:gd name="adj" fmla="val 16667"/>
              </a:avLst>
            </a:prstGeom>
            <a:gradFill>
              <a:gsLst>
                <a:gs pos="0">
                  <a:srgbClr val="FFAA87"/>
                </a:gs>
                <a:gs pos="50000">
                  <a:srgbClr val="FFC9B5"/>
                </a:gs>
                <a:gs pos="100000">
                  <a:srgbClr val="FFE3D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b="1">
                  <a:solidFill>
                    <a:schemeClr val="dk1"/>
                  </a:solidFill>
                  <a:latin typeface="Times New Roman"/>
                  <a:ea typeface="Times New Roman"/>
                  <a:cs typeface="Times New Roman"/>
                  <a:sym typeface="Times New Roman"/>
                </a:rPr>
                <a:t>Melalui pendidikan</a:t>
              </a:r>
              <a:endParaRPr sz="1800" b="1">
                <a:solidFill>
                  <a:schemeClr val="dk1"/>
                </a:solidFill>
                <a:latin typeface="Times New Roman"/>
                <a:ea typeface="Times New Roman"/>
                <a:cs typeface="Times New Roman"/>
                <a:sym typeface="Times New Roman"/>
              </a:endParaRPr>
            </a:p>
            <a:p>
              <a:pPr marL="285750" marR="0" lvl="0" indent="-285750" algn="l" rtl="0">
                <a:spcBef>
                  <a:spcPts val="0"/>
                </a:spcBef>
                <a:spcAft>
                  <a:spcPts val="0"/>
                </a:spcAft>
                <a:buClr>
                  <a:schemeClr val="dk1"/>
                </a:buClr>
                <a:buSzPts val="1800"/>
                <a:buFont typeface="Arial"/>
                <a:buChar char="•"/>
              </a:pPr>
              <a:r>
                <a:rPr lang="en-MY" sz="1800">
                  <a:solidFill>
                    <a:schemeClr val="dk1"/>
                  </a:solidFill>
                  <a:latin typeface="Times New Roman"/>
                  <a:ea typeface="Times New Roman"/>
                  <a:cs typeface="Times New Roman"/>
                  <a:sym typeface="Times New Roman"/>
                </a:rPr>
                <a:t>Pendidikan amat dituntut dalam Islam dengan syarat ilmu itu mestilah bermanfaat dan tidak bercanggah dengan syariat. </a:t>
              </a:r>
              <a:endParaRPr/>
            </a:p>
          </p:txBody>
        </p:sp>
        <p:sp>
          <p:nvSpPr>
            <p:cNvPr id="195" name="Google Shape;195;p28"/>
            <p:cNvSpPr/>
            <p:nvPr/>
          </p:nvSpPr>
          <p:spPr>
            <a:xfrm>
              <a:off x="8340266" y="1612922"/>
              <a:ext cx="2786334" cy="1200329"/>
            </a:xfrm>
            <a:prstGeom prst="round1Rect">
              <a:avLst>
                <a:gd name="adj" fmla="val 16667"/>
              </a:avLst>
            </a:prstGeom>
            <a:gradFill>
              <a:gsLst>
                <a:gs pos="0">
                  <a:srgbClr val="FFAA87"/>
                </a:gs>
                <a:gs pos="50000">
                  <a:srgbClr val="FFC9B5"/>
                </a:gs>
                <a:gs pos="100000">
                  <a:srgbClr val="FFE3D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Terdapat </a:t>
              </a:r>
              <a:r>
                <a:rPr lang="en-MY" sz="1800" b="1">
                  <a:solidFill>
                    <a:schemeClr val="dk1"/>
                  </a:solidFill>
                  <a:latin typeface="Times New Roman"/>
                  <a:ea typeface="Times New Roman"/>
                  <a:cs typeface="Times New Roman"/>
                  <a:sym typeface="Times New Roman"/>
                </a:rPr>
                <a:t>salah faham </a:t>
              </a:r>
              <a:r>
                <a:rPr lang="en-MY" sz="1800">
                  <a:solidFill>
                    <a:schemeClr val="dk1"/>
                  </a:solidFill>
                  <a:latin typeface="Times New Roman"/>
                  <a:ea typeface="Times New Roman"/>
                  <a:cs typeface="Times New Roman"/>
                  <a:sym typeface="Times New Roman"/>
                </a:rPr>
                <a:t>dalam kalangan masyarakat Islam terhadap pengajian ilmu sains</a:t>
              </a:r>
              <a:endParaRPr sz="1800">
                <a:solidFill>
                  <a:schemeClr val="dk1"/>
                </a:solidFill>
                <a:latin typeface="Times New Roman"/>
                <a:ea typeface="Times New Roman"/>
                <a:cs typeface="Times New Roman"/>
                <a:sym typeface="Times New Roman"/>
              </a:endParaRPr>
            </a:p>
          </p:txBody>
        </p:sp>
        <p:sp>
          <p:nvSpPr>
            <p:cNvPr id="196" name="Google Shape;196;p28"/>
            <p:cNvSpPr/>
            <p:nvPr/>
          </p:nvSpPr>
          <p:spPr>
            <a:xfrm>
              <a:off x="8383399" y="3281027"/>
              <a:ext cx="2700068" cy="1477328"/>
            </a:xfrm>
            <a:prstGeom prst="round1Rect">
              <a:avLst>
                <a:gd name="adj" fmla="val 16667"/>
              </a:avLst>
            </a:prstGeom>
            <a:gradFill>
              <a:gsLst>
                <a:gs pos="0">
                  <a:srgbClr val="FFAA87"/>
                </a:gs>
                <a:gs pos="50000">
                  <a:srgbClr val="FFC9B5"/>
                </a:gs>
                <a:gs pos="100000">
                  <a:srgbClr val="FFE3D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Kesan daripada pandangan yang membahagikan ilmu kepada ilmu agama dan ilmu dunia. </a:t>
              </a:r>
              <a:endParaRPr/>
            </a:p>
          </p:txBody>
        </p:sp>
        <p:sp>
          <p:nvSpPr>
            <p:cNvPr id="197" name="Google Shape;197;p28"/>
            <p:cNvSpPr/>
            <p:nvPr/>
          </p:nvSpPr>
          <p:spPr>
            <a:xfrm>
              <a:off x="8172052" y="5041593"/>
              <a:ext cx="3122762" cy="1477328"/>
            </a:xfrm>
            <a:prstGeom prst="round1Rect">
              <a:avLst>
                <a:gd name="adj" fmla="val 16667"/>
              </a:avLst>
            </a:prstGeom>
            <a:gradFill>
              <a:gsLst>
                <a:gs pos="0">
                  <a:srgbClr val="FFAA87"/>
                </a:gs>
                <a:gs pos="50000">
                  <a:srgbClr val="FFC9B5"/>
                </a:gs>
                <a:gs pos="100000">
                  <a:srgbClr val="FFE3DB"/>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b="1">
                  <a:solidFill>
                    <a:schemeClr val="dk1"/>
                  </a:solidFill>
                  <a:latin typeface="Times New Roman"/>
                  <a:ea typeface="Times New Roman"/>
                  <a:cs typeface="Times New Roman"/>
                  <a:sym typeface="Times New Roman"/>
                </a:rPr>
                <a:t>Hakikat:</a:t>
              </a:r>
              <a:endParaRPr/>
            </a:p>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Pembahagian tersebut adalah salah dan perlu diubah kerana membawa beberapa kesan negatif.</a:t>
              </a:r>
              <a:endParaRPr/>
            </a:p>
          </p:txBody>
        </p:sp>
        <p:cxnSp>
          <p:nvCxnSpPr>
            <p:cNvPr id="198" name="Google Shape;198;p28"/>
            <p:cNvCxnSpPr/>
            <p:nvPr/>
          </p:nvCxnSpPr>
          <p:spPr>
            <a:xfrm flipH="1">
              <a:off x="6053045" y="870617"/>
              <a:ext cx="1" cy="742305"/>
            </a:xfrm>
            <a:prstGeom prst="straightConnector1">
              <a:avLst/>
            </a:prstGeom>
            <a:noFill/>
            <a:ln w="19050" cap="flat" cmpd="sng">
              <a:solidFill>
                <a:schemeClr val="dk1"/>
              </a:solidFill>
              <a:prstDash val="solid"/>
              <a:miter lim="800000"/>
              <a:headEnd type="none" w="sm" len="sm"/>
              <a:tailEnd type="none" w="sm" len="sm"/>
            </a:ln>
          </p:spPr>
        </p:cxnSp>
        <p:cxnSp>
          <p:nvCxnSpPr>
            <p:cNvPr id="199" name="Google Shape;199;p28"/>
            <p:cNvCxnSpPr/>
            <p:nvPr/>
          </p:nvCxnSpPr>
          <p:spPr>
            <a:xfrm>
              <a:off x="2313490" y="1086928"/>
              <a:ext cx="7419943" cy="0"/>
            </a:xfrm>
            <a:prstGeom prst="straightConnector1">
              <a:avLst/>
            </a:prstGeom>
            <a:noFill/>
            <a:ln w="19050" cap="flat" cmpd="sng">
              <a:solidFill>
                <a:schemeClr val="dk1"/>
              </a:solidFill>
              <a:prstDash val="solid"/>
              <a:miter lim="800000"/>
              <a:headEnd type="none" w="sm" len="sm"/>
              <a:tailEnd type="none" w="sm" len="sm"/>
            </a:ln>
          </p:spPr>
        </p:cxnSp>
        <p:cxnSp>
          <p:nvCxnSpPr>
            <p:cNvPr id="200" name="Google Shape;200;p28"/>
            <p:cNvCxnSpPr/>
            <p:nvPr/>
          </p:nvCxnSpPr>
          <p:spPr>
            <a:xfrm>
              <a:off x="2313490" y="1078302"/>
              <a:ext cx="1" cy="534620"/>
            </a:xfrm>
            <a:prstGeom prst="straightConnector1">
              <a:avLst/>
            </a:prstGeom>
            <a:noFill/>
            <a:ln w="19050" cap="flat" cmpd="sng">
              <a:solidFill>
                <a:schemeClr val="dk1"/>
              </a:solidFill>
              <a:prstDash val="solid"/>
              <a:miter lim="800000"/>
              <a:headEnd type="none" w="sm" len="sm"/>
              <a:tailEnd type="none" w="sm" len="sm"/>
            </a:ln>
          </p:spPr>
        </p:cxnSp>
        <p:cxnSp>
          <p:nvCxnSpPr>
            <p:cNvPr id="201" name="Google Shape;201;p28"/>
            <p:cNvCxnSpPr/>
            <p:nvPr/>
          </p:nvCxnSpPr>
          <p:spPr>
            <a:xfrm>
              <a:off x="9733433" y="1086928"/>
              <a:ext cx="0" cy="525994"/>
            </a:xfrm>
            <a:prstGeom prst="straightConnector1">
              <a:avLst/>
            </a:prstGeom>
            <a:noFill/>
            <a:ln w="19050" cap="flat" cmpd="sng">
              <a:solidFill>
                <a:schemeClr val="dk1"/>
              </a:solidFill>
              <a:prstDash val="solid"/>
              <a:miter lim="800000"/>
              <a:headEnd type="none" w="sm" len="sm"/>
              <a:tailEnd type="none" w="sm" len="sm"/>
            </a:ln>
          </p:spPr>
        </p:cxnSp>
        <p:cxnSp>
          <p:nvCxnSpPr>
            <p:cNvPr id="202" name="Google Shape;202;p28"/>
            <p:cNvCxnSpPr/>
            <p:nvPr/>
          </p:nvCxnSpPr>
          <p:spPr>
            <a:xfrm>
              <a:off x="2313491" y="3090250"/>
              <a:ext cx="1" cy="1016398"/>
            </a:xfrm>
            <a:prstGeom prst="straightConnector1">
              <a:avLst/>
            </a:prstGeom>
            <a:noFill/>
            <a:ln w="19050" cap="flat" cmpd="sng">
              <a:solidFill>
                <a:schemeClr val="dk1"/>
              </a:solidFill>
              <a:prstDash val="solid"/>
              <a:miter lim="800000"/>
              <a:headEnd type="none" w="sm" len="sm"/>
              <a:tailEnd type="none" w="sm" len="sm"/>
            </a:ln>
          </p:spPr>
        </p:cxnSp>
        <p:cxnSp>
          <p:nvCxnSpPr>
            <p:cNvPr id="203" name="Google Shape;203;p28"/>
            <p:cNvCxnSpPr/>
            <p:nvPr/>
          </p:nvCxnSpPr>
          <p:spPr>
            <a:xfrm>
              <a:off x="9733433" y="2813251"/>
              <a:ext cx="0" cy="467776"/>
            </a:xfrm>
            <a:prstGeom prst="straightConnector1">
              <a:avLst/>
            </a:prstGeom>
            <a:noFill/>
            <a:ln w="19050" cap="flat" cmpd="sng">
              <a:solidFill>
                <a:schemeClr val="dk1"/>
              </a:solidFill>
              <a:prstDash val="solid"/>
              <a:miter lim="800000"/>
              <a:headEnd type="none" w="sm" len="sm"/>
              <a:tailEnd type="none" w="sm" len="sm"/>
            </a:ln>
          </p:spPr>
        </p:cxnSp>
        <p:cxnSp>
          <p:nvCxnSpPr>
            <p:cNvPr id="204" name="Google Shape;204;p28"/>
            <p:cNvCxnSpPr/>
            <p:nvPr/>
          </p:nvCxnSpPr>
          <p:spPr>
            <a:xfrm>
              <a:off x="9733433" y="4758355"/>
              <a:ext cx="0" cy="283238"/>
            </a:xfrm>
            <a:prstGeom prst="straightConnector1">
              <a:avLst/>
            </a:prstGeom>
            <a:noFill/>
            <a:ln w="19050" cap="flat" cmpd="sng">
              <a:solidFill>
                <a:schemeClr val="dk1"/>
              </a:solidFill>
              <a:prstDash val="solid"/>
              <a:miter lim="800000"/>
              <a:headEnd type="none" w="sm" len="sm"/>
              <a:tailEnd type="none" w="sm" len="sm"/>
            </a:ln>
          </p:spPr>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08"/>
        <p:cNvGrpSpPr/>
        <p:nvPr/>
      </p:nvGrpSpPr>
      <p:grpSpPr>
        <a:xfrm>
          <a:off x="0" y="0"/>
          <a:ext cx="0" cy="0"/>
          <a:chOff x="0" y="0"/>
          <a:chExt cx="0" cy="0"/>
        </a:xfrm>
      </p:grpSpPr>
      <p:grpSp>
        <p:nvGrpSpPr>
          <p:cNvPr id="209" name="Google Shape;209;p29"/>
          <p:cNvGrpSpPr/>
          <p:nvPr/>
        </p:nvGrpSpPr>
        <p:grpSpPr>
          <a:xfrm>
            <a:off x="571501" y="365821"/>
            <a:ext cx="10993563" cy="6147780"/>
            <a:chOff x="571501" y="365821"/>
            <a:chExt cx="10993563" cy="6147780"/>
          </a:xfrm>
        </p:grpSpPr>
        <p:sp>
          <p:nvSpPr>
            <p:cNvPr id="210" name="Google Shape;210;p29"/>
            <p:cNvSpPr/>
            <p:nvPr/>
          </p:nvSpPr>
          <p:spPr>
            <a:xfrm>
              <a:off x="5869258" y="365821"/>
              <a:ext cx="925054" cy="510778"/>
            </a:xfrm>
            <a:prstGeom prst="round2DiagRect">
              <a:avLst>
                <a:gd name="adj1" fmla="val 16667"/>
                <a:gd name="adj2" fmla="val 0"/>
              </a:avLst>
            </a:prstGeom>
            <a:gradFill>
              <a:gsLst>
                <a:gs pos="0">
                  <a:srgbClr val="AF94D2"/>
                </a:gs>
                <a:gs pos="50000">
                  <a:srgbClr val="CCBEE1"/>
                </a:gs>
                <a:gs pos="100000">
                  <a:srgbClr val="E6E0EF"/>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2400" b="1">
                  <a:solidFill>
                    <a:schemeClr val="dk1"/>
                  </a:solidFill>
                  <a:latin typeface="Times New Roman"/>
                  <a:ea typeface="Times New Roman"/>
                  <a:cs typeface="Times New Roman"/>
                  <a:sym typeface="Times New Roman"/>
                </a:rPr>
                <a:t>Ilmu</a:t>
              </a:r>
              <a:endParaRPr sz="1800" b="1">
                <a:solidFill>
                  <a:schemeClr val="dk1"/>
                </a:solidFill>
                <a:latin typeface="Times New Roman"/>
                <a:ea typeface="Times New Roman"/>
                <a:cs typeface="Times New Roman"/>
                <a:sym typeface="Times New Roman"/>
              </a:endParaRPr>
            </a:p>
          </p:txBody>
        </p:sp>
        <p:sp>
          <p:nvSpPr>
            <p:cNvPr id="211" name="Google Shape;211;p29"/>
            <p:cNvSpPr/>
            <p:nvPr/>
          </p:nvSpPr>
          <p:spPr>
            <a:xfrm>
              <a:off x="5072328" y="1376715"/>
              <a:ext cx="2518915" cy="1328023"/>
            </a:xfrm>
            <a:prstGeom prst="round2DiagRect">
              <a:avLst>
                <a:gd name="adj1" fmla="val 16667"/>
                <a:gd name="adj2" fmla="val 0"/>
              </a:avLst>
            </a:prstGeom>
            <a:gradFill>
              <a:gsLst>
                <a:gs pos="0">
                  <a:srgbClr val="AF94D2"/>
                </a:gs>
                <a:gs pos="50000">
                  <a:srgbClr val="CCBEE1"/>
                </a:gs>
                <a:gs pos="100000">
                  <a:srgbClr val="E6E0EF"/>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Ilmu boleh dibahagikan kepada dua :</a:t>
              </a:r>
              <a:endParaRPr/>
            </a:p>
            <a:p>
              <a:pPr marL="285750" marR="0" lvl="0" indent="-285750" algn="l" rtl="0">
                <a:spcBef>
                  <a:spcPts val="0"/>
                </a:spcBef>
                <a:spcAft>
                  <a:spcPts val="0"/>
                </a:spcAft>
                <a:buClr>
                  <a:schemeClr val="dk1"/>
                </a:buClr>
                <a:buSzPts val="1800"/>
                <a:buFont typeface="Arial"/>
                <a:buChar char="•"/>
              </a:pPr>
              <a:r>
                <a:rPr lang="en-MY" sz="1800" b="1">
                  <a:solidFill>
                    <a:schemeClr val="dk1"/>
                  </a:solidFill>
                  <a:latin typeface="Times New Roman"/>
                  <a:ea typeface="Times New Roman"/>
                  <a:cs typeface="Times New Roman"/>
                  <a:sym typeface="Times New Roman"/>
                </a:rPr>
                <a:t>Ilmu fardu ain</a:t>
              </a:r>
              <a:endParaRPr sz="1800" b="1">
                <a:solidFill>
                  <a:schemeClr val="dk1"/>
                </a:solidFill>
                <a:latin typeface="Times New Roman"/>
                <a:ea typeface="Times New Roman"/>
                <a:cs typeface="Times New Roman"/>
                <a:sym typeface="Times New Roman"/>
              </a:endParaRPr>
            </a:p>
            <a:p>
              <a:pPr marL="285750" marR="0" lvl="0" indent="-285750" algn="l" rtl="0">
                <a:spcBef>
                  <a:spcPts val="0"/>
                </a:spcBef>
                <a:spcAft>
                  <a:spcPts val="0"/>
                </a:spcAft>
                <a:buClr>
                  <a:schemeClr val="dk1"/>
                </a:buClr>
                <a:buSzPts val="1800"/>
                <a:buFont typeface="Arial"/>
                <a:buChar char="•"/>
              </a:pPr>
              <a:r>
                <a:rPr lang="en-MY" sz="1800" b="1">
                  <a:solidFill>
                    <a:schemeClr val="dk1"/>
                  </a:solidFill>
                  <a:latin typeface="Times New Roman"/>
                  <a:ea typeface="Times New Roman"/>
                  <a:cs typeface="Times New Roman"/>
                  <a:sym typeface="Times New Roman"/>
                </a:rPr>
                <a:t>Ilmu fardu kifayah</a:t>
              </a:r>
              <a:r>
                <a:rPr lang="en-MY" sz="1800">
                  <a:solidFill>
                    <a:schemeClr val="dk1"/>
                  </a:solidFill>
                  <a:latin typeface="Times New Roman"/>
                  <a:ea typeface="Times New Roman"/>
                  <a:cs typeface="Times New Roman"/>
                  <a:sym typeface="Times New Roman"/>
                </a:rPr>
                <a:t> </a:t>
              </a:r>
              <a:endParaRPr/>
            </a:p>
          </p:txBody>
        </p:sp>
        <p:sp>
          <p:nvSpPr>
            <p:cNvPr id="212" name="Google Shape;212;p29"/>
            <p:cNvSpPr/>
            <p:nvPr/>
          </p:nvSpPr>
          <p:spPr>
            <a:xfrm>
              <a:off x="571501" y="3040310"/>
              <a:ext cx="4345555" cy="3473291"/>
            </a:xfrm>
            <a:prstGeom prst="round2DiagRect">
              <a:avLst>
                <a:gd name="adj1" fmla="val 16667"/>
                <a:gd name="adj2" fmla="val 0"/>
              </a:avLst>
            </a:prstGeom>
            <a:gradFill>
              <a:gsLst>
                <a:gs pos="0">
                  <a:srgbClr val="AF94D2"/>
                </a:gs>
                <a:gs pos="50000">
                  <a:srgbClr val="CCBEE1"/>
                </a:gs>
                <a:gs pos="100000">
                  <a:srgbClr val="E6E0EF"/>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Menerusi pembahagian tersebut,</a:t>
              </a:r>
              <a:endParaRPr/>
            </a:p>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pemikiran positif masyarakat Islam terhadap pengajian sains dapat dipertingkatkan kerana </a:t>
              </a:r>
              <a:endParaRPr/>
            </a:p>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 Melibatkan tanggungjawab menunaikan</a:t>
              </a:r>
              <a:endParaRPr sz="1800">
                <a:solidFill>
                  <a:schemeClr val="dk1"/>
                </a:solidFill>
                <a:latin typeface="Times New Roman"/>
                <a:ea typeface="Times New Roman"/>
                <a:cs typeface="Times New Roman"/>
                <a:sym typeface="Times New Roman"/>
              </a:endParaRPr>
            </a:p>
            <a:p>
              <a:pPr marL="742950" marR="0" lvl="1" indent="-285750" algn="l" rtl="0">
                <a:spcBef>
                  <a:spcPts val="0"/>
                </a:spcBef>
                <a:spcAft>
                  <a:spcPts val="0"/>
                </a:spcAft>
                <a:buClr>
                  <a:schemeClr val="dk1"/>
                </a:buClr>
                <a:buSzPts val="1800"/>
                <a:buFont typeface="Arial"/>
                <a:buChar char="•"/>
              </a:pPr>
              <a:r>
                <a:rPr lang="en-MY" sz="1800" b="0" i="0" u="none" strike="noStrike" cap="none">
                  <a:solidFill>
                    <a:schemeClr val="dk1"/>
                  </a:solidFill>
                  <a:latin typeface="Times New Roman"/>
                  <a:ea typeface="Times New Roman"/>
                  <a:cs typeface="Times New Roman"/>
                  <a:sym typeface="Times New Roman"/>
                </a:rPr>
                <a:t>Kewajipan yang bersifat individu </a:t>
              </a:r>
              <a:endParaRPr/>
            </a:p>
            <a:p>
              <a:pPr marL="457200" marR="0" lvl="1" indent="0" algn="l" rtl="0">
                <a:spcBef>
                  <a:spcPts val="0"/>
                </a:spcBef>
                <a:spcAft>
                  <a:spcPts val="0"/>
                </a:spcAft>
                <a:buNone/>
              </a:pPr>
              <a:r>
                <a:rPr lang="en-MY" sz="1800" b="0" i="0" u="none" strike="noStrike" cap="none">
                  <a:solidFill>
                    <a:schemeClr val="dk1"/>
                  </a:solidFill>
                  <a:latin typeface="Times New Roman"/>
                  <a:ea typeface="Times New Roman"/>
                  <a:cs typeface="Times New Roman"/>
                  <a:sym typeface="Times New Roman"/>
                </a:rPr>
                <a:t>     (Fardu ain)</a:t>
              </a:r>
              <a:endParaRPr/>
            </a:p>
            <a:p>
              <a:pPr marL="742950" marR="0" lvl="1" indent="-285750" algn="l" rtl="0">
                <a:spcBef>
                  <a:spcPts val="0"/>
                </a:spcBef>
                <a:spcAft>
                  <a:spcPts val="0"/>
                </a:spcAft>
                <a:buClr>
                  <a:schemeClr val="dk1"/>
                </a:buClr>
                <a:buSzPts val="1800"/>
                <a:buFont typeface="Arial"/>
                <a:buChar char="•"/>
              </a:pPr>
              <a:r>
                <a:rPr lang="en-MY" sz="1800" b="0" i="0" u="none" strike="noStrike" cap="none">
                  <a:solidFill>
                    <a:schemeClr val="dk1"/>
                  </a:solidFill>
                  <a:latin typeface="Times New Roman"/>
                  <a:ea typeface="Times New Roman"/>
                  <a:cs typeface="Times New Roman"/>
                  <a:sym typeface="Times New Roman"/>
                </a:rPr>
                <a:t>Melepaskan tanggungjawab sesebuah masyarakat </a:t>
              </a:r>
              <a:endParaRPr/>
            </a:p>
            <a:p>
              <a:pPr marL="457200" marR="0" lvl="1" indent="0" algn="l" rtl="0">
                <a:spcBef>
                  <a:spcPts val="0"/>
                </a:spcBef>
                <a:spcAft>
                  <a:spcPts val="0"/>
                </a:spcAft>
                <a:buNone/>
              </a:pPr>
              <a:r>
                <a:rPr lang="en-MY" sz="1800" b="0" i="0" u="none" strike="noStrike" cap="none">
                  <a:solidFill>
                    <a:schemeClr val="dk1"/>
                  </a:solidFill>
                  <a:latin typeface="Times New Roman"/>
                  <a:ea typeface="Times New Roman"/>
                  <a:cs typeface="Times New Roman"/>
                  <a:sym typeface="Times New Roman"/>
                </a:rPr>
                <a:t>     (Fardu kifayah). </a:t>
              </a:r>
              <a:endParaRPr/>
            </a:p>
          </p:txBody>
        </p:sp>
        <p:sp>
          <p:nvSpPr>
            <p:cNvPr id="213" name="Google Shape;213;p29"/>
            <p:cNvSpPr/>
            <p:nvPr/>
          </p:nvSpPr>
          <p:spPr>
            <a:xfrm>
              <a:off x="7668882" y="3040310"/>
              <a:ext cx="3896182" cy="3166824"/>
            </a:xfrm>
            <a:prstGeom prst="round2DiagRect">
              <a:avLst>
                <a:gd name="adj1" fmla="val 16667"/>
                <a:gd name="adj2" fmla="val 0"/>
              </a:avLst>
            </a:prstGeom>
            <a:gradFill>
              <a:gsLst>
                <a:gs pos="0">
                  <a:srgbClr val="AF94D2"/>
                </a:gs>
                <a:gs pos="50000">
                  <a:srgbClr val="CCBEE1"/>
                </a:gs>
                <a:gs pos="100000">
                  <a:srgbClr val="E6E0EF"/>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Pembahagian tersebut memungkinkan suatu cabang dalam ilmu sains yang asalnya bersifat </a:t>
              </a:r>
              <a:endParaRPr/>
            </a:p>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fardu kifayah → fardu ain</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Apabila keperluan terhadapnya menjadi terdesak dan boleh memudaratkan jika tidak dipelajari oleh umat Islam.</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cxnSp>
          <p:nvCxnSpPr>
            <p:cNvPr id="214" name="Google Shape;214;p29"/>
            <p:cNvCxnSpPr>
              <a:stCxn id="210" idx="1"/>
              <a:endCxn id="211" idx="3"/>
            </p:cNvCxnSpPr>
            <p:nvPr/>
          </p:nvCxnSpPr>
          <p:spPr>
            <a:xfrm>
              <a:off x="6331785" y="876599"/>
              <a:ext cx="0" cy="500100"/>
            </a:xfrm>
            <a:prstGeom prst="straightConnector1">
              <a:avLst/>
            </a:prstGeom>
            <a:noFill/>
            <a:ln w="19050" cap="flat" cmpd="sng">
              <a:solidFill>
                <a:schemeClr val="dk1"/>
              </a:solidFill>
              <a:prstDash val="solid"/>
              <a:miter lim="800000"/>
              <a:headEnd type="none" w="sm" len="sm"/>
              <a:tailEnd type="none" w="sm" len="sm"/>
            </a:ln>
          </p:spPr>
        </p:cxnSp>
        <p:cxnSp>
          <p:nvCxnSpPr>
            <p:cNvPr id="215" name="Google Shape;215;p29"/>
            <p:cNvCxnSpPr/>
            <p:nvPr/>
          </p:nvCxnSpPr>
          <p:spPr>
            <a:xfrm rot="10800000" flipH="1">
              <a:off x="2958860" y="2040727"/>
              <a:ext cx="2113468" cy="999583"/>
            </a:xfrm>
            <a:prstGeom prst="bentConnector3">
              <a:avLst>
                <a:gd name="adj1" fmla="val 612"/>
              </a:avLst>
            </a:prstGeom>
            <a:noFill/>
            <a:ln w="19050" cap="flat" cmpd="sng">
              <a:solidFill>
                <a:schemeClr val="dk1"/>
              </a:solidFill>
              <a:prstDash val="solid"/>
              <a:miter lim="800000"/>
              <a:headEnd type="none" w="sm" len="sm"/>
              <a:tailEnd type="none" w="sm" len="sm"/>
            </a:ln>
          </p:spPr>
        </p:cxnSp>
        <p:cxnSp>
          <p:nvCxnSpPr>
            <p:cNvPr id="216" name="Google Shape;216;p29"/>
            <p:cNvCxnSpPr/>
            <p:nvPr/>
          </p:nvCxnSpPr>
          <p:spPr>
            <a:xfrm rot="10800000">
              <a:off x="7591243" y="2040726"/>
              <a:ext cx="2113468" cy="999583"/>
            </a:xfrm>
            <a:prstGeom prst="bentConnector3">
              <a:avLst>
                <a:gd name="adj1" fmla="val 612"/>
              </a:avLst>
            </a:prstGeom>
            <a:noFill/>
            <a:ln w="19050" cap="flat" cmpd="sng">
              <a:solidFill>
                <a:schemeClr val="dk1"/>
              </a:solidFill>
              <a:prstDash val="solid"/>
              <a:miter lim="800000"/>
              <a:headEnd type="none" w="sm" len="sm"/>
              <a:tailEnd type="none" w="sm" len="sm"/>
            </a:ln>
          </p:spPr>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20"/>
        <p:cNvGrpSpPr/>
        <p:nvPr/>
      </p:nvGrpSpPr>
      <p:grpSpPr>
        <a:xfrm>
          <a:off x="0" y="0"/>
          <a:ext cx="0" cy="0"/>
          <a:chOff x="0" y="0"/>
          <a:chExt cx="0" cy="0"/>
        </a:xfrm>
      </p:grpSpPr>
      <p:grpSp>
        <p:nvGrpSpPr>
          <p:cNvPr id="221" name="Google Shape;221;p30"/>
          <p:cNvGrpSpPr/>
          <p:nvPr/>
        </p:nvGrpSpPr>
        <p:grpSpPr>
          <a:xfrm>
            <a:off x="404911" y="512399"/>
            <a:ext cx="10935867" cy="5994516"/>
            <a:chOff x="404911" y="512399"/>
            <a:chExt cx="10935867" cy="5994516"/>
          </a:xfrm>
        </p:grpSpPr>
        <p:sp>
          <p:nvSpPr>
            <p:cNvPr id="222" name="Google Shape;222;p30"/>
            <p:cNvSpPr/>
            <p:nvPr/>
          </p:nvSpPr>
          <p:spPr>
            <a:xfrm>
              <a:off x="3882712" y="512399"/>
              <a:ext cx="4282189" cy="483989"/>
            </a:xfrm>
            <a:prstGeom prst="round2SameRect">
              <a:avLst>
                <a:gd name="adj1" fmla="val 16667"/>
                <a:gd name="adj2" fmla="val 0"/>
              </a:avLst>
            </a:prstGeom>
            <a:gradFill>
              <a:gsLst>
                <a:gs pos="0">
                  <a:srgbClr val="FFFF7E"/>
                </a:gs>
                <a:gs pos="50000">
                  <a:srgbClr val="FFFFB1"/>
                </a:gs>
                <a:gs pos="100000">
                  <a:srgbClr val="FFFFD9"/>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2400" b="1">
                  <a:solidFill>
                    <a:schemeClr val="dk1"/>
                  </a:solidFill>
                  <a:latin typeface="Times New Roman"/>
                  <a:ea typeface="Times New Roman"/>
                  <a:cs typeface="Times New Roman"/>
                  <a:sym typeface="Times New Roman"/>
                </a:rPr>
                <a:t>Konsep Ilmu &amp; Ketamadunan</a:t>
              </a:r>
              <a:endParaRPr sz="1800" b="1">
                <a:solidFill>
                  <a:schemeClr val="dk1"/>
                </a:solidFill>
                <a:latin typeface="Times New Roman"/>
                <a:ea typeface="Times New Roman"/>
                <a:cs typeface="Times New Roman"/>
                <a:sym typeface="Times New Roman"/>
              </a:endParaRPr>
            </a:p>
          </p:txBody>
        </p:sp>
        <p:sp>
          <p:nvSpPr>
            <p:cNvPr id="223" name="Google Shape;223;p30"/>
            <p:cNvSpPr/>
            <p:nvPr/>
          </p:nvSpPr>
          <p:spPr>
            <a:xfrm>
              <a:off x="749168" y="1648717"/>
              <a:ext cx="3551925" cy="1548765"/>
            </a:xfrm>
            <a:prstGeom prst="round2SameRect">
              <a:avLst>
                <a:gd name="adj1" fmla="val 16667"/>
                <a:gd name="adj2" fmla="val 0"/>
              </a:avLst>
            </a:prstGeom>
            <a:gradFill>
              <a:gsLst>
                <a:gs pos="0">
                  <a:srgbClr val="FFFF7E"/>
                </a:gs>
                <a:gs pos="50000">
                  <a:srgbClr val="FFFFB1"/>
                </a:gs>
                <a:gs pos="100000">
                  <a:srgbClr val="FFFFD9"/>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b="1">
                  <a:solidFill>
                    <a:schemeClr val="dk1"/>
                  </a:solidFill>
                  <a:latin typeface="Times New Roman"/>
                  <a:ea typeface="Times New Roman"/>
                  <a:cs typeface="Times New Roman"/>
                  <a:sym typeface="Times New Roman"/>
                </a:rPr>
                <a:t>Manusia</a:t>
              </a:r>
              <a:r>
                <a:rPr lang="en-MY" sz="1800">
                  <a:solidFill>
                    <a:schemeClr val="dk1"/>
                  </a:solidFill>
                  <a:latin typeface="Times New Roman"/>
                  <a:ea typeface="Times New Roman"/>
                  <a:cs typeface="Times New Roman"/>
                  <a:sym typeface="Times New Roman"/>
                </a:rPr>
                <a:t> adalah makhluk berakal yang dijadikan Tuhan dan terdiri daripada dua unsur :</a:t>
              </a:r>
              <a:endParaRPr/>
            </a:p>
            <a:p>
              <a:pPr marL="285750" marR="0" lvl="0" indent="-285750" algn="l" rtl="0">
                <a:spcBef>
                  <a:spcPts val="0"/>
                </a:spcBef>
                <a:spcAft>
                  <a:spcPts val="0"/>
                </a:spcAft>
                <a:buClr>
                  <a:schemeClr val="dk1"/>
                </a:buClr>
                <a:buSzPts val="1800"/>
                <a:buFont typeface="Arial"/>
                <a:buChar char="•"/>
              </a:pPr>
              <a:r>
                <a:rPr lang="en-MY" sz="1800">
                  <a:solidFill>
                    <a:schemeClr val="dk1"/>
                  </a:solidFill>
                  <a:latin typeface="Times New Roman"/>
                  <a:ea typeface="Times New Roman"/>
                  <a:cs typeface="Times New Roman"/>
                  <a:sym typeface="Times New Roman"/>
                </a:rPr>
                <a:t>Jasad dan roh </a:t>
              </a:r>
              <a:endParaRPr/>
            </a:p>
            <a:p>
              <a:pPr marL="285750" marR="0" lvl="0" indent="-285750" algn="l" rtl="0">
                <a:spcBef>
                  <a:spcPts val="0"/>
                </a:spcBef>
                <a:spcAft>
                  <a:spcPts val="0"/>
                </a:spcAft>
                <a:buClr>
                  <a:schemeClr val="dk1"/>
                </a:buClr>
                <a:buSzPts val="1800"/>
                <a:buFont typeface="Arial"/>
                <a:buChar char="•"/>
              </a:pPr>
              <a:r>
                <a:rPr lang="en-MY" sz="1800">
                  <a:solidFill>
                    <a:schemeClr val="dk1"/>
                  </a:solidFill>
                  <a:latin typeface="Times New Roman"/>
                  <a:ea typeface="Times New Roman"/>
                  <a:cs typeface="Times New Roman"/>
                  <a:sym typeface="Times New Roman"/>
                </a:rPr>
                <a:t>Fizikal dan spiritual </a:t>
              </a:r>
              <a:endParaRPr/>
            </a:p>
          </p:txBody>
        </p:sp>
        <p:sp>
          <p:nvSpPr>
            <p:cNvPr id="224" name="Google Shape;224;p30"/>
            <p:cNvSpPr/>
            <p:nvPr/>
          </p:nvSpPr>
          <p:spPr>
            <a:xfrm>
              <a:off x="7444596" y="3618776"/>
              <a:ext cx="3896182" cy="1258372"/>
            </a:xfrm>
            <a:prstGeom prst="round2SameRect">
              <a:avLst>
                <a:gd name="adj1" fmla="val 16667"/>
                <a:gd name="adj2" fmla="val 0"/>
              </a:avLst>
            </a:prstGeom>
            <a:gradFill>
              <a:gsLst>
                <a:gs pos="0">
                  <a:srgbClr val="FFFF7E"/>
                </a:gs>
                <a:gs pos="50000">
                  <a:srgbClr val="FFFFB1"/>
                </a:gs>
                <a:gs pos="100000">
                  <a:srgbClr val="FFFFD9"/>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Manusia dapat membangun dan memperkembangkan potensi diri serta alam seluruhnya menurut apa yang direncanakannya. </a:t>
              </a:r>
              <a:endParaRPr sz="1800">
                <a:solidFill>
                  <a:schemeClr val="dk1"/>
                </a:solidFill>
                <a:latin typeface="Times New Roman"/>
                <a:ea typeface="Times New Roman"/>
                <a:cs typeface="Times New Roman"/>
                <a:sym typeface="Times New Roman"/>
              </a:endParaRPr>
            </a:p>
          </p:txBody>
        </p:sp>
        <p:sp>
          <p:nvSpPr>
            <p:cNvPr id="225" name="Google Shape;225;p30"/>
            <p:cNvSpPr/>
            <p:nvPr/>
          </p:nvSpPr>
          <p:spPr>
            <a:xfrm>
              <a:off x="2471882" y="3780636"/>
              <a:ext cx="3551925" cy="967978"/>
            </a:xfrm>
            <a:prstGeom prst="round2SameRect">
              <a:avLst>
                <a:gd name="adj1" fmla="val 16667"/>
                <a:gd name="adj2" fmla="val 0"/>
              </a:avLst>
            </a:prstGeom>
            <a:gradFill>
              <a:gsLst>
                <a:gs pos="0">
                  <a:srgbClr val="FFFF7E"/>
                </a:gs>
                <a:gs pos="50000">
                  <a:srgbClr val="FFFFB1"/>
                </a:gs>
                <a:gs pos="100000">
                  <a:srgbClr val="FFFFD9"/>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Nabi Adam sebagai manusia pertama telah dibekalkan dengan ilmu</a:t>
              </a:r>
              <a:endParaRPr sz="1800">
                <a:solidFill>
                  <a:schemeClr val="dk1"/>
                </a:solidFill>
                <a:latin typeface="Times New Roman"/>
                <a:ea typeface="Times New Roman"/>
                <a:cs typeface="Times New Roman"/>
                <a:sym typeface="Times New Roman"/>
              </a:endParaRPr>
            </a:p>
          </p:txBody>
        </p:sp>
        <p:sp>
          <p:nvSpPr>
            <p:cNvPr id="226" name="Google Shape;226;p30"/>
            <p:cNvSpPr/>
            <p:nvPr/>
          </p:nvSpPr>
          <p:spPr>
            <a:xfrm>
              <a:off x="7618203" y="1648717"/>
              <a:ext cx="3551925" cy="1258372"/>
            </a:xfrm>
            <a:prstGeom prst="round2SameRect">
              <a:avLst>
                <a:gd name="adj1" fmla="val 16667"/>
                <a:gd name="adj2" fmla="val 0"/>
              </a:avLst>
            </a:prstGeom>
            <a:gradFill>
              <a:gsLst>
                <a:gs pos="0">
                  <a:srgbClr val="FFFF7E"/>
                </a:gs>
                <a:gs pos="50000">
                  <a:srgbClr val="FFFFB1"/>
                </a:gs>
                <a:gs pos="100000">
                  <a:srgbClr val="FFFFD9"/>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b="1">
                  <a:solidFill>
                    <a:schemeClr val="dk1"/>
                  </a:solidFill>
                  <a:latin typeface="Times New Roman"/>
                  <a:ea typeface="Times New Roman"/>
                  <a:cs typeface="Times New Roman"/>
                  <a:sym typeface="Times New Roman"/>
                </a:rPr>
                <a:t>Imam al-Ghazali</a:t>
              </a:r>
              <a:endParaRPr sz="1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Akal yang dimiliki oleh manusia berfungsi membezakan antara manusia dengan makhluk lain. </a:t>
              </a:r>
              <a:endParaRPr/>
            </a:p>
          </p:txBody>
        </p:sp>
        <p:sp>
          <p:nvSpPr>
            <p:cNvPr id="227" name="Google Shape;227;p30"/>
            <p:cNvSpPr/>
            <p:nvPr/>
          </p:nvSpPr>
          <p:spPr>
            <a:xfrm>
              <a:off x="404911" y="5248543"/>
              <a:ext cx="3896182" cy="1258372"/>
            </a:xfrm>
            <a:prstGeom prst="round2SameRect">
              <a:avLst>
                <a:gd name="adj1" fmla="val 16667"/>
                <a:gd name="adj2" fmla="val 0"/>
              </a:avLst>
            </a:prstGeom>
            <a:gradFill>
              <a:gsLst>
                <a:gs pos="0">
                  <a:srgbClr val="FFFF7E"/>
                </a:gs>
                <a:gs pos="50000">
                  <a:srgbClr val="FFFFB1"/>
                </a:gs>
                <a:gs pos="100000">
                  <a:srgbClr val="FFFFD9"/>
                </a:gs>
              </a:gsLst>
              <a:lin ang="2700000" scaled="0"/>
            </a:gra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MY" sz="1800">
                  <a:solidFill>
                    <a:schemeClr val="dk1"/>
                  </a:solidFill>
                  <a:latin typeface="Times New Roman"/>
                  <a:ea typeface="Times New Roman"/>
                  <a:cs typeface="Times New Roman"/>
                  <a:sym typeface="Times New Roman"/>
                </a:rPr>
                <a:t>Membantunya melaksanakan tugas sebagai khalifah di bumi dengan diajar oleh Allah untuk mengetahui nama segala benda.</a:t>
              </a:r>
              <a:endParaRPr/>
            </a:p>
          </p:txBody>
        </p:sp>
        <p:cxnSp>
          <p:nvCxnSpPr>
            <p:cNvPr id="228" name="Google Shape;228;p30"/>
            <p:cNvCxnSpPr/>
            <p:nvPr/>
          </p:nvCxnSpPr>
          <p:spPr>
            <a:xfrm>
              <a:off x="6023807" y="1004358"/>
              <a:ext cx="0" cy="326583"/>
            </a:xfrm>
            <a:prstGeom prst="straightConnector1">
              <a:avLst/>
            </a:prstGeom>
            <a:noFill/>
            <a:ln w="19050" cap="flat" cmpd="sng">
              <a:solidFill>
                <a:schemeClr val="dk1"/>
              </a:solidFill>
              <a:prstDash val="solid"/>
              <a:miter lim="800000"/>
              <a:headEnd type="none" w="sm" len="sm"/>
              <a:tailEnd type="none" w="sm" len="sm"/>
            </a:ln>
          </p:spPr>
        </p:cxnSp>
        <p:cxnSp>
          <p:nvCxnSpPr>
            <p:cNvPr id="229" name="Google Shape;229;p30"/>
            <p:cNvCxnSpPr/>
            <p:nvPr/>
          </p:nvCxnSpPr>
          <p:spPr>
            <a:xfrm>
              <a:off x="2525130" y="1319842"/>
              <a:ext cx="6869036" cy="0"/>
            </a:xfrm>
            <a:prstGeom prst="straightConnector1">
              <a:avLst/>
            </a:prstGeom>
            <a:noFill/>
            <a:ln w="19050" cap="flat" cmpd="sng">
              <a:solidFill>
                <a:schemeClr val="dk1"/>
              </a:solidFill>
              <a:prstDash val="solid"/>
              <a:miter lim="800000"/>
              <a:headEnd type="none" w="sm" len="sm"/>
              <a:tailEnd type="none" w="sm" len="sm"/>
            </a:ln>
          </p:spPr>
        </p:cxnSp>
        <p:cxnSp>
          <p:nvCxnSpPr>
            <p:cNvPr id="230" name="Google Shape;230;p30"/>
            <p:cNvCxnSpPr/>
            <p:nvPr/>
          </p:nvCxnSpPr>
          <p:spPr>
            <a:xfrm>
              <a:off x="2525130" y="1308744"/>
              <a:ext cx="1" cy="339973"/>
            </a:xfrm>
            <a:prstGeom prst="straightConnector1">
              <a:avLst/>
            </a:prstGeom>
            <a:noFill/>
            <a:ln w="19050" cap="flat" cmpd="sng">
              <a:solidFill>
                <a:schemeClr val="dk1"/>
              </a:solidFill>
              <a:prstDash val="solid"/>
              <a:miter lim="800000"/>
              <a:headEnd type="none" w="sm" len="sm"/>
              <a:tailEnd type="none" w="sm" len="sm"/>
            </a:ln>
          </p:spPr>
        </p:cxnSp>
        <p:cxnSp>
          <p:nvCxnSpPr>
            <p:cNvPr id="231" name="Google Shape;231;p30"/>
            <p:cNvCxnSpPr/>
            <p:nvPr/>
          </p:nvCxnSpPr>
          <p:spPr>
            <a:xfrm>
              <a:off x="9394165" y="1319842"/>
              <a:ext cx="1" cy="328875"/>
            </a:xfrm>
            <a:prstGeom prst="straightConnector1">
              <a:avLst/>
            </a:prstGeom>
            <a:noFill/>
            <a:ln w="19050" cap="flat" cmpd="sng">
              <a:solidFill>
                <a:schemeClr val="dk1"/>
              </a:solidFill>
              <a:prstDash val="solid"/>
              <a:miter lim="800000"/>
              <a:headEnd type="none" w="sm" len="sm"/>
              <a:tailEnd type="none" w="sm" len="sm"/>
            </a:ln>
          </p:spPr>
        </p:cxnSp>
        <p:cxnSp>
          <p:nvCxnSpPr>
            <p:cNvPr id="232" name="Google Shape;232;p30"/>
            <p:cNvCxnSpPr/>
            <p:nvPr/>
          </p:nvCxnSpPr>
          <p:spPr>
            <a:xfrm>
              <a:off x="2525131" y="3197482"/>
              <a:ext cx="0" cy="278963"/>
            </a:xfrm>
            <a:prstGeom prst="straightConnector1">
              <a:avLst/>
            </a:prstGeom>
            <a:noFill/>
            <a:ln w="19050" cap="flat" cmpd="sng">
              <a:solidFill>
                <a:schemeClr val="dk1"/>
              </a:solidFill>
              <a:prstDash val="solid"/>
              <a:miter lim="800000"/>
              <a:headEnd type="none" w="sm" len="sm"/>
              <a:tailEnd type="none" w="sm" len="sm"/>
            </a:ln>
          </p:spPr>
        </p:cxnSp>
        <p:cxnSp>
          <p:nvCxnSpPr>
            <p:cNvPr id="233" name="Google Shape;233;p30"/>
            <p:cNvCxnSpPr/>
            <p:nvPr/>
          </p:nvCxnSpPr>
          <p:spPr>
            <a:xfrm>
              <a:off x="2525130" y="3478094"/>
              <a:ext cx="1722714" cy="0"/>
            </a:xfrm>
            <a:prstGeom prst="straightConnector1">
              <a:avLst/>
            </a:prstGeom>
            <a:noFill/>
            <a:ln w="19050" cap="flat" cmpd="sng">
              <a:solidFill>
                <a:schemeClr val="dk1"/>
              </a:solidFill>
              <a:prstDash val="solid"/>
              <a:miter lim="800000"/>
              <a:headEnd type="none" w="sm" len="sm"/>
              <a:tailEnd type="none" w="sm" len="sm"/>
            </a:ln>
          </p:spPr>
        </p:cxnSp>
        <p:cxnSp>
          <p:nvCxnSpPr>
            <p:cNvPr id="234" name="Google Shape;234;p30"/>
            <p:cNvCxnSpPr/>
            <p:nvPr/>
          </p:nvCxnSpPr>
          <p:spPr>
            <a:xfrm>
              <a:off x="4247844" y="3478094"/>
              <a:ext cx="1" cy="302542"/>
            </a:xfrm>
            <a:prstGeom prst="straightConnector1">
              <a:avLst/>
            </a:prstGeom>
            <a:noFill/>
            <a:ln w="19050" cap="flat" cmpd="sng">
              <a:solidFill>
                <a:schemeClr val="dk1"/>
              </a:solidFill>
              <a:prstDash val="solid"/>
              <a:miter lim="800000"/>
              <a:headEnd type="none" w="sm" len="sm"/>
              <a:tailEnd type="none" w="sm" len="sm"/>
            </a:ln>
          </p:spPr>
        </p:cxnSp>
        <p:cxnSp>
          <p:nvCxnSpPr>
            <p:cNvPr id="235" name="Google Shape;235;p30"/>
            <p:cNvCxnSpPr/>
            <p:nvPr/>
          </p:nvCxnSpPr>
          <p:spPr>
            <a:xfrm>
              <a:off x="4247845" y="4748614"/>
              <a:ext cx="0" cy="280586"/>
            </a:xfrm>
            <a:prstGeom prst="straightConnector1">
              <a:avLst/>
            </a:prstGeom>
            <a:noFill/>
            <a:ln w="19050" cap="flat" cmpd="sng">
              <a:solidFill>
                <a:schemeClr val="dk1"/>
              </a:solidFill>
              <a:prstDash val="solid"/>
              <a:miter lim="800000"/>
              <a:headEnd type="none" w="sm" len="sm"/>
              <a:tailEnd type="none" w="sm" len="sm"/>
            </a:ln>
          </p:spPr>
        </p:cxnSp>
        <p:cxnSp>
          <p:nvCxnSpPr>
            <p:cNvPr id="236" name="Google Shape;236;p30"/>
            <p:cNvCxnSpPr/>
            <p:nvPr/>
          </p:nvCxnSpPr>
          <p:spPr>
            <a:xfrm rot="10800000">
              <a:off x="2191109" y="5037826"/>
              <a:ext cx="2056735" cy="0"/>
            </a:xfrm>
            <a:prstGeom prst="straightConnector1">
              <a:avLst/>
            </a:prstGeom>
            <a:noFill/>
            <a:ln w="19050" cap="flat" cmpd="sng">
              <a:solidFill>
                <a:schemeClr val="dk1"/>
              </a:solidFill>
              <a:prstDash val="solid"/>
              <a:miter lim="800000"/>
              <a:headEnd type="none" w="sm" len="sm"/>
              <a:tailEnd type="none" w="sm" len="sm"/>
            </a:ln>
          </p:spPr>
        </p:cxnSp>
        <p:cxnSp>
          <p:nvCxnSpPr>
            <p:cNvPr id="237" name="Google Shape;237;p30"/>
            <p:cNvCxnSpPr/>
            <p:nvPr/>
          </p:nvCxnSpPr>
          <p:spPr>
            <a:xfrm>
              <a:off x="2208362" y="5029200"/>
              <a:ext cx="0" cy="219343"/>
            </a:xfrm>
            <a:prstGeom prst="straightConnector1">
              <a:avLst/>
            </a:prstGeom>
            <a:noFill/>
            <a:ln w="19050" cap="flat" cmpd="sng">
              <a:solidFill>
                <a:schemeClr val="dk1"/>
              </a:solidFill>
              <a:prstDash val="solid"/>
              <a:miter lim="800000"/>
              <a:headEnd type="none" w="sm" len="sm"/>
              <a:tailEnd type="none" w="sm" len="sm"/>
            </a:ln>
          </p:spPr>
        </p:cxnSp>
        <p:cxnSp>
          <p:nvCxnSpPr>
            <p:cNvPr id="238" name="Google Shape;238;p30"/>
            <p:cNvCxnSpPr/>
            <p:nvPr/>
          </p:nvCxnSpPr>
          <p:spPr>
            <a:xfrm flipH="1">
              <a:off x="9392687" y="2907089"/>
              <a:ext cx="1479" cy="711687"/>
            </a:xfrm>
            <a:prstGeom prst="straightConnector1">
              <a:avLst/>
            </a:prstGeom>
            <a:noFill/>
            <a:ln w="19050" cap="flat" cmpd="sng">
              <a:solidFill>
                <a:schemeClr val="dk1"/>
              </a:solidFill>
              <a:prstDash val="solid"/>
              <a:miter lim="800000"/>
              <a:headEnd type="none" w="sm" len="sm"/>
              <a:tailEnd type="none" w="sm" len="sm"/>
            </a:ln>
          </p:spPr>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42"/>
        <p:cNvGrpSpPr/>
        <p:nvPr/>
      </p:nvGrpSpPr>
      <p:grpSpPr>
        <a:xfrm>
          <a:off x="0" y="0"/>
          <a:ext cx="0" cy="0"/>
          <a:chOff x="0" y="0"/>
          <a:chExt cx="0" cy="0"/>
        </a:xfrm>
      </p:grpSpPr>
      <p:grpSp>
        <p:nvGrpSpPr>
          <p:cNvPr id="245" name="Google Shape;245;p31"/>
          <p:cNvGrpSpPr/>
          <p:nvPr/>
        </p:nvGrpSpPr>
        <p:grpSpPr>
          <a:xfrm>
            <a:off x="538254" y="-1"/>
            <a:ext cx="11007428" cy="6510629"/>
            <a:chOff x="538254" y="0"/>
            <a:chExt cx="11007428" cy="6510629"/>
          </a:xfrm>
        </p:grpSpPr>
        <p:sp>
          <p:nvSpPr>
            <p:cNvPr id="246" name="Google Shape;246;p31"/>
            <p:cNvSpPr/>
            <p:nvPr/>
          </p:nvSpPr>
          <p:spPr>
            <a:xfrm>
              <a:off x="5645248" y="2158529"/>
              <a:ext cx="1844507" cy="1844507"/>
            </a:xfrm>
            <a:prstGeom prst="ellipse">
              <a:avLst/>
            </a:prstGeom>
            <a:blipFill rotWithShape="1">
              <a:blip r:embed="rId3">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1"/>
            <p:cNvSpPr txBox="1"/>
            <p:nvPr/>
          </p:nvSpPr>
          <p:spPr>
            <a:xfrm>
              <a:off x="5915370" y="2428651"/>
              <a:ext cx="1304263" cy="1304263"/>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MY" sz="3200">
                  <a:solidFill>
                    <a:schemeClr val="dk1"/>
                  </a:solidFill>
                  <a:latin typeface="Calibri"/>
                  <a:ea typeface="Calibri"/>
                  <a:cs typeface="Calibri"/>
                  <a:sym typeface="Calibri"/>
                </a:rPr>
                <a:t>Definisi ILMU</a:t>
              </a:r>
              <a:endParaRPr/>
            </a:p>
          </p:txBody>
        </p:sp>
        <p:sp>
          <p:nvSpPr>
            <p:cNvPr id="248" name="Google Shape;248;p31"/>
            <p:cNvSpPr/>
            <p:nvPr/>
          </p:nvSpPr>
          <p:spPr>
            <a:xfrm rot="-5965548">
              <a:off x="6219969" y="1991554"/>
              <a:ext cx="337686" cy="25725"/>
            </a:xfrm>
            <a:custGeom>
              <a:avLst/>
              <a:gdLst/>
              <a:ahLst/>
              <a:cxnLst/>
              <a:rect l="l" t="t" r="r" b="b"/>
              <a:pathLst>
                <a:path w="120000" h="120000" extrusionOk="0">
                  <a:moveTo>
                    <a:pt x="0" y="59998"/>
                  </a:moveTo>
                  <a:lnTo>
                    <a:pt x="120000" y="59998"/>
                  </a:lnTo>
                </a:path>
              </a:pathLst>
            </a:cu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1"/>
            <p:cNvSpPr txBox="1"/>
            <p:nvPr/>
          </p:nvSpPr>
          <p:spPr>
            <a:xfrm rot="4834452">
              <a:off x="6380370" y="1995975"/>
              <a:ext cx="16884" cy="1688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50" name="Google Shape;250;p31"/>
            <p:cNvSpPr/>
            <p:nvPr/>
          </p:nvSpPr>
          <p:spPr>
            <a:xfrm>
              <a:off x="5053551" y="102049"/>
              <a:ext cx="2328159" cy="1742451"/>
            </a:xfrm>
            <a:prstGeom prst="ellipse">
              <a:avLst/>
            </a:prstGeom>
            <a:blipFill rotWithShape="1">
              <a:blip r:embed="rId4">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1"/>
            <p:cNvSpPr txBox="1"/>
            <p:nvPr/>
          </p:nvSpPr>
          <p:spPr>
            <a:xfrm>
              <a:off x="5394502" y="357225"/>
              <a:ext cx="1646257" cy="1232099"/>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dk1"/>
                </a:buClr>
                <a:buSzPts val="1400"/>
                <a:buFont typeface="Times New Roman"/>
                <a:buNone/>
              </a:pPr>
              <a:r>
                <a:rPr lang="en-MY" sz="1400">
                  <a:solidFill>
                    <a:schemeClr val="dk1"/>
                  </a:solidFill>
                  <a:latin typeface="Times New Roman"/>
                  <a:ea typeface="Times New Roman"/>
                  <a:cs typeface="Times New Roman"/>
                  <a:sym typeface="Times New Roman"/>
                </a:rPr>
                <a:t>Dalam Kamus Inggeris </a:t>
              </a:r>
              <a:endParaRPr/>
            </a:p>
            <a:p>
              <a:pPr marL="114300" marR="0" lvl="1" indent="-114300" algn="ctr" rtl="0">
                <a:lnSpc>
                  <a:spcPct val="90000"/>
                </a:lnSpc>
                <a:spcBef>
                  <a:spcPts val="490"/>
                </a:spcBef>
                <a:spcAft>
                  <a:spcPts val="0"/>
                </a:spcAft>
                <a:buClr>
                  <a:schemeClr val="dk1"/>
                </a:buClr>
                <a:buSzPts val="1400"/>
                <a:buFont typeface="Times New Roman"/>
                <a:buChar char="•"/>
              </a:pPr>
              <a:r>
                <a:rPr lang="en-MY" sz="1400" b="0" i="0" u="none" strike="noStrike" cap="none">
                  <a:solidFill>
                    <a:schemeClr val="dk1"/>
                  </a:solidFill>
                  <a:latin typeface="Times New Roman"/>
                  <a:ea typeface="Times New Roman"/>
                  <a:cs typeface="Times New Roman"/>
                  <a:sym typeface="Times New Roman"/>
                </a:rPr>
                <a:t>‘knowledge’ dan ‘science</a:t>
              </a:r>
              <a:r>
                <a:rPr lang="en-MY" sz="1400" b="0" i="0" u="none" strike="noStrike" cap="none">
                  <a:solidFill>
                    <a:schemeClr val="lt1"/>
                  </a:solidFill>
                  <a:latin typeface="Times New Roman"/>
                  <a:ea typeface="Times New Roman"/>
                  <a:cs typeface="Times New Roman"/>
                  <a:sym typeface="Times New Roman"/>
                </a:rPr>
                <a:t>’ </a:t>
              </a:r>
              <a:endParaRPr/>
            </a:p>
          </p:txBody>
        </p:sp>
        <p:sp>
          <p:nvSpPr>
            <p:cNvPr id="252" name="Google Shape;252;p31"/>
            <p:cNvSpPr/>
            <p:nvPr/>
          </p:nvSpPr>
          <p:spPr>
            <a:xfrm rot="-2014754">
              <a:off x="7288044" y="2399384"/>
              <a:ext cx="572951" cy="25725"/>
            </a:xfrm>
            <a:custGeom>
              <a:avLst/>
              <a:gdLst/>
              <a:ahLst/>
              <a:cxnLst/>
              <a:rect l="l" t="t" r="r" b="b"/>
              <a:pathLst>
                <a:path w="120000" h="120000" extrusionOk="0">
                  <a:moveTo>
                    <a:pt x="0" y="59998"/>
                  </a:moveTo>
                  <a:lnTo>
                    <a:pt x="120000" y="59998"/>
                  </a:lnTo>
                </a:path>
              </a:pathLst>
            </a:cu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1"/>
            <p:cNvSpPr txBox="1"/>
            <p:nvPr/>
          </p:nvSpPr>
          <p:spPr>
            <a:xfrm rot="-2014754">
              <a:off x="7560196" y="2397923"/>
              <a:ext cx="28647" cy="2864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54" name="Google Shape;254;p31"/>
            <p:cNvSpPr/>
            <p:nvPr/>
          </p:nvSpPr>
          <p:spPr>
            <a:xfrm>
              <a:off x="7537393" y="204883"/>
              <a:ext cx="2846085" cy="2574577"/>
            </a:xfrm>
            <a:prstGeom prst="ellipse">
              <a:avLst/>
            </a:prstGeom>
            <a:blipFill rotWithShape="1">
              <a:blip r:embed="rId5">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1"/>
            <p:cNvSpPr txBox="1"/>
            <p:nvPr/>
          </p:nvSpPr>
          <p:spPr>
            <a:xfrm>
              <a:off x="7954192" y="581921"/>
              <a:ext cx="2012487" cy="1820501"/>
            </a:xfrm>
            <a:prstGeom prst="rect">
              <a:avLst/>
            </a:prstGeom>
            <a:noFill/>
            <a:ln>
              <a:noFill/>
            </a:ln>
          </p:spPr>
          <p:txBody>
            <a:bodyPr spcFirstLastPara="1" wrap="square" lIns="8875" tIns="8875" rIns="8875" bIns="887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MY" sz="1400">
                  <a:solidFill>
                    <a:schemeClr val="dk1"/>
                  </a:solidFill>
                  <a:latin typeface="Calibri"/>
                  <a:ea typeface="Calibri"/>
                  <a:cs typeface="Calibri"/>
                  <a:sym typeface="Calibri"/>
                </a:rPr>
                <a:t>Dalam bahasa Arab “alima, ya’lamu, ilman”</a:t>
              </a:r>
              <a:endParaRPr/>
            </a:p>
            <a:p>
              <a:pPr marL="114300" marR="0" lvl="1" indent="-114300" algn="l" rtl="0">
                <a:lnSpc>
                  <a:spcPct val="90000"/>
                </a:lnSpc>
                <a:spcBef>
                  <a:spcPts val="490"/>
                </a:spcBef>
                <a:spcAft>
                  <a:spcPts val="0"/>
                </a:spcAft>
                <a:buClr>
                  <a:schemeClr val="dk1"/>
                </a:buClr>
                <a:buSzPts val="1400"/>
                <a:buFont typeface="Calibri"/>
                <a:buChar char="•"/>
              </a:pPr>
              <a:r>
                <a:rPr lang="en-MY" sz="1400" b="0" i="0" u="none" strike="noStrike" cap="none">
                  <a:solidFill>
                    <a:schemeClr val="dk1"/>
                  </a:solidFill>
                  <a:latin typeface="Calibri"/>
                  <a:ea typeface="Calibri"/>
                  <a:cs typeface="Calibri"/>
                  <a:sym typeface="Calibri"/>
                </a:rPr>
                <a:t>kata benda abstrak daripada kata kerja “alima” yang meletakkannya antara “alim” (yang mengetahui) dan ma’lum (yang diketahui).</a:t>
              </a:r>
              <a:endParaRPr/>
            </a:p>
          </p:txBody>
        </p:sp>
        <p:sp>
          <p:nvSpPr>
            <p:cNvPr id="256" name="Google Shape;256;p31"/>
            <p:cNvSpPr/>
            <p:nvPr/>
          </p:nvSpPr>
          <p:spPr>
            <a:xfrm rot="170776">
              <a:off x="7487427" y="3161622"/>
              <a:ext cx="1929513" cy="25725"/>
            </a:xfrm>
            <a:custGeom>
              <a:avLst/>
              <a:gdLst/>
              <a:ahLst/>
              <a:cxnLst/>
              <a:rect l="l" t="t" r="r" b="b"/>
              <a:pathLst>
                <a:path w="120000" h="120000" extrusionOk="0">
                  <a:moveTo>
                    <a:pt x="0" y="59998"/>
                  </a:moveTo>
                  <a:lnTo>
                    <a:pt x="120000" y="59998"/>
                  </a:lnTo>
                </a:path>
              </a:pathLst>
            </a:cu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txBox="1"/>
            <p:nvPr/>
          </p:nvSpPr>
          <p:spPr>
            <a:xfrm rot="170776">
              <a:off x="8403946" y="3126247"/>
              <a:ext cx="96475" cy="964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a:solidFill>
                  <a:schemeClr val="dk1"/>
                </a:solidFill>
                <a:latin typeface="Calibri"/>
                <a:ea typeface="Calibri"/>
                <a:cs typeface="Calibri"/>
                <a:sym typeface="Calibri"/>
              </a:endParaRPr>
            </a:p>
          </p:txBody>
        </p:sp>
        <p:sp>
          <p:nvSpPr>
            <p:cNvPr id="258" name="Google Shape;258;p31"/>
            <p:cNvSpPr/>
            <p:nvPr/>
          </p:nvSpPr>
          <p:spPr>
            <a:xfrm>
              <a:off x="9413375" y="2482577"/>
              <a:ext cx="2132307" cy="1585404"/>
            </a:xfrm>
            <a:prstGeom prst="ellipse">
              <a:avLst/>
            </a:prstGeom>
            <a:blipFill rotWithShape="1">
              <a:blip r:embed="rId6">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1"/>
            <p:cNvSpPr txBox="1"/>
            <p:nvPr/>
          </p:nvSpPr>
          <p:spPr>
            <a:xfrm>
              <a:off x="9725644" y="2714754"/>
              <a:ext cx="1507769" cy="1121050"/>
            </a:xfrm>
            <a:prstGeom prst="rect">
              <a:avLst/>
            </a:prstGeom>
            <a:noFill/>
            <a:ln>
              <a:noFill/>
            </a:ln>
          </p:spPr>
          <p:txBody>
            <a:bodyPr spcFirstLastPara="1" wrap="square" lIns="8875" tIns="8875" rIns="8875" bIns="8875" anchor="ctr" anchorCtr="0">
              <a:noAutofit/>
            </a:bodyPr>
            <a:lstStyle/>
            <a:p>
              <a:pPr marL="0" marR="0" lvl="0" indent="0" algn="l" rtl="0">
                <a:lnSpc>
                  <a:spcPct val="90000"/>
                </a:lnSpc>
                <a:spcBef>
                  <a:spcPts val="0"/>
                </a:spcBef>
                <a:spcAft>
                  <a:spcPts val="0"/>
                </a:spcAft>
                <a:buClr>
                  <a:schemeClr val="dk1"/>
                </a:buClr>
                <a:buSzPts val="1400"/>
                <a:buFont typeface="Times New Roman"/>
                <a:buNone/>
              </a:pPr>
              <a:r>
                <a:rPr lang="en-MY" sz="1400">
                  <a:solidFill>
                    <a:schemeClr val="dk1"/>
                  </a:solidFill>
                  <a:latin typeface="Times New Roman"/>
                  <a:ea typeface="Times New Roman"/>
                  <a:cs typeface="Times New Roman"/>
                  <a:sym typeface="Times New Roman"/>
                </a:rPr>
                <a:t>Dala</a:t>
              </a:r>
              <a:r>
                <a:rPr lang="en-MY" sz="1400">
                  <a:solidFill>
                    <a:schemeClr val="dk1"/>
                  </a:solidFill>
                  <a:latin typeface="Calibri"/>
                  <a:ea typeface="Calibri"/>
                  <a:cs typeface="Calibri"/>
                  <a:sym typeface="Calibri"/>
                </a:rPr>
                <a:t>m bahasa Melayu</a:t>
              </a:r>
              <a:endParaRPr sz="1400">
                <a:solidFill>
                  <a:schemeClr val="dk1"/>
                </a:solidFill>
                <a:latin typeface="Calibri"/>
                <a:ea typeface="Calibri"/>
                <a:cs typeface="Calibri"/>
                <a:sym typeface="Calibri"/>
              </a:endParaRPr>
            </a:p>
            <a:p>
              <a:pPr marL="114300" marR="0" lvl="1" indent="-114300" algn="l" rtl="0">
                <a:lnSpc>
                  <a:spcPct val="90000"/>
                </a:lnSpc>
                <a:spcBef>
                  <a:spcPts val="490"/>
                </a:spcBef>
                <a:spcAft>
                  <a:spcPts val="0"/>
                </a:spcAft>
                <a:buClr>
                  <a:schemeClr val="dk1"/>
                </a:buClr>
                <a:buSzPts val="1400"/>
                <a:buFont typeface="Calibri"/>
                <a:buChar char="•"/>
              </a:pPr>
              <a:r>
                <a:rPr lang="en-MY" sz="1400" b="0" i="0" u="none" strike="noStrike" cap="none">
                  <a:solidFill>
                    <a:schemeClr val="dk1"/>
                  </a:solidFill>
                  <a:latin typeface="Calibri"/>
                  <a:ea typeface="Calibri"/>
                  <a:cs typeface="Calibri"/>
                  <a:sym typeface="Calibri"/>
                </a:rPr>
                <a:t> sebagai tahu, pengetahuan, dan kepandaian. </a:t>
              </a:r>
              <a:endParaRPr/>
            </a:p>
          </p:txBody>
        </p:sp>
        <p:sp>
          <p:nvSpPr>
            <p:cNvPr id="260" name="Google Shape;260;p31"/>
            <p:cNvSpPr/>
            <p:nvPr/>
          </p:nvSpPr>
          <p:spPr>
            <a:xfrm rot="2625146">
              <a:off x="7160071" y="3889019"/>
              <a:ext cx="530176" cy="25725"/>
            </a:xfrm>
            <a:custGeom>
              <a:avLst/>
              <a:gdLst/>
              <a:ahLst/>
              <a:cxnLst/>
              <a:rect l="l" t="t" r="r" b="b"/>
              <a:pathLst>
                <a:path w="120000" h="120000" extrusionOk="0">
                  <a:moveTo>
                    <a:pt x="0" y="59998"/>
                  </a:moveTo>
                  <a:lnTo>
                    <a:pt x="120000" y="59998"/>
                  </a:lnTo>
                </a:path>
              </a:pathLst>
            </a:cu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1"/>
            <p:cNvSpPr txBox="1"/>
            <p:nvPr/>
          </p:nvSpPr>
          <p:spPr>
            <a:xfrm rot="2625146">
              <a:off x="7411905" y="3888627"/>
              <a:ext cx="26508" cy="2650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62" name="Google Shape;262;p31"/>
            <p:cNvSpPr/>
            <p:nvPr/>
          </p:nvSpPr>
          <p:spPr>
            <a:xfrm>
              <a:off x="6838319" y="3824309"/>
              <a:ext cx="3817555" cy="2686320"/>
            </a:xfrm>
            <a:prstGeom prst="ellipse">
              <a:avLst/>
            </a:prstGeom>
            <a:blipFill rotWithShape="1">
              <a:blip r:embed="rId7">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1"/>
            <p:cNvSpPr txBox="1"/>
            <p:nvPr/>
          </p:nvSpPr>
          <p:spPr>
            <a:xfrm>
              <a:off x="7397387" y="4217711"/>
              <a:ext cx="2699419" cy="1899516"/>
            </a:xfrm>
            <a:prstGeom prst="rect">
              <a:avLst/>
            </a:prstGeom>
            <a:noFill/>
            <a:ln>
              <a:noFill/>
            </a:ln>
          </p:spPr>
          <p:txBody>
            <a:bodyPr spcFirstLastPara="1" wrap="square" lIns="8875" tIns="8875" rIns="8875" bIns="8875" anchor="ctr" anchorCtr="0">
              <a:noAutofit/>
            </a:bodyPr>
            <a:lstStyle/>
            <a:p>
              <a:pPr marL="0" marR="0" lvl="0" indent="0" algn="l" rtl="0">
                <a:lnSpc>
                  <a:spcPct val="90000"/>
                </a:lnSpc>
                <a:spcBef>
                  <a:spcPts val="0"/>
                </a:spcBef>
                <a:spcAft>
                  <a:spcPts val="0"/>
                </a:spcAft>
                <a:buClr>
                  <a:schemeClr val="dk1"/>
                </a:buClr>
                <a:buSzPts val="1400"/>
                <a:buFont typeface="Times New Roman"/>
                <a:buNone/>
              </a:pPr>
              <a:r>
                <a:rPr lang="en-MY" sz="1400">
                  <a:solidFill>
                    <a:schemeClr val="dk1"/>
                  </a:solidFill>
                  <a:latin typeface="Times New Roman"/>
                  <a:ea typeface="Times New Roman"/>
                  <a:cs typeface="Times New Roman"/>
                  <a:sym typeface="Times New Roman"/>
                </a:rPr>
                <a:t>S. M. Naquib Al-Attas (1975: 154) </a:t>
              </a:r>
              <a:endParaRPr/>
            </a:p>
            <a:p>
              <a:pPr marL="114300" marR="0" lvl="1" indent="-114300" algn="l" rtl="0">
                <a:lnSpc>
                  <a:spcPct val="90000"/>
                </a:lnSpc>
                <a:spcBef>
                  <a:spcPts val="490"/>
                </a:spcBef>
                <a:spcAft>
                  <a:spcPts val="0"/>
                </a:spcAft>
                <a:buClr>
                  <a:schemeClr val="dk1"/>
                </a:buClr>
                <a:buSzPts val="1400"/>
                <a:buFont typeface="Times New Roman"/>
                <a:buChar char="•"/>
              </a:pPr>
              <a:r>
                <a:rPr lang="en-MY" sz="1400" b="0" i="0" u="none" strike="noStrike" cap="none">
                  <a:solidFill>
                    <a:schemeClr val="dk1"/>
                  </a:solidFill>
                  <a:latin typeface="Times New Roman"/>
                  <a:ea typeface="Times New Roman"/>
                  <a:cs typeface="Times New Roman"/>
                  <a:sym typeface="Times New Roman"/>
                </a:rPr>
                <a:t>mentakrifkan ilmu sebagai ketibaan sesuatu makna hasil daripada maklumat yang benar ke dalam diri seseorang.</a:t>
              </a:r>
              <a:endParaRPr/>
            </a:p>
            <a:p>
              <a:pPr marL="114300" marR="0" lvl="1" indent="-114300" algn="l" rtl="0">
                <a:lnSpc>
                  <a:spcPct val="90000"/>
                </a:lnSpc>
                <a:spcBef>
                  <a:spcPts val="210"/>
                </a:spcBef>
                <a:spcAft>
                  <a:spcPts val="0"/>
                </a:spcAft>
                <a:buClr>
                  <a:schemeClr val="dk1"/>
                </a:buClr>
                <a:buSzPts val="1400"/>
                <a:buFont typeface="Times New Roman"/>
                <a:buChar char="•"/>
              </a:pPr>
              <a:r>
                <a:rPr lang="en-MY" sz="1400" b="0" i="0" u="none" strike="noStrike" cap="none">
                  <a:solidFill>
                    <a:schemeClr val="dk1"/>
                  </a:solidFill>
                  <a:latin typeface="Times New Roman"/>
                  <a:ea typeface="Times New Roman"/>
                  <a:cs typeface="Times New Roman"/>
                  <a:sym typeface="Times New Roman"/>
                </a:rPr>
                <a:t>autoriti ilmu adalah di bawah kekuasaan Allah sebagai sumber sebenar ilmu.</a:t>
              </a:r>
              <a:endParaRPr/>
            </a:p>
          </p:txBody>
        </p:sp>
        <p:sp>
          <p:nvSpPr>
            <p:cNvPr id="264" name="Google Shape;264;p31"/>
            <p:cNvSpPr/>
            <p:nvPr/>
          </p:nvSpPr>
          <p:spPr>
            <a:xfrm rot="6973478">
              <a:off x="5887767" y="4064592"/>
              <a:ext cx="377557" cy="25725"/>
            </a:xfrm>
            <a:custGeom>
              <a:avLst/>
              <a:gdLst/>
              <a:ahLst/>
              <a:cxnLst/>
              <a:rect l="l" t="t" r="r" b="b"/>
              <a:pathLst>
                <a:path w="120000" h="120000" extrusionOk="0">
                  <a:moveTo>
                    <a:pt x="0" y="59998"/>
                  </a:moveTo>
                  <a:lnTo>
                    <a:pt x="120000" y="59998"/>
                  </a:lnTo>
                </a:path>
              </a:pathLst>
            </a:cu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1"/>
            <p:cNvSpPr txBox="1"/>
            <p:nvPr/>
          </p:nvSpPr>
          <p:spPr>
            <a:xfrm rot="-3826522">
              <a:off x="6067107" y="4068016"/>
              <a:ext cx="18877" cy="1887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66" name="Google Shape;266;p31"/>
            <p:cNvSpPr/>
            <p:nvPr/>
          </p:nvSpPr>
          <p:spPr>
            <a:xfrm>
              <a:off x="4263776" y="4151999"/>
              <a:ext cx="2461788" cy="2213401"/>
            </a:xfrm>
            <a:prstGeom prst="ellipse">
              <a:avLst/>
            </a:prstGeom>
            <a:blipFill rotWithShape="1">
              <a:blip r:embed="rId8">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1"/>
            <p:cNvSpPr txBox="1"/>
            <p:nvPr/>
          </p:nvSpPr>
          <p:spPr>
            <a:xfrm>
              <a:off x="4624297" y="4476144"/>
              <a:ext cx="1740746" cy="1565111"/>
            </a:xfrm>
            <a:prstGeom prst="rect">
              <a:avLst/>
            </a:prstGeom>
            <a:noFill/>
            <a:ln>
              <a:noFill/>
            </a:ln>
          </p:spPr>
          <p:txBody>
            <a:bodyPr spcFirstLastPara="1" wrap="square" lIns="8875" tIns="8875" rIns="8875" bIns="8875" anchor="ctr" anchorCtr="0">
              <a:noAutofit/>
            </a:bodyPr>
            <a:lstStyle/>
            <a:p>
              <a:pPr marL="0" marR="0" lvl="0" indent="0" algn="l" rtl="0">
                <a:lnSpc>
                  <a:spcPct val="90000"/>
                </a:lnSpc>
                <a:spcBef>
                  <a:spcPts val="0"/>
                </a:spcBef>
                <a:spcAft>
                  <a:spcPts val="0"/>
                </a:spcAft>
                <a:buClr>
                  <a:schemeClr val="dk1"/>
                </a:buClr>
                <a:buSzPts val="1400"/>
                <a:buFont typeface="Times New Roman"/>
                <a:buNone/>
              </a:pPr>
              <a:r>
                <a:rPr lang="en-MY" sz="1400">
                  <a:solidFill>
                    <a:schemeClr val="dk1"/>
                  </a:solidFill>
                  <a:latin typeface="Times New Roman"/>
                  <a:ea typeface="Times New Roman"/>
                  <a:cs typeface="Times New Roman"/>
                  <a:sym typeface="Times New Roman"/>
                </a:rPr>
                <a:t>Dari segi falsafah</a:t>
              </a:r>
              <a:endParaRPr sz="1400">
                <a:solidFill>
                  <a:schemeClr val="dk1"/>
                </a:solidFill>
                <a:latin typeface="Times New Roman"/>
                <a:ea typeface="Times New Roman"/>
                <a:cs typeface="Times New Roman"/>
                <a:sym typeface="Times New Roman"/>
              </a:endParaRPr>
            </a:p>
            <a:p>
              <a:pPr marL="114300" marR="0" lvl="1" indent="-114300" algn="l" rtl="0">
                <a:lnSpc>
                  <a:spcPct val="90000"/>
                </a:lnSpc>
                <a:spcBef>
                  <a:spcPts val="490"/>
                </a:spcBef>
                <a:spcAft>
                  <a:spcPts val="0"/>
                </a:spcAft>
                <a:buClr>
                  <a:schemeClr val="dk1"/>
                </a:buClr>
                <a:buSzPts val="1400"/>
                <a:buFont typeface="Times New Roman"/>
                <a:buChar char="•"/>
              </a:pPr>
              <a:r>
                <a:rPr lang="en-MY" sz="1400" b="0" i="0" u="none" strike="noStrike" cap="none">
                  <a:solidFill>
                    <a:schemeClr val="dk1"/>
                  </a:solidFill>
                  <a:latin typeface="Times New Roman"/>
                  <a:ea typeface="Times New Roman"/>
                  <a:cs typeface="Times New Roman"/>
                  <a:sym typeface="Times New Roman"/>
                </a:rPr>
                <a:t> kumpulan pengetahuan yang mempunyai ciri-ciri tertentu yang membezakannya daripada yang lain.</a:t>
              </a:r>
              <a:endParaRPr/>
            </a:p>
          </p:txBody>
        </p:sp>
        <p:sp>
          <p:nvSpPr>
            <p:cNvPr id="268" name="Google Shape;268;p31"/>
            <p:cNvSpPr/>
            <p:nvPr/>
          </p:nvSpPr>
          <p:spPr>
            <a:xfrm rot="10762434">
              <a:off x="5200539" y="3080428"/>
              <a:ext cx="444777" cy="25725"/>
            </a:xfrm>
            <a:custGeom>
              <a:avLst/>
              <a:gdLst/>
              <a:ahLst/>
              <a:cxnLst/>
              <a:rect l="l" t="t" r="r" b="b"/>
              <a:pathLst>
                <a:path w="120000" h="120000" extrusionOk="0">
                  <a:moveTo>
                    <a:pt x="0" y="59998"/>
                  </a:moveTo>
                  <a:lnTo>
                    <a:pt x="120000" y="59998"/>
                  </a:lnTo>
                </a:path>
              </a:pathLst>
            </a:cu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1"/>
            <p:cNvSpPr txBox="1"/>
            <p:nvPr/>
          </p:nvSpPr>
          <p:spPr>
            <a:xfrm rot="-37566">
              <a:off x="5411808" y="3082171"/>
              <a:ext cx="22238" cy="2223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70" name="Google Shape;270;p31"/>
            <p:cNvSpPr/>
            <p:nvPr/>
          </p:nvSpPr>
          <p:spPr>
            <a:xfrm>
              <a:off x="538254" y="1825619"/>
              <a:ext cx="4662748" cy="2591147"/>
            </a:xfrm>
            <a:prstGeom prst="ellipse">
              <a:avLst/>
            </a:prstGeom>
            <a:blipFill rotWithShape="1">
              <a:blip r:embed="rId9">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1"/>
            <p:cNvSpPr txBox="1"/>
            <p:nvPr/>
          </p:nvSpPr>
          <p:spPr>
            <a:xfrm>
              <a:off x="1221098" y="2205084"/>
              <a:ext cx="3297060" cy="1832217"/>
            </a:xfrm>
            <a:prstGeom prst="rect">
              <a:avLst/>
            </a:prstGeom>
            <a:noFill/>
            <a:ln>
              <a:noFill/>
            </a:ln>
          </p:spPr>
          <p:txBody>
            <a:bodyPr spcFirstLastPara="1" wrap="square" lIns="8875" tIns="8875" rIns="8875" bIns="8875" anchor="ctr" anchorCtr="0">
              <a:noAutofit/>
            </a:bodyPr>
            <a:lstStyle/>
            <a:p>
              <a:pPr marL="0" marR="0" lvl="0" indent="0" algn="l" rtl="0">
                <a:lnSpc>
                  <a:spcPct val="90000"/>
                </a:lnSpc>
                <a:spcBef>
                  <a:spcPts val="0"/>
                </a:spcBef>
                <a:spcAft>
                  <a:spcPts val="0"/>
                </a:spcAft>
                <a:buClr>
                  <a:schemeClr val="dk1"/>
                </a:buClr>
                <a:buSzPts val="1400"/>
                <a:buFont typeface="Times New Roman"/>
                <a:buNone/>
              </a:pPr>
              <a:r>
                <a:rPr lang="en-MY" sz="1400">
                  <a:solidFill>
                    <a:schemeClr val="dk1"/>
                  </a:solidFill>
                  <a:latin typeface="Times New Roman"/>
                  <a:ea typeface="Times New Roman"/>
                  <a:cs typeface="Times New Roman"/>
                  <a:sym typeface="Times New Roman"/>
                </a:rPr>
                <a:t>Jujun Suriasumantri</a:t>
              </a:r>
              <a:endParaRPr sz="1400">
                <a:solidFill>
                  <a:schemeClr val="dk1"/>
                </a:solidFill>
                <a:latin typeface="Times New Roman"/>
                <a:ea typeface="Times New Roman"/>
                <a:cs typeface="Times New Roman"/>
                <a:sym typeface="Times New Roman"/>
              </a:endParaRPr>
            </a:p>
            <a:p>
              <a:pPr marL="114300" marR="0" lvl="1" indent="-114300" algn="l" rtl="0">
                <a:lnSpc>
                  <a:spcPct val="90000"/>
                </a:lnSpc>
                <a:spcBef>
                  <a:spcPts val="490"/>
                </a:spcBef>
                <a:spcAft>
                  <a:spcPts val="0"/>
                </a:spcAft>
                <a:buClr>
                  <a:schemeClr val="dk1"/>
                </a:buClr>
                <a:buSzPts val="1400"/>
                <a:buFont typeface="Times New Roman"/>
                <a:buChar char="•"/>
              </a:pPr>
              <a:r>
                <a:rPr lang="en-MY" sz="1400" b="0" i="0" u="none" strike="noStrike" cap="none">
                  <a:solidFill>
                    <a:schemeClr val="dk1"/>
                  </a:solidFill>
                  <a:latin typeface="Times New Roman"/>
                  <a:ea typeface="Times New Roman"/>
                  <a:cs typeface="Times New Roman"/>
                  <a:sym typeface="Times New Roman"/>
                </a:rPr>
                <a:t>Terdapat tiga persoalan pokok dlm ciri keilmuan</a:t>
              </a:r>
              <a:endParaRPr sz="1400" b="0" i="0" u="none" strike="noStrike" cap="none">
                <a:solidFill>
                  <a:schemeClr val="dk1"/>
                </a:solidFill>
                <a:latin typeface="Times New Roman"/>
                <a:ea typeface="Times New Roman"/>
                <a:cs typeface="Times New Roman"/>
                <a:sym typeface="Times New Roman"/>
              </a:endParaRPr>
            </a:p>
            <a:p>
              <a:pPr marL="228600" marR="0" lvl="2" indent="-114300" algn="l" rtl="0">
                <a:lnSpc>
                  <a:spcPct val="90000"/>
                </a:lnSpc>
                <a:spcBef>
                  <a:spcPts val="210"/>
                </a:spcBef>
                <a:spcAft>
                  <a:spcPts val="0"/>
                </a:spcAft>
                <a:buClr>
                  <a:schemeClr val="dk1"/>
                </a:buClr>
                <a:buSzPts val="1400"/>
                <a:buFont typeface="Times New Roman"/>
                <a:buChar char="•"/>
              </a:pPr>
              <a:r>
                <a:rPr lang="en-MY" sz="1400" b="0" i="0" u="none" strike="noStrike" cap="none">
                  <a:solidFill>
                    <a:schemeClr val="dk1"/>
                  </a:solidFill>
                  <a:latin typeface="Times New Roman"/>
                  <a:ea typeface="Times New Roman"/>
                  <a:cs typeface="Times New Roman"/>
                  <a:sym typeface="Times New Roman"/>
                </a:rPr>
                <a:t>Persoalan pertama merujuk kepada teori ontologi (teori wujud)</a:t>
              </a:r>
              <a:endParaRPr/>
            </a:p>
            <a:p>
              <a:pPr marL="228600" marR="0" lvl="2" indent="-114300" algn="l" rtl="0">
                <a:lnSpc>
                  <a:spcPct val="90000"/>
                </a:lnSpc>
                <a:spcBef>
                  <a:spcPts val="210"/>
                </a:spcBef>
                <a:spcAft>
                  <a:spcPts val="0"/>
                </a:spcAft>
                <a:buClr>
                  <a:schemeClr val="dk1"/>
                </a:buClr>
                <a:buSzPts val="1400"/>
                <a:buFont typeface="Times New Roman"/>
                <a:buChar char="•"/>
              </a:pPr>
              <a:r>
                <a:rPr lang="en-MY" sz="1400" b="0" i="0" u="none" strike="noStrike" cap="none">
                  <a:solidFill>
                    <a:schemeClr val="dk1"/>
                  </a:solidFill>
                  <a:latin typeface="Times New Roman"/>
                  <a:ea typeface="Times New Roman"/>
                  <a:cs typeface="Times New Roman"/>
                  <a:sym typeface="Times New Roman"/>
                </a:rPr>
                <a:t> persoalan kedua merujuk kepada epistemologi (teori ilmu)</a:t>
              </a:r>
              <a:endParaRPr/>
            </a:p>
            <a:p>
              <a:pPr marL="228600" marR="0" lvl="2" indent="-114300" algn="l" rtl="0">
                <a:lnSpc>
                  <a:spcPct val="90000"/>
                </a:lnSpc>
                <a:spcBef>
                  <a:spcPts val="210"/>
                </a:spcBef>
                <a:spcAft>
                  <a:spcPts val="0"/>
                </a:spcAft>
                <a:buClr>
                  <a:schemeClr val="dk1"/>
                </a:buClr>
                <a:buSzPts val="1400"/>
                <a:buFont typeface="Times New Roman"/>
                <a:buChar char="•"/>
              </a:pPr>
              <a:r>
                <a:rPr lang="en-MY" sz="1400" b="0" i="0" u="none" strike="noStrike" cap="none">
                  <a:solidFill>
                    <a:schemeClr val="dk1"/>
                  </a:solidFill>
                  <a:latin typeface="Times New Roman"/>
                  <a:ea typeface="Times New Roman"/>
                  <a:cs typeface="Times New Roman"/>
                  <a:sym typeface="Times New Roman"/>
                </a:rPr>
                <a:t>persoalan ketiga  merujuk kepada aksiologi (teori nilai).</a:t>
              </a:r>
              <a:endParaRPr/>
            </a:p>
          </p:txBody>
        </p:sp>
        <p:sp>
          <p:nvSpPr>
            <p:cNvPr id="272" name="Google Shape;272;p31"/>
            <p:cNvSpPr/>
            <p:nvPr/>
          </p:nvSpPr>
          <p:spPr>
            <a:xfrm rot="-8400201">
              <a:off x="4536762" y="1993217"/>
              <a:ext cx="1499610" cy="25725"/>
            </a:xfrm>
            <a:custGeom>
              <a:avLst/>
              <a:gdLst/>
              <a:ahLst/>
              <a:cxnLst/>
              <a:rect l="l" t="t" r="r" b="b"/>
              <a:pathLst>
                <a:path w="120000" h="120000" extrusionOk="0">
                  <a:moveTo>
                    <a:pt x="0" y="59998"/>
                  </a:moveTo>
                  <a:lnTo>
                    <a:pt x="120000" y="59998"/>
                  </a:lnTo>
                </a:path>
              </a:pathLst>
            </a:cu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1"/>
            <p:cNvSpPr txBox="1"/>
            <p:nvPr/>
          </p:nvSpPr>
          <p:spPr>
            <a:xfrm rot="2399799">
              <a:off x="5249077" y="1968589"/>
              <a:ext cx="74980" cy="7498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74" name="Google Shape;274;p31"/>
            <p:cNvSpPr/>
            <p:nvPr/>
          </p:nvSpPr>
          <p:spPr>
            <a:xfrm>
              <a:off x="3047920" y="0"/>
              <a:ext cx="1893679" cy="1844507"/>
            </a:xfrm>
            <a:prstGeom prst="ellipse">
              <a:avLst/>
            </a:prstGeom>
            <a:blipFill rotWithShape="1">
              <a:blip r:embed="rId10">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1"/>
            <p:cNvSpPr txBox="1"/>
            <p:nvPr/>
          </p:nvSpPr>
          <p:spPr>
            <a:xfrm>
              <a:off x="3325243" y="270122"/>
              <a:ext cx="1339033" cy="1304263"/>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dk1"/>
                </a:buClr>
                <a:buSzPts val="1400"/>
                <a:buFont typeface="Times New Roman"/>
                <a:buNone/>
              </a:pPr>
              <a:r>
                <a:rPr lang="en-MY" sz="1400">
                  <a:solidFill>
                    <a:schemeClr val="dk1"/>
                  </a:solidFill>
                  <a:latin typeface="Times New Roman"/>
                  <a:ea typeface="Times New Roman"/>
                  <a:cs typeface="Times New Roman"/>
                  <a:sym typeface="Times New Roman"/>
                </a:rPr>
                <a:t>masyarakat Barat</a:t>
              </a:r>
              <a:endParaRPr/>
            </a:p>
            <a:p>
              <a:pPr marL="114300" marR="0" lvl="1" indent="-114300" algn="ctr" rtl="0">
                <a:lnSpc>
                  <a:spcPct val="90000"/>
                </a:lnSpc>
                <a:spcBef>
                  <a:spcPts val="490"/>
                </a:spcBef>
                <a:spcAft>
                  <a:spcPts val="0"/>
                </a:spcAft>
                <a:buClr>
                  <a:schemeClr val="dk1"/>
                </a:buClr>
                <a:buSzPts val="1400"/>
                <a:buFont typeface="Times New Roman"/>
                <a:buChar char="•"/>
              </a:pPr>
              <a:r>
                <a:rPr lang="en-MY" sz="1400" b="0" i="0" u="none" strike="noStrike" cap="none">
                  <a:solidFill>
                    <a:schemeClr val="dk1"/>
                  </a:solidFill>
                  <a:latin typeface="Times New Roman"/>
                  <a:ea typeface="Times New Roman"/>
                  <a:cs typeface="Times New Roman"/>
                  <a:sym typeface="Times New Roman"/>
                </a:rPr>
                <a:t>ilmu hanya kegiatan bersifat akal semata-mata</a:t>
              </a:r>
              <a:r>
                <a:rPr lang="en-MY" sz="1400" b="0" i="0" u="none" strike="noStrike" cap="none">
                  <a:solidFill>
                    <a:schemeClr val="lt1"/>
                  </a:solidFill>
                  <a:latin typeface="Times New Roman"/>
                  <a:ea typeface="Times New Roman"/>
                  <a:cs typeface="Times New Roman"/>
                  <a:sym typeface="Times New Roman"/>
                </a:rPr>
                <a:t>.</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79"/>
        <p:cNvGrpSpPr/>
        <p:nvPr/>
      </p:nvGrpSpPr>
      <p:grpSpPr>
        <a:xfrm>
          <a:off x="0" y="0"/>
          <a:ext cx="0" cy="0"/>
          <a:chOff x="0" y="0"/>
          <a:chExt cx="0" cy="0"/>
        </a:xfrm>
      </p:grpSpPr>
      <p:grpSp>
        <p:nvGrpSpPr>
          <p:cNvPr id="280" name="Google Shape;280;p32"/>
          <p:cNvGrpSpPr/>
          <p:nvPr/>
        </p:nvGrpSpPr>
        <p:grpSpPr>
          <a:xfrm>
            <a:off x="1131832" y="2804"/>
            <a:ext cx="9980613" cy="6852390"/>
            <a:chOff x="1131832" y="2804"/>
            <a:chExt cx="9980613" cy="6852390"/>
          </a:xfrm>
        </p:grpSpPr>
        <p:sp>
          <p:nvSpPr>
            <p:cNvPr id="281" name="Google Shape;281;p32"/>
            <p:cNvSpPr/>
            <p:nvPr/>
          </p:nvSpPr>
          <p:spPr>
            <a:xfrm>
              <a:off x="5308257" y="2654537"/>
              <a:ext cx="1548924" cy="1548924"/>
            </a:xfrm>
            <a:prstGeom prst="ellipse">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2"/>
            <p:cNvSpPr txBox="1"/>
            <p:nvPr/>
          </p:nvSpPr>
          <p:spPr>
            <a:xfrm>
              <a:off x="5535092" y="2881372"/>
              <a:ext cx="1095254" cy="1095254"/>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MY" sz="1400">
                  <a:solidFill>
                    <a:schemeClr val="lt1"/>
                  </a:solidFill>
                  <a:latin typeface="Calibri"/>
                  <a:ea typeface="Calibri"/>
                  <a:cs typeface="Calibri"/>
                  <a:sym typeface="Calibri"/>
                </a:rPr>
                <a:t>Definasi Ilmu dan Ketamadunan Islam</a:t>
              </a:r>
              <a:endParaRPr/>
            </a:p>
          </p:txBody>
        </p:sp>
        <p:sp>
          <p:nvSpPr>
            <p:cNvPr id="283" name="Google Shape;283;p32"/>
            <p:cNvSpPr/>
            <p:nvPr/>
          </p:nvSpPr>
          <p:spPr>
            <a:xfrm rot="-5400000">
              <a:off x="5858016" y="1936643"/>
              <a:ext cx="449405" cy="613290"/>
            </a:xfrm>
            <a:prstGeom prst="righ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2"/>
            <p:cNvSpPr txBox="1"/>
            <p:nvPr/>
          </p:nvSpPr>
          <p:spPr>
            <a:xfrm rot="-5400000">
              <a:off x="5925427" y="2126712"/>
              <a:ext cx="314584" cy="36797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a:solidFill>
                  <a:schemeClr val="lt1"/>
                </a:solidFill>
                <a:latin typeface="Calibri"/>
                <a:ea typeface="Calibri"/>
                <a:cs typeface="Calibri"/>
                <a:sym typeface="Calibri"/>
              </a:endParaRPr>
            </a:p>
          </p:txBody>
        </p:sp>
        <p:sp>
          <p:nvSpPr>
            <p:cNvPr id="285" name="Google Shape;285;p32"/>
            <p:cNvSpPr/>
            <p:nvPr/>
          </p:nvSpPr>
          <p:spPr>
            <a:xfrm>
              <a:off x="4870676" y="2804"/>
              <a:ext cx="2424086" cy="1803796"/>
            </a:xfrm>
            <a:prstGeom prst="ellipse">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2"/>
            <p:cNvSpPr txBox="1"/>
            <p:nvPr/>
          </p:nvSpPr>
          <p:spPr>
            <a:xfrm>
              <a:off x="5225675" y="266964"/>
              <a:ext cx="1714088" cy="1275476"/>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MY" sz="1400">
                  <a:solidFill>
                    <a:schemeClr val="lt1"/>
                  </a:solidFill>
                  <a:latin typeface="Calibri"/>
                  <a:ea typeface="Calibri"/>
                  <a:cs typeface="Calibri"/>
                  <a:sym typeface="Calibri"/>
                </a:rPr>
                <a:t>Islam menuntut supaya ilmu dan pemikiran manusia disepadukan</a:t>
              </a:r>
              <a:endParaRPr sz="1400">
                <a:solidFill>
                  <a:schemeClr val="lt1"/>
                </a:solidFill>
                <a:latin typeface="Calibri"/>
                <a:ea typeface="Calibri"/>
                <a:cs typeface="Calibri"/>
                <a:sym typeface="Calibri"/>
              </a:endParaRPr>
            </a:p>
          </p:txBody>
        </p:sp>
        <p:sp>
          <p:nvSpPr>
            <p:cNvPr id="287" name="Google Shape;287;p32"/>
            <p:cNvSpPr/>
            <p:nvPr/>
          </p:nvSpPr>
          <p:spPr>
            <a:xfrm rot="26271">
              <a:off x="7085908" y="3132126"/>
              <a:ext cx="551114" cy="613290"/>
            </a:xfrm>
            <a:prstGeom prst="rightArrow">
              <a:avLst>
                <a:gd name="adj1" fmla="val 60000"/>
                <a:gd name="adj2" fmla="val 50000"/>
              </a:avLst>
            </a:prstGeom>
            <a:solidFill>
              <a:srgbClr val="51E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txBox="1"/>
            <p:nvPr/>
          </p:nvSpPr>
          <p:spPr>
            <a:xfrm rot="26271">
              <a:off x="7085910" y="3254152"/>
              <a:ext cx="385780" cy="36797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a:solidFill>
                  <a:schemeClr val="lt1"/>
                </a:solidFill>
                <a:latin typeface="Calibri"/>
                <a:ea typeface="Calibri"/>
                <a:cs typeface="Calibri"/>
                <a:sym typeface="Calibri"/>
              </a:endParaRPr>
            </a:p>
          </p:txBody>
        </p:sp>
        <p:sp>
          <p:nvSpPr>
            <p:cNvPr id="289" name="Google Shape;289;p32"/>
            <p:cNvSpPr/>
            <p:nvPr/>
          </p:nvSpPr>
          <p:spPr>
            <a:xfrm>
              <a:off x="7896817" y="2553252"/>
              <a:ext cx="3215628" cy="1803796"/>
            </a:xfrm>
            <a:prstGeom prst="ellipse">
              <a:avLst/>
            </a:prstGeom>
            <a:solidFill>
              <a:srgbClr val="51EB1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2"/>
            <p:cNvSpPr txBox="1"/>
            <p:nvPr/>
          </p:nvSpPr>
          <p:spPr>
            <a:xfrm>
              <a:off x="8367735" y="2817412"/>
              <a:ext cx="2273792" cy="1275476"/>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MY" sz="1400">
                  <a:solidFill>
                    <a:schemeClr val="lt1"/>
                  </a:solidFill>
                  <a:latin typeface="Calibri"/>
                  <a:ea typeface="Calibri"/>
                  <a:cs typeface="Calibri"/>
                  <a:sym typeface="Calibri"/>
                </a:rPr>
                <a:t>Islam meletakkan martabat ilmu pengetahuan yang tertinggi ialah mengenal Allah</a:t>
              </a:r>
              <a:endParaRPr/>
            </a:p>
          </p:txBody>
        </p:sp>
        <p:sp>
          <p:nvSpPr>
            <p:cNvPr id="291" name="Google Shape;291;p32"/>
            <p:cNvSpPr/>
            <p:nvPr/>
          </p:nvSpPr>
          <p:spPr>
            <a:xfrm rot="5400000">
              <a:off x="5858016" y="4308065"/>
              <a:ext cx="449405" cy="613290"/>
            </a:xfrm>
            <a:prstGeom prst="rightArrow">
              <a:avLst>
                <a:gd name="adj1" fmla="val 60000"/>
                <a:gd name="adj2" fmla="val 50000"/>
              </a:avLst>
            </a:prstGeom>
            <a:solidFill>
              <a:srgbClr val="2CD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2"/>
            <p:cNvSpPr txBox="1"/>
            <p:nvPr/>
          </p:nvSpPr>
          <p:spPr>
            <a:xfrm rot="5400000">
              <a:off x="5925427" y="4363313"/>
              <a:ext cx="314584" cy="36797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a:solidFill>
                  <a:schemeClr val="lt1"/>
                </a:solidFill>
                <a:latin typeface="Calibri"/>
                <a:ea typeface="Calibri"/>
                <a:cs typeface="Calibri"/>
                <a:sym typeface="Calibri"/>
              </a:endParaRPr>
            </a:p>
          </p:txBody>
        </p:sp>
        <p:sp>
          <p:nvSpPr>
            <p:cNvPr id="293" name="Google Shape;293;p32"/>
            <p:cNvSpPr/>
            <p:nvPr/>
          </p:nvSpPr>
          <p:spPr>
            <a:xfrm>
              <a:off x="4678842" y="5051398"/>
              <a:ext cx="2807754" cy="1803796"/>
            </a:xfrm>
            <a:prstGeom prst="ellipse">
              <a:avLst/>
            </a:prstGeom>
            <a:solidFill>
              <a:srgbClr val="2CD79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2"/>
            <p:cNvSpPr txBox="1"/>
            <p:nvPr/>
          </p:nvSpPr>
          <p:spPr>
            <a:xfrm>
              <a:off x="5090028" y="5315558"/>
              <a:ext cx="1985382" cy="1275476"/>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MY" sz="1400">
                  <a:solidFill>
                    <a:schemeClr val="lt1"/>
                  </a:solidFill>
                  <a:latin typeface="Calibri"/>
                  <a:ea typeface="Calibri"/>
                  <a:cs typeface="Calibri"/>
                  <a:sym typeface="Calibri"/>
                </a:rPr>
                <a:t>Pengertian berilmu pengetahuan ialah mencari keredaan Allah</a:t>
              </a:r>
              <a:endParaRPr/>
            </a:p>
          </p:txBody>
        </p:sp>
        <p:sp>
          <p:nvSpPr>
            <p:cNvPr id="295" name="Google Shape;295;p32"/>
            <p:cNvSpPr/>
            <p:nvPr/>
          </p:nvSpPr>
          <p:spPr>
            <a:xfrm rot="10800000">
              <a:off x="4547819" y="3122354"/>
              <a:ext cx="537376" cy="613290"/>
            </a:xfrm>
            <a:prstGeom prst="rightArrow">
              <a:avLst>
                <a:gd name="adj1" fmla="val 60000"/>
                <a:gd name="adj2" fmla="val 50000"/>
              </a:avLst>
            </a:prstGeom>
            <a:solidFill>
              <a:srgbClr val="437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2"/>
            <p:cNvSpPr txBox="1"/>
            <p:nvPr/>
          </p:nvSpPr>
          <p:spPr>
            <a:xfrm>
              <a:off x="4709032" y="3245012"/>
              <a:ext cx="376163" cy="36797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a:solidFill>
                  <a:schemeClr val="lt1"/>
                </a:solidFill>
                <a:latin typeface="Calibri"/>
                <a:ea typeface="Calibri"/>
                <a:cs typeface="Calibri"/>
                <a:sym typeface="Calibri"/>
              </a:endParaRPr>
            </a:p>
          </p:txBody>
        </p:sp>
        <p:sp>
          <p:nvSpPr>
            <p:cNvPr id="297" name="Google Shape;297;p32"/>
            <p:cNvSpPr/>
            <p:nvPr/>
          </p:nvSpPr>
          <p:spPr>
            <a:xfrm>
              <a:off x="1131832" y="2527101"/>
              <a:ext cx="3162506" cy="1803796"/>
            </a:xfrm>
            <a:prstGeom prst="ellipse">
              <a:avLst/>
            </a:prstGeom>
            <a:solidFill>
              <a:srgbClr val="4371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2"/>
            <p:cNvSpPr txBox="1"/>
            <p:nvPr/>
          </p:nvSpPr>
          <p:spPr>
            <a:xfrm>
              <a:off x="1594970" y="2791261"/>
              <a:ext cx="2236230" cy="1275476"/>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MY" sz="1400">
                  <a:solidFill>
                    <a:schemeClr val="lt1"/>
                  </a:solidFill>
                  <a:latin typeface="Calibri"/>
                  <a:ea typeface="Calibri"/>
                  <a:cs typeface="Calibri"/>
                  <a:sym typeface="Calibri"/>
                </a:rPr>
                <a:t>Aplikasi ilmu perlu disesuai dengan kehendak Allah</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02"/>
        <p:cNvGrpSpPr/>
        <p:nvPr/>
      </p:nvGrpSpPr>
      <p:grpSpPr>
        <a:xfrm>
          <a:off x="0" y="0"/>
          <a:ext cx="0" cy="0"/>
          <a:chOff x="0" y="0"/>
          <a:chExt cx="0" cy="0"/>
        </a:xfrm>
      </p:grpSpPr>
      <p:grpSp>
        <p:nvGrpSpPr>
          <p:cNvPr id="303" name="Google Shape;303;p33"/>
          <p:cNvGrpSpPr/>
          <p:nvPr/>
        </p:nvGrpSpPr>
        <p:grpSpPr>
          <a:xfrm>
            <a:off x="10417" y="853120"/>
            <a:ext cx="12171164" cy="5151759"/>
            <a:chOff x="10417" y="853120"/>
            <a:chExt cx="12171164" cy="5151759"/>
          </a:xfrm>
        </p:grpSpPr>
        <p:sp>
          <p:nvSpPr>
            <p:cNvPr id="304" name="Google Shape;304;p33"/>
            <p:cNvSpPr/>
            <p:nvPr/>
          </p:nvSpPr>
          <p:spPr>
            <a:xfrm>
              <a:off x="2108894" y="3964401"/>
              <a:ext cx="1448536" cy="141356"/>
            </a:xfrm>
            <a:custGeom>
              <a:avLst/>
              <a:gdLst/>
              <a:ahLst/>
              <a:cxnLst/>
              <a:rect l="l" t="t" r="r" b="b"/>
              <a:pathLst>
                <a:path w="120000" h="120000" extrusionOk="0">
                  <a:moveTo>
                    <a:pt x="0" y="120000"/>
                  </a:moveTo>
                  <a:lnTo>
                    <a:pt x="120000" y="120000"/>
                  </a:lnTo>
                  <a:lnTo>
                    <a:pt x="120000" y="0"/>
                  </a:lnTo>
                </a:path>
              </a:pathLst>
            </a:custGeom>
            <a:noFill/>
            <a:ln w="12700" cap="flat" cmpd="sng">
              <a:solidFill>
                <a:schemeClr val="accent4"/>
              </a:solidFill>
              <a:prstDash val="solid"/>
              <a:miter lim="800000"/>
              <a:headEnd type="none" w="sm" len="sm"/>
              <a:tailEnd type="none" w="sm" len="sm"/>
            </a:ln>
          </p:spPr>
        </p:sp>
        <p:sp>
          <p:nvSpPr>
            <p:cNvPr id="305" name="Google Shape;305;p33"/>
            <p:cNvSpPr/>
            <p:nvPr/>
          </p:nvSpPr>
          <p:spPr>
            <a:xfrm>
              <a:off x="9663410" y="5639142"/>
              <a:ext cx="419695" cy="91440"/>
            </a:xfrm>
            <a:custGeom>
              <a:avLst/>
              <a:gdLst/>
              <a:ahLst/>
              <a:cxnLst/>
              <a:rect l="l" t="t" r="r" b="b"/>
              <a:pathLst>
                <a:path w="120000" h="120000" extrusionOk="0">
                  <a:moveTo>
                    <a:pt x="0" y="60000"/>
                  </a:moveTo>
                  <a:lnTo>
                    <a:pt x="120000" y="60000"/>
                  </a:lnTo>
                </a:path>
              </a:pathLst>
            </a:custGeom>
            <a:noFill/>
            <a:ln w="12700" cap="flat" cmpd="sng">
              <a:solidFill>
                <a:schemeClr val="accent6"/>
              </a:solidFill>
              <a:prstDash val="solid"/>
              <a:miter lim="800000"/>
              <a:headEnd type="none" w="sm" len="sm"/>
              <a:tailEnd type="none" w="sm" len="sm"/>
            </a:ln>
          </p:spPr>
        </p:sp>
        <p:sp>
          <p:nvSpPr>
            <p:cNvPr id="306" name="Google Shape;306;p33"/>
            <p:cNvSpPr/>
            <p:nvPr/>
          </p:nvSpPr>
          <p:spPr>
            <a:xfrm>
              <a:off x="7145238" y="4105758"/>
              <a:ext cx="419695" cy="1579103"/>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4372C3"/>
              </a:solidFill>
              <a:prstDash val="solid"/>
              <a:miter lim="800000"/>
              <a:headEnd type="none" w="sm" len="sm"/>
              <a:tailEnd type="none" w="sm" len="sm"/>
            </a:ln>
          </p:spPr>
        </p:sp>
        <p:sp>
          <p:nvSpPr>
            <p:cNvPr id="307" name="Google Shape;307;p33"/>
            <p:cNvSpPr/>
            <p:nvPr/>
          </p:nvSpPr>
          <p:spPr>
            <a:xfrm>
              <a:off x="9663410" y="4736797"/>
              <a:ext cx="419695" cy="91440"/>
            </a:xfrm>
            <a:custGeom>
              <a:avLst/>
              <a:gdLst/>
              <a:ahLst/>
              <a:cxnLst/>
              <a:rect l="l" t="t" r="r" b="b"/>
              <a:pathLst>
                <a:path w="120000" h="120000" extrusionOk="0">
                  <a:moveTo>
                    <a:pt x="0" y="60000"/>
                  </a:moveTo>
                  <a:lnTo>
                    <a:pt x="120000" y="60000"/>
                  </a:lnTo>
                </a:path>
              </a:pathLst>
            </a:custGeom>
            <a:noFill/>
            <a:ln w="12700" cap="flat" cmpd="sng">
              <a:solidFill>
                <a:schemeClr val="accent6"/>
              </a:solidFill>
              <a:prstDash val="solid"/>
              <a:miter lim="800000"/>
              <a:headEnd type="none" w="sm" len="sm"/>
              <a:tailEnd type="none" w="sm" len="sm"/>
            </a:ln>
          </p:spPr>
        </p:sp>
        <p:sp>
          <p:nvSpPr>
            <p:cNvPr id="308" name="Google Shape;308;p33"/>
            <p:cNvSpPr/>
            <p:nvPr/>
          </p:nvSpPr>
          <p:spPr>
            <a:xfrm>
              <a:off x="7145238" y="4105758"/>
              <a:ext cx="419695" cy="676758"/>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4372C3"/>
              </a:solidFill>
              <a:prstDash val="solid"/>
              <a:miter lim="800000"/>
              <a:headEnd type="none" w="sm" len="sm"/>
              <a:tailEnd type="none" w="sm" len="sm"/>
            </a:ln>
          </p:spPr>
        </p:sp>
        <p:sp>
          <p:nvSpPr>
            <p:cNvPr id="309" name="Google Shape;309;p33"/>
            <p:cNvSpPr/>
            <p:nvPr/>
          </p:nvSpPr>
          <p:spPr>
            <a:xfrm>
              <a:off x="9663410" y="2526655"/>
              <a:ext cx="419695" cy="1353517"/>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chemeClr val="accent6"/>
              </a:solidFill>
              <a:prstDash val="solid"/>
              <a:miter lim="800000"/>
              <a:headEnd type="none" w="sm" len="sm"/>
              <a:tailEnd type="none" w="sm" len="sm"/>
            </a:ln>
          </p:spPr>
        </p:sp>
        <p:sp>
          <p:nvSpPr>
            <p:cNvPr id="310" name="Google Shape;310;p33"/>
            <p:cNvSpPr/>
            <p:nvPr/>
          </p:nvSpPr>
          <p:spPr>
            <a:xfrm>
              <a:off x="9663410" y="2526655"/>
              <a:ext cx="419695" cy="451172"/>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chemeClr val="accent6"/>
              </a:solidFill>
              <a:prstDash val="solid"/>
              <a:miter lim="800000"/>
              <a:headEnd type="none" w="sm" len="sm"/>
              <a:tailEnd type="none" w="sm" len="sm"/>
            </a:ln>
          </p:spPr>
        </p:sp>
        <p:sp>
          <p:nvSpPr>
            <p:cNvPr id="311" name="Google Shape;311;p33"/>
            <p:cNvSpPr/>
            <p:nvPr/>
          </p:nvSpPr>
          <p:spPr>
            <a:xfrm>
              <a:off x="9663410" y="2075482"/>
              <a:ext cx="419695" cy="451172"/>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chemeClr val="accent6"/>
              </a:solidFill>
              <a:prstDash val="solid"/>
              <a:miter lim="800000"/>
              <a:headEnd type="none" w="sm" len="sm"/>
              <a:tailEnd type="none" w="sm" len="sm"/>
            </a:ln>
          </p:spPr>
        </p:sp>
        <p:sp>
          <p:nvSpPr>
            <p:cNvPr id="312" name="Google Shape;312;p33"/>
            <p:cNvSpPr/>
            <p:nvPr/>
          </p:nvSpPr>
          <p:spPr>
            <a:xfrm>
              <a:off x="9663410" y="1173137"/>
              <a:ext cx="419695" cy="1353517"/>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chemeClr val="accent6"/>
              </a:solidFill>
              <a:prstDash val="solid"/>
              <a:miter lim="800000"/>
              <a:headEnd type="none" w="sm" len="sm"/>
              <a:tailEnd type="none" w="sm" len="sm"/>
            </a:ln>
          </p:spPr>
        </p:sp>
        <p:sp>
          <p:nvSpPr>
            <p:cNvPr id="313" name="Google Shape;313;p33"/>
            <p:cNvSpPr/>
            <p:nvPr/>
          </p:nvSpPr>
          <p:spPr>
            <a:xfrm>
              <a:off x="7145238" y="2526655"/>
              <a:ext cx="419695" cy="1579103"/>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4372C3"/>
              </a:solidFill>
              <a:prstDash val="solid"/>
              <a:miter lim="800000"/>
              <a:headEnd type="none" w="sm" len="sm"/>
              <a:tailEnd type="none" w="sm" len="sm"/>
            </a:ln>
          </p:spPr>
        </p:sp>
        <p:sp>
          <p:nvSpPr>
            <p:cNvPr id="314" name="Google Shape;314;p33"/>
            <p:cNvSpPr/>
            <p:nvPr/>
          </p:nvSpPr>
          <p:spPr>
            <a:xfrm>
              <a:off x="2108894" y="4060038"/>
              <a:ext cx="2937867" cy="91440"/>
            </a:xfrm>
            <a:custGeom>
              <a:avLst/>
              <a:gdLst/>
              <a:ahLst/>
              <a:cxnLst/>
              <a:rect l="l" t="t" r="r" b="b"/>
              <a:pathLst>
                <a:path w="120000" h="120000" extrusionOk="0">
                  <a:moveTo>
                    <a:pt x="0" y="60000"/>
                  </a:moveTo>
                  <a:lnTo>
                    <a:pt x="120000" y="60000"/>
                  </a:lnTo>
                </a:path>
              </a:pathLst>
            </a:custGeom>
            <a:noFill/>
            <a:ln w="12700" cap="flat" cmpd="sng">
              <a:solidFill>
                <a:schemeClr val="accent4"/>
              </a:solidFill>
              <a:prstDash val="solid"/>
              <a:miter lim="800000"/>
              <a:headEnd type="none" w="sm" len="sm"/>
              <a:tailEnd type="none" w="sm" len="sm"/>
            </a:ln>
          </p:spPr>
        </p:sp>
        <p:sp>
          <p:nvSpPr>
            <p:cNvPr id="315" name="Google Shape;315;p33"/>
            <p:cNvSpPr/>
            <p:nvPr/>
          </p:nvSpPr>
          <p:spPr>
            <a:xfrm>
              <a:off x="10417" y="3785741"/>
              <a:ext cx="2098476" cy="640035"/>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3"/>
            <p:cNvSpPr txBox="1"/>
            <p:nvPr/>
          </p:nvSpPr>
          <p:spPr>
            <a:xfrm>
              <a:off x="10417" y="3785741"/>
              <a:ext cx="2098476" cy="640035"/>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MY" sz="2100">
                  <a:solidFill>
                    <a:schemeClr val="lt1"/>
                  </a:solidFill>
                  <a:latin typeface="Calibri"/>
                  <a:ea typeface="Calibri"/>
                  <a:cs typeface="Calibri"/>
                  <a:sym typeface="Calibri"/>
                </a:rPr>
                <a:t>Konsep Ketamadunan</a:t>
              </a:r>
              <a:endParaRPr sz="2100">
                <a:solidFill>
                  <a:schemeClr val="lt1"/>
                </a:solidFill>
                <a:latin typeface="Calibri"/>
                <a:ea typeface="Calibri"/>
                <a:cs typeface="Calibri"/>
                <a:sym typeface="Calibri"/>
              </a:endParaRPr>
            </a:p>
          </p:txBody>
        </p:sp>
        <p:sp>
          <p:nvSpPr>
            <p:cNvPr id="317" name="Google Shape;317;p33"/>
            <p:cNvSpPr/>
            <p:nvPr/>
          </p:nvSpPr>
          <p:spPr>
            <a:xfrm>
              <a:off x="5046761" y="3785741"/>
              <a:ext cx="2098476" cy="640035"/>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3"/>
            <p:cNvSpPr txBox="1"/>
            <p:nvPr/>
          </p:nvSpPr>
          <p:spPr>
            <a:xfrm>
              <a:off x="5046761" y="3785741"/>
              <a:ext cx="2098476" cy="640035"/>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MY" sz="2100">
                  <a:solidFill>
                    <a:schemeClr val="lt1"/>
                  </a:solidFill>
                  <a:latin typeface="Calibri"/>
                  <a:ea typeface="Calibri"/>
                  <a:cs typeface="Calibri"/>
                  <a:sym typeface="Calibri"/>
                </a:rPr>
                <a:t>Istilah yang sering digunakan</a:t>
              </a:r>
              <a:endParaRPr sz="2100">
                <a:solidFill>
                  <a:schemeClr val="lt1"/>
                </a:solidFill>
                <a:latin typeface="Calibri"/>
                <a:ea typeface="Calibri"/>
                <a:cs typeface="Calibri"/>
                <a:sym typeface="Calibri"/>
              </a:endParaRPr>
            </a:p>
          </p:txBody>
        </p:sp>
        <p:sp>
          <p:nvSpPr>
            <p:cNvPr id="319" name="Google Shape;319;p33"/>
            <p:cNvSpPr/>
            <p:nvPr/>
          </p:nvSpPr>
          <p:spPr>
            <a:xfrm>
              <a:off x="7564933" y="2206637"/>
              <a:ext cx="2098476" cy="64003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3"/>
            <p:cNvSpPr txBox="1"/>
            <p:nvPr/>
          </p:nvSpPr>
          <p:spPr>
            <a:xfrm>
              <a:off x="7564933" y="2206637"/>
              <a:ext cx="2098476" cy="640035"/>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MY" sz="2100">
                  <a:solidFill>
                    <a:schemeClr val="lt1"/>
                  </a:solidFill>
                  <a:latin typeface="Calibri"/>
                  <a:ea typeface="Calibri"/>
                  <a:cs typeface="Calibri"/>
                  <a:sym typeface="Calibri"/>
                </a:rPr>
                <a:t>Bahasa Arab</a:t>
              </a:r>
              <a:endParaRPr/>
            </a:p>
          </p:txBody>
        </p:sp>
        <p:sp>
          <p:nvSpPr>
            <p:cNvPr id="321" name="Google Shape;321;p33"/>
            <p:cNvSpPr/>
            <p:nvPr/>
          </p:nvSpPr>
          <p:spPr>
            <a:xfrm>
              <a:off x="10083105" y="853120"/>
              <a:ext cx="2098476" cy="640035"/>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3"/>
            <p:cNvSpPr txBox="1"/>
            <p:nvPr/>
          </p:nvSpPr>
          <p:spPr>
            <a:xfrm>
              <a:off x="10083105" y="853120"/>
              <a:ext cx="2098476" cy="640035"/>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MY" sz="2100">
                  <a:solidFill>
                    <a:schemeClr val="lt1"/>
                  </a:solidFill>
                  <a:latin typeface="Calibri"/>
                  <a:ea typeface="Calibri"/>
                  <a:cs typeface="Calibri"/>
                  <a:sym typeface="Calibri"/>
                </a:rPr>
                <a:t>Tamaddun</a:t>
              </a:r>
              <a:endParaRPr sz="2100">
                <a:solidFill>
                  <a:schemeClr val="lt1"/>
                </a:solidFill>
                <a:latin typeface="Calibri"/>
                <a:ea typeface="Calibri"/>
                <a:cs typeface="Calibri"/>
                <a:sym typeface="Calibri"/>
              </a:endParaRPr>
            </a:p>
          </p:txBody>
        </p:sp>
        <p:sp>
          <p:nvSpPr>
            <p:cNvPr id="323" name="Google Shape;323;p33"/>
            <p:cNvSpPr/>
            <p:nvPr/>
          </p:nvSpPr>
          <p:spPr>
            <a:xfrm>
              <a:off x="10083105" y="1755464"/>
              <a:ext cx="2098476" cy="640035"/>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3"/>
            <p:cNvSpPr txBox="1"/>
            <p:nvPr/>
          </p:nvSpPr>
          <p:spPr>
            <a:xfrm>
              <a:off x="10083105" y="1755464"/>
              <a:ext cx="2098476" cy="640035"/>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MY" sz="2100">
                  <a:solidFill>
                    <a:schemeClr val="lt1"/>
                  </a:solidFill>
                  <a:latin typeface="Calibri"/>
                  <a:ea typeface="Calibri"/>
                  <a:cs typeface="Calibri"/>
                  <a:sym typeface="Calibri"/>
                </a:rPr>
                <a:t>Umran</a:t>
              </a:r>
              <a:endParaRPr sz="2100">
                <a:solidFill>
                  <a:schemeClr val="lt1"/>
                </a:solidFill>
                <a:latin typeface="Calibri"/>
                <a:ea typeface="Calibri"/>
                <a:cs typeface="Calibri"/>
                <a:sym typeface="Calibri"/>
              </a:endParaRPr>
            </a:p>
          </p:txBody>
        </p:sp>
        <p:sp>
          <p:nvSpPr>
            <p:cNvPr id="325" name="Google Shape;325;p33"/>
            <p:cNvSpPr/>
            <p:nvPr/>
          </p:nvSpPr>
          <p:spPr>
            <a:xfrm>
              <a:off x="10083105" y="2657809"/>
              <a:ext cx="2098476" cy="640035"/>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3"/>
            <p:cNvSpPr txBox="1"/>
            <p:nvPr/>
          </p:nvSpPr>
          <p:spPr>
            <a:xfrm>
              <a:off x="10083105" y="2657809"/>
              <a:ext cx="2098476" cy="640035"/>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MY" sz="2100">
                  <a:solidFill>
                    <a:schemeClr val="lt1"/>
                  </a:solidFill>
                  <a:latin typeface="Calibri"/>
                  <a:ea typeface="Calibri"/>
                  <a:cs typeface="Calibri"/>
                  <a:sym typeface="Calibri"/>
                </a:rPr>
                <a:t>Hadharah</a:t>
              </a:r>
              <a:endParaRPr sz="2100">
                <a:solidFill>
                  <a:schemeClr val="lt1"/>
                </a:solidFill>
                <a:latin typeface="Calibri"/>
                <a:ea typeface="Calibri"/>
                <a:cs typeface="Calibri"/>
                <a:sym typeface="Calibri"/>
              </a:endParaRPr>
            </a:p>
          </p:txBody>
        </p:sp>
        <p:sp>
          <p:nvSpPr>
            <p:cNvPr id="327" name="Google Shape;327;p33"/>
            <p:cNvSpPr/>
            <p:nvPr/>
          </p:nvSpPr>
          <p:spPr>
            <a:xfrm>
              <a:off x="10083105" y="3560154"/>
              <a:ext cx="2098476" cy="640035"/>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3"/>
            <p:cNvSpPr txBox="1"/>
            <p:nvPr/>
          </p:nvSpPr>
          <p:spPr>
            <a:xfrm>
              <a:off x="10083105" y="3560154"/>
              <a:ext cx="2098476" cy="640035"/>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MY" sz="2100">
                  <a:solidFill>
                    <a:schemeClr val="lt1"/>
                  </a:solidFill>
                  <a:latin typeface="Calibri"/>
                  <a:ea typeface="Calibri"/>
                  <a:cs typeface="Calibri"/>
                  <a:sym typeface="Calibri"/>
                </a:rPr>
                <a:t>Madaniyah</a:t>
              </a:r>
              <a:endParaRPr sz="2100">
                <a:solidFill>
                  <a:schemeClr val="lt1"/>
                </a:solidFill>
                <a:latin typeface="Calibri"/>
                <a:ea typeface="Calibri"/>
                <a:cs typeface="Calibri"/>
                <a:sym typeface="Calibri"/>
              </a:endParaRPr>
            </a:p>
          </p:txBody>
        </p:sp>
        <p:sp>
          <p:nvSpPr>
            <p:cNvPr id="329" name="Google Shape;329;p33"/>
            <p:cNvSpPr/>
            <p:nvPr/>
          </p:nvSpPr>
          <p:spPr>
            <a:xfrm>
              <a:off x="7564933" y="4462499"/>
              <a:ext cx="2098476" cy="64003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3"/>
            <p:cNvSpPr txBox="1"/>
            <p:nvPr/>
          </p:nvSpPr>
          <p:spPr>
            <a:xfrm>
              <a:off x="7564933" y="4462499"/>
              <a:ext cx="2098476" cy="640035"/>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MY" sz="2100">
                  <a:solidFill>
                    <a:schemeClr val="lt1"/>
                  </a:solidFill>
                  <a:latin typeface="Calibri"/>
                  <a:ea typeface="Calibri"/>
                  <a:cs typeface="Calibri"/>
                  <a:sym typeface="Calibri"/>
                </a:rPr>
                <a:t>Bahasa Inggeris</a:t>
              </a:r>
              <a:endParaRPr sz="2100">
                <a:solidFill>
                  <a:schemeClr val="lt1"/>
                </a:solidFill>
                <a:latin typeface="Calibri"/>
                <a:ea typeface="Calibri"/>
                <a:cs typeface="Calibri"/>
                <a:sym typeface="Calibri"/>
              </a:endParaRPr>
            </a:p>
          </p:txBody>
        </p:sp>
        <p:sp>
          <p:nvSpPr>
            <p:cNvPr id="331" name="Google Shape;331;p33"/>
            <p:cNvSpPr/>
            <p:nvPr/>
          </p:nvSpPr>
          <p:spPr>
            <a:xfrm>
              <a:off x="10083105" y="4462499"/>
              <a:ext cx="2098476" cy="640035"/>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3"/>
            <p:cNvSpPr txBox="1"/>
            <p:nvPr/>
          </p:nvSpPr>
          <p:spPr>
            <a:xfrm>
              <a:off x="10083105" y="4462499"/>
              <a:ext cx="2098476" cy="640035"/>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MY" sz="2100">
                  <a:solidFill>
                    <a:schemeClr val="lt1"/>
                  </a:solidFill>
                  <a:latin typeface="Calibri"/>
                  <a:ea typeface="Calibri"/>
                  <a:cs typeface="Calibri"/>
                  <a:sym typeface="Calibri"/>
                </a:rPr>
                <a:t>Civilisaiton</a:t>
              </a:r>
              <a:endParaRPr sz="2100">
                <a:solidFill>
                  <a:schemeClr val="lt1"/>
                </a:solidFill>
                <a:latin typeface="Calibri"/>
                <a:ea typeface="Calibri"/>
                <a:cs typeface="Calibri"/>
                <a:sym typeface="Calibri"/>
              </a:endParaRPr>
            </a:p>
          </p:txBody>
        </p:sp>
        <p:sp>
          <p:nvSpPr>
            <p:cNvPr id="333" name="Google Shape;333;p33"/>
            <p:cNvSpPr/>
            <p:nvPr/>
          </p:nvSpPr>
          <p:spPr>
            <a:xfrm>
              <a:off x="7564933" y="5364844"/>
              <a:ext cx="2098476" cy="64003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3"/>
            <p:cNvSpPr txBox="1"/>
            <p:nvPr/>
          </p:nvSpPr>
          <p:spPr>
            <a:xfrm>
              <a:off x="7564933" y="5364844"/>
              <a:ext cx="2098476" cy="640035"/>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MY" sz="2100">
                  <a:solidFill>
                    <a:schemeClr val="lt1"/>
                  </a:solidFill>
                  <a:latin typeface="Calibri"/>
                  <a:ea typeface="Calibri"/>
                  <a:cs typeface="Calibri"/>
                  <a:sym typeface="Calibri"/>
                </a:rPr>
                <a:t>Bahasa Melayu</a:t>
              </a:r>
              <a:endParaRPr sz="2100">
                <a:solidFill>
                  <a:schemeClr val="lt1"/>
                </a:solidFill>
                <a:latin typeface="Calibri"/>
                <a:ea typeface="Calibri"/>
                <a:cs typeface="Calibri"/>
                <a:sym typeface="Calibri"/>
              </a:endParaRPr>
            </a:p>
          </p:txBody>
        </p:sp>
        <p:sp>
          <p:nvSpPr>
            <p:cNvPr id="335" name="Google Shape;335;p33"/>
            <p:cNvSpPr/>
            <p:nvPr/>
          </p:nvSpPr>
          <p:spPr>
            <a:xfrm>
              <a:off x="10083105" y="5364844"/>
              <a:ext cx="2098476" cy="640035"/>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3"/>
            <p:cNvSpPr txBox="1"/>
            <p:nvPr/>
          </p:nvSpPr>
          <p:spPr>
            <a:xfrm>
              <a:off x="10083105" y="5364844"/>
              <a:ext cx="2098476" cy="640035"/>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MY" sz="2100">
                  <a:solidFill>
                    <a:schemeClr val="lt1"/>
                  </a:solidFill>
                  <a:latin typeface="Calibri"/>
                  <a:ea typeface="Calibri"/>
                  <a:cs typeface="Calibri"/>
                  <a:sym typeface="Calibri"/>
                </a:rPr>
                <a:t>peradaban</a:t>
              </a:r>
              <a:endParaRPr sz="2100">
                <a:solidFill>
                  <a:schemeClr val="lt1"/>
                </a:solidFill>
                <a:latin typeface="Calibri"/>
                <a:ea typeface="Calibri"/>
                <a:cs typeface="Calibri"/>
                <a:sym typeface="Calibri"/>
              </a:endParaRPr>
            </a:p>
          </p:txBody>
        </p:sp>
        <p:sp>
          <p:nvSpPr>
            <p:cNvPr id="337" name="Google Shape;337;p33"/>
            <p:cNvSpPr/>
            <p:nvPr/>
          </p:nvSpPr>
          <p:spPr>
            <a:xfrm>
              <a:off x="2508192" y="3324366"/>
              <a:ext cx="2098476" cy="640035"/>
            </a:xfrm>
            <a:prstGeom prst="rect">
              <a:avLst/>
            </a:prstGeom>
            <a:solidFill>
              <a:schemeClr val="accent4"/>
            </a:solidFill>
            <a:ln w="12700" cap="flat" cmpd="sng">
              <a:solidFill>
                <a:srgbClr val="E6E6E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3"/>
            <p:cNvSpPr txBox="1"/>
            <p:nvPr/>
          </p:nvSpPr>
          <p:spPr>
            <a:xfrm>
              <a:off x="2508192" y="3324366"/>
              <a:ext cx="2098476" cy="640035"/>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MY" sz="2100">
                  <a:solidFill>
                    <a:schemeClr val="lt1"/>
                  </a:solidFill>
                  <a:latin typeface="Calibri"/>
                  <a:ea typeface="Calibri"/>
                  <a:cs typeface="Calibri"/>
                  <a:sym typeface="Calibri"/>
                </a:rPr>
                <a:t>Bermakna maju atau kemajuan</a:t>
              </a:r>
              <a:endParaRPr sz="2100">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42"/>
        <p:cNvGrpSpPr/>
        <p:nvPr/>
      </p:nvGrpSpPr>
      <p:grpSpPr>
        <a:xfrm>
          <a:off x="0" y="0"/>
          <a:ext cx="0" cy="0"/>
          <a:chOff x="0" y="0"/>
          <a:chExt cx="0" cy="0"/>
        </a:xfrm>
      </p:grpSpPr>
      <p:grpSp>
        <p:nvGrpSpPr>
          <p:cNvPr id="343" name="Google Shape;343;p34"/>
          <p:cNvGrpSpPr/>
          <p:nvPr/>
        </p:nvGrpSpPr>
        <p:grpSpPr>
          <a:xfrm>
            <a:off x="1046133" y="67830"/>
            <a:ext cx="10230356" cy="6834994"/>
            <a:chOff x="1046133" y="67830"/>
            <a:chExt cx="10230356" cy="6834994"/>
          </a:xfrm>
        </p:grpSpPr>
        <p:sp>
          <p:nvSpPr>
            <p:cNvPr id="344" name="Google Shape;344;p34"/>
            <p:cNvSpPr/>
            <p:nvPr/>
          </p:nvSpPr>
          <p:spPr>
            <a:xfrm>
              <a:off x="2278250" y="742308"/>
              <a:ext cx="5275490" cy="5275490"/>
            </a:xfrm>
            <a:prstGeom prst="blockArc">
              <a:avLst>
                <a:gd name="adj1" fmla="val 10697319"/>
                <a:gd name="adj2" fmla="val 17856799"/>
                <a:gd name="adj3" fmla="val 4641"/>
              </a:avLst>
            </a:prstGeom>
            <a:solidFill>
              <a:srgbClr val="B3C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4"/>
            <p:cNvSpPr/>
            <p:nvPr/>
          </p:nvSpPr>
          <p:spPr>
            <a:xfrm>
              <a:off x="2279379" y="829571"/>
              <a:ext cx="5275490" cy="5275490"/>
            </a:xfrm>
            <a:prstGeom prst="blockArc">
              <a:avLst>
                <a:gd name="adj1" fmla="val 3758000"/>
                <a:gd name="adj2" fmla="val 10813764"/>
                <a:gd name="adj3" fmla="val 4641"/>
              </a:avLst>
            </a:prstGeom>
            <a:solidFill>
              <a:srgbClr val="B3C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4"/>
            <p:cNvSpPr/>
            <p:nvPr/>
          </p:nvSpPr>
          <p:spPr>
            <a:xfrm>
              <a:off x="4747434" y="883752"/>
              <a:ext cx="5275490" cy="5275490"/>
            </a:xfrm>
            <a:prstGeom prst="blockArc">
              <a:avLst>
                <a:gd name="adj1" fmla="val 21420923"/>
                <a:gd name="adj2" fmla="val 7192911"/>
                <a:gd name="adj3" fmla="val 4641"/>
              </a:avLst>
            </a:prstGeom>
            <a:solidFill>
              <a:srgbClr val="B3C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4"/>
            <p:cNvSpPr/>
            <p:nvPr/>
          </p:nvSpPr>
          <p:spPr>
            <a:xfrm>
              <a:off x="4744417" y="699946"/>
              <a:ext cx="5275490" cy="5275490"/>
            </a:xfrm>
            <a:prstGeom prst="blockArc">
              <a:avLst>
                <a:gd name="adj1" fmla="val 14425109"/>
                <a:gd name="adj2" fmla="val 66251"/>
                <a:gd name="adj3" fmla="val 4641"/>
              </a:avLst>
            </a:prstGeom>
            <a:solidFill>
              <a:srgbClr val="B3C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4"/>
            <p:cNvSpPr/>
            <p:nvPr/>
          </p:nvSpPr>
          <p:spPr>
            <a:xfrm>
              <a:off x="4365321" y="2403565"/>
              <a:ext cx="3437562" cy="1932704"/>
            </a:xfrm>
            <a:prstGeom prst="ellipse">
              <a:avLst/>
            </a:prstGeom>
            <a:solidFill>
              <a:srgbClr val="F4B0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4"/>
            <p:cNvSpPr txBox="1"/>
            <p:nvPr/>
          </p:nvSpPr>
          <p:spPr>
            <a:xfrm>
              <a:off x="4868740" y="2686603"/>
              <a:ext cx="2430724" cy="1366628"/>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MY" sz="3200">
                  <a:solidFill>
                    <a:schemeClr val="lt1"/>
                  </a:solidFill>
                  <a:latin typeface="Calibri"/>
                  <a:ea typeface="Calibri"/>
                  <a:cs typeface="Calibri"/>
                  <a:sym typeface="Calibri"/>
                </a:rPr>
                <a:t>Kesimpulan Ketamadunan</a:t>
              </a:r>
              <a:endParaRPr sz="3200">
                <a:solidFill>
                  <a:schemeClr val="lt1"/>
                </a:solidFill>
                <a:latin typeface="Calibri"/>
                <a:ea typeface="Calibri"/>
                <a:cs typeface="Calibri"/>
                <a:sym typeface="Calibri"/>
              </a:endParaRPr>
            </a:p>
          </p:txBody>
        </p:sp>
        <p:sp>
          <p:nvSpPr>
            <p:cNvPr id="350" name="Google Shape;350;p34"/>
            <p:cNvSpPr/>
            <p:nvPr/>
          </p:nvSpPr>
          <p:spPr>
            <a:xfrm>
              <a:off x="4844290" y="67830"/>
              <a:ext cx="2531871" cy="2058328"/>
            </a:xfrm>
            <a:prstGeom prst="ellipse">
              <a:avLst/>
            </a:prstGeom>
            <a:solidFill>
              <a:srgbClr val="17161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4"/>
            <p:cNvSpPr txBox="1"/>
            <p:nvPr/>
          </p:nvSpPr>
          <p:spPr>
            <a:xfrm>
              <a:off x="5215074" y="369265"/>
              <a:ext cx="1790303" cy="1455458"/>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MY" sz="1500">
                  <a:solidFill>
                    <a:schemeClr val="lt1"/>
                  </a:solidFill>
                  <a:latin typeface="Calibri"/>
                  <a:ea typeface="Calibri"/>
                  <a:cs typeface="Calibri"/>
                  <a:sym typeface="Calibri"/>
                </a:rPr>
                <a:t>Suatu proses untuk mencapai kemajuan atau kebaikan dalam hidup.</a:t>
              </a:r>
              <a:endParaRPr/>
            </a:p>
          </p:txBody>
        </p:sp>
        <p:sp>
          <p:nvSpPr>
            <p:cNvPr id="352" name="Google Shape;352;p34"/>
            <p:cNvSpPr/>
            <p:nvPr/>
          </p:nvSpPr>
          <p:spPr>
            <a:xfrm>
              <a:off x="8639953" y="2108179"/>
              <a:ext cx="2636536" cy="2558326"/>
            </a:xfrm>
            <a:prstGeom prst="ellipse">
              <a:avLst/>
            </a:prstGeom>
            <a:solidFill>
              <a:srgbClr val="17161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4"/>
            <p:cNvSpPr txBox="1"/>
            <p:nvPr/>
          </p:nvSpPr>
          <p:spPr>
            <a:xfrm>
              <a:off x="9026065" y="2482837"/>
              <a:ext cx="1864312" cy="180901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MY" sz="1500">
                  <a:solidFill>
                    <a:schemeClr val="lt1"/>
                  </a:solidFill>
                  <a:latin typeface="Calibri"/>
                  <a:ea typeface="Calibri"/>
                  <a:cs typeface="Calibri"/>
                  <a:sym typeface="Calibri"/>
                </a:rPr>
                <a:t>Suatu kombinasi antara kemajuan aspek pemikiran, kerohanian dan aspek material atau kebendaan.</a:t>
              </a:r>
              <a:endParaRPr/>
            </a:p>
          </p:txBody>
        </p:sp>
        <p:sp>
          <p:nvSpPr>
            <p:cNvPr id="354" name="Google Shape;354;p34"/>
            <p:cNvSpPr/>
            <p:nvPr/>
          </p:nvSpPr>
          <p:spPr>
            <a:xfrm>
              <a:off x="4824544" y="4608167"/>
              <a:ext cx="2553939" cy="2294657"/>
            </a:xfrm>
            <a:prstGeom prst="ellipse">
              <a:avLst/>
            </a:prstGeom>
            <a:solidFill>
              <a:srgbClr val="17161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4"/>
            <p:cNvSpPr txBox="1"/>
            <p:nvPr/>
          </p:nvSpPr>
          <p:spPr>
            <a:xfrm>
              <a:off x="5198560" y="4944212"/>
              <a:ext cx="1805907" cy="1622567"/>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MY" sz="1500">
                  <a:solidFill>
                    <a:schemeClr val="lt1"/>
                  </a:solidFill>
                  <a:latin typeface="Calibri"/>
                  <a:ea typeface="Calibri"/>
                  <a:cs typeface="Calibri"/>
                  <a:sym typeface="Calibri"/>
                </a:rPr>
                <a:t>Keadaan kemajuan manusia yang berasaskan kepada ketinggian akhlak dan budi pekerti atau penghayatan din dalam masyarakat.</a:t>
              </a:r>
              <a:endParaRPr/>
            </a:p>
          </p:txBody>
        </p:sp>
        <p:sp>
          <p:nvSpPr>
            <p:cNvPr id="356" name="Google Shape;356;p34"/>
            <p:cNvSpPr/>
            <p:nvPr/>
          </p:nvSpPr>
          <p:spPr>
            <a:xfrm>
              <a:off x="1046133" y="2195264"/>
              <a:ext cx="2588947" cy="2523472"/>
            </a:xfrm>
            <a:prstGeom prst="ellipse">
              <a:avLst/>
            </a:prstGeom>
            <a:solidFill>
              <a:srgbClr val="17161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4"/>
            <p:cNvSpPr txBox="1"/>
            <p:nvPr/>
          </p:nvSpPr>
          <p:spPr>
            <a:xfrm>
              <a:off x="1425276" y="2564818"/>
              <a:ext cx="1830661" cy="1784364"/>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MY" sz="1500">
                  <a:solidFill>
                    <a:schemeClr val="lt1"/>
                  </a:solidFill>
                  <a:latin typeface="Calibri"/>
                  <a:ea typeface="Calibri"/>
                  <a:cs typeface="Calibri"/>
                  <a:sym typeface="Calibri"/>
                </a:rPr>
                <a:t>Suatu tingkat kemajuan atau pencapaian manusia daripada cara hidup nomad kepada kehidupan bandar atau kota.</a:t>
              </a:r>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1668</Words>
  <Application>Microsoft Office PowerPoint</Application>
  <PresentationFormat>Widescreen</PresentationFormat>
  <Paragraphs>229</Paragraphs>
  <Slides>23</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Roboto</vt:lpstr>
      <vt:lpstr>Calibri</vt:lpstr>
      <vt:lpstr>Lato</vt:lpstr>
      <vt:lpstr>Times New Roman</vt:lpstr>
      <vt:lpstr>Arial</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ISLAMISASI SAINS: KESEPADUAN ILMU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KHWL</dc:creator>
  <cp:lastModifiedBy>YAP XIN YIN</cp:lastModifiedBy>
  <cp:revision>6</cp:revision>
  <dcterms:modified xsi:type="dcterms:W3CDTF">2019-02-24T09:40:56Z</dcterms:modified>
</cp:coreProperties>
</file>