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  <p:embeddedFont>
      <p:font typeface="Lato"/>
      <p:regular r:id="rId15"/>
      <p:bold r:id="rId16"/>
      <p:italic r:id="rId17"/>
      <p:boldItalic r:id="rId18"/>
    </p:embeddedFont>
    <p:embeddedFont>
      <p:font typeface="Comfortaa Regular"/>
      <p:regular r:id="rId19"/>
      <p:bold r:id="rId20"/>
    </p:embeddedFont>
    <p:embeddedFont>
      <p:font typeface="Arvo"/>
      <p:regular r:id="rId21"/>
      <p:bold r:id="rId22"/>
      <p:italic r:id="rId23"/>
      <p:boldItalic r:id="rId24"/>
    </p:embeddedFont>
    <p:embeddedFont>
      <p:font typeface="Montserrat Medium"/>
      <p:regular r:id="rId25"/>
      <p:bold r:id="rId26"/>
      <p:italic r:id="rId27"/>
      <p:boldItalic r:id="rId28"/>
    </p:embeddedFont>
    <p:embeddedFont>
      <p:font typeface="Comfortaa"/>
      <p:regular r:id="rId29"/>
      <p:bold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mfortaaRegular-bold.fntdata"/><Relationship Id="rId22" Type="http://schemas.openxmlformats.org/officeDocument/2006/relationships/font" Target="fonts/Arvo-bold.fntdata"/><Relationship Id="rId21" Type="http://schemas.openxmlformats.org/officeDocument/2006/relationships/font" Target="fonts/Arvo-regular.fntdata"/><Relationship Id="rId24" Type="http://schemas.openxmlformats.org/officeDocument/2006/relationships/font" Target="fonts/Arvo-boldItalic.fntdata"/><Relationship Id="rId23" Type="http://schemas.openxmlformats.org/officeDocument/2006/relationships/font" Target="fonts/Arv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MontserratMedium-bold.fntdata"/><Relationship Id="rId25" Type="http://schemas.openxmlformats.org/officeDocument/2006/relationships/font" Target="fonts/MontserratMedium-regular.fntdata"/><Relationship Id="rId28" Type="http://schemas.openxmlformats.org/officeDocument/2006/relationships/font" Target="fonts/MontserratMedium-boldItalic.fntdata"/><Relationship Id="rId27" Type="http://schemas.openxmlformats.org/officeDocument/2006/relationships/font" Target="fonts/Montserrat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Comfortaa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Comfortaa-bold.fntdata"/><Relationship Id="rId11" Type="http://schemas.openxmlformats.org/officeDocument/2006/relationships/font" Target="fonts/Montserrat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5" Type="http://schemas.openxmlformats.org/officeDocument/2006/relationships/font" Target="fonts/Lato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19" Type="http://schemas.openxmlformats.org/officeDocument/2006/relationships/font" Target="fonts/ComfortaaRegular-regular.fntdata"/><Relationship Id="rId18" Type="http://schemas.openxmlformats.org/officeDocument/2006/relationships/font" Target="fonts/Lat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7a4001ba1_5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c7a4001ba1_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c7a4001ba1_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c7a4001ba1_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7a4001ba1_7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c7a4001ba1_7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c7a4001ba1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c7a4001ba1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200"/>
              <a:t>INTRODUCTION TO HUMAN COMPUTER INTERACTION</a:t>
            </a:r>
            <a:endParaRPr sz="3000">
              <a:latin typeface="Comfortaa Regular"/>
              <a:ea typeface="Comfortaa Regular"/>
              <a:cs typeface="Comfortaa Regular"/>
              <a:sym typeface="Comfortaa Regular"/>
            </a:endParaRPr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095250" y="3609100"/>
            <a:ext cx="3544800" cy="14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HCI?</a:t>
            </a:r>
            <a:endParaRPr/>
          </a:p>
        </p:txBody>
      </p:sp>
      <p:sp>
        <p:nvSpPr>
          <p:cNvPr id="141" name="Google Shape;141;p14"/>
          <p:cNvSpPr/>
          <p:nvPr/>
        </p:nvSpPr>
        <p:spPr>
          <a:xfrm>
            <a:off x="5242650" y="1307850"/>
            <a:ext cx="2677200" cy="13509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HCI studies about how people inte</a:t>
            </a:r>
            <a:r>
              <a:rPr lang="en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ract with technology interfaces.</a:t>
            </a:r>
            <a:endParaRPr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2" name="Google Shape;142;p14"/>
          <p:cNvSpPr/>
          <p:nvPr/>
        </p:nvSpPr>
        <p:spPr>
          <a:xfrm>
            <a:off x="3513700" y="2994900"/>
            <a:ext cx="2441700" cy="13509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FFE5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The more accessible one technology is, the more people are </a:t>
            </a:r>
            <a:r>
              <a:rPr lang="en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interested</a:t>
            </a:r>
            <a:r>
              <a:rPr lang="en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 in using it.</a:t>
            </a:r>
            <a:endParaRPr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3" name="Google Shape;143;p14"/>
          <p:cNvSpPr/>
          <p:nvPr/>
        </p:nvSpPr>
        <p:spPr>
          <a:xfrm>
            <a:off x="1297500" y="1307850"/>
            <a:ext cx="3554400" cy="14781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HCI stands for human computer interaction. </a:t>
            </a:r>
            <a:endParaRPr sz="13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For example: a user uses computer which interact with mouse and keyboard  to search for information online</a:t>
            </a:r>
            <a:endParaRPr>
              <a:solidFill>
                <a:srgbClr val="434343"/>
              </a:solidFill>
            </a:endParaRPr>
          </a:p>
        </p:txBody>
      </p:sp>
      <p:pic>
        <p:nvPicPr>
          <p:cNvPr id="144" name="Google Shape;14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100" y="3099475"/>
            <a:ext cx="2814900" cy="170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91100" y="2882613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makes a piece of technology usable?</a:t>
            </a:r>
            <a:endParaRPr/>
          </a:p>
        </p:txBody>
      </p:sp>
      <p:sp>
        <p:nvSpPr>
          <p:cNvPr id="151" name="Google Shape;151;p15"/>
          <p:cNvSpPr txBox="1"/>
          <p:nvPr>
            <p:ph idx="1" type="body"/>
          </p:nvPr>
        </p:nvSpPr>
        <p:spPr>
          <a:xfrm>
            <a:off x="6038100" y="1467575"/>
            <a:ext cx="22983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100">
                <a:highlight>
                  <a:srgbClr val="E6B8AF"/>
                </a:highlight>
                <a:latin typeface="Arvo"/>
                <a:ea typeface="Arvo"/>
                <a:cs typeface="Arvo"/>
                <a:sym typeface="Arvo"/>
              </a:rPr>
              <a:t>KEY TRAITS WE STRIVE TOWARDS USABILITY DESIGN IN HUMAN COMPUTER INTERACTION</a:t>
            </a:r>
            <a:endParaRPr sz="2100">
              <a:highlight>
                <a:srgbClr val="E6B8AF"/>
              </a:highlight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52" name="Google Shape;152;p15"/>
          <p:cNvSpPr/>
          <p:nvPr/>
        </p:nvSpPr>
        <p:spPr>
          <a:xfrm>
            <a:off x="782725" y="1565525"/>
            <a:ext cx="2082600" cy="1076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fortaa"/>
                <a:ea typeface="Comfortaa"/>
                <a:cs typeface="Comfortaa"/>
                <a:sym typeface="Comfortaa"/>
              </a:rPr>
              <a:t>Simplicity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53" name="Google Shape;153;p15"/>
          <p:cNvSpPr/>
          <p:nvPr/>
        </p:nvSpPr>
        <p:spPr>
          <a:xfrm>
            <a:off x="3325175" y="1565525"/>
            <a:ext cx="2082600" cy="1076100"/>
          </a:xfrm>
          <a:prstGeom prst="rect">
            <a:avLst/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fortaa"/>
                <a:ea typeface="Comfortaa"/>
                <a:cs typeface="Comfortaa"/>
                <a:sym typeface="Comfortaa"/>
              </a:rPr>
              <a:t>Usefulness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54" name="Google Shape;154;p15"/>
          <p:cNvSpPr/>
          <p:nvPr/>
        </p:nvSpPr>
        <p:spPr>
          <a:xfrm>
            <a:off x="2051900" y="3142075"/>
            <a:ext cx="2082600" cy="1076100"/>
          </a:xfrm>
          <a:prstGeom prst="rect">
            <a:avLst/>
          </a:prstGeom>
          <a:solidFill>
            <a:srgbClr val="C27BA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fortaa"/>
                <a:ea typeface="Comfortaa"/>
                <a:cs typeface="Comfortaa"/>
                <a:sym typeface="Comfortaa"/>
              </a:rPr>
              <a:t>Accessibility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6"/>
          <p:cNvSpPr/>
          <p:nvPr/>
        </p:nvSpPr>
        <p:spPr>
          <a:xfrm>
            <a:off x="841925" y="507750"/>
            <a:ext cx="4935900" cy="2268600"/>
          </a:xfrm>
          <a:prstGeom prst="rect">
            <a:avLst/>
          </a:prstGeom>
          <a:solidFill>
            <a:srgbClr val="A2C4C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Accessibility is important -</a:t>
            </a:r>
            <a:endParaRPr sz="28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users want to find what they want in fastest and most intuitive way</a:t>
            </a:r>
            <a:endParaRPr sz="28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5"/>
              </a:highlight>
            </a:endParaRPr>
          </a:p>
        </p:txBody>
      </p:sp>
      <p:sp>
        <p:nvSpPr>
          <p:cNvPr id="160" name="Google Shape;160;p16"/>
          <p:cNvSpPr/>
          <p:nvPr/>
        </p:nvSpPr>
        <p:spPr>
          <a:xfrm>
            <a:off x="6048275" y="322200"/>
            <a:ext cx="2553300" cy="4499100"/>
          </a:xfrm>
          <a:prstGeom prst="verticalScroll">
            <a:avLst>
              <a:gd fmla="val 12500" name="adj"/>
            </a:avLst>
          </a:prstGeom>
          <a:solidFill>
            <a:srgbClr val="D9D2E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C78D8"/>
                </a:solidFill>
                <a:latin typeface="Montserrat"/>
                <a:ea typeface="Montserrat"/>
                <a:cs typeface="Montserrat"/>
                <a:sym typeface="Montserrat"/>
              </a:rPr>
              <a:t>COMPARISON </a:t>
            </a:r>
            <a:endParaRPr b="1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-People these days are more likely to buy smartphones with good quality camera compare to buying 2 </a:t>
            </a:r>
            <a:r>
              <a:rPr lang="en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separate</a:t>
            </a:r>
            <a:r>
              <a:rPr lang="en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devices. Eg ; one mobile phone and one digital camera.</a:t>
            </a:r>
            <a:endParaRPr>
              <a:solidFill>
                <a:srgbClr val="434343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C78D8"/>
                </a:solidFill>
                <a:latin typeface="Montserrat"/>
                <a:ea typeface="Montserrat"/>
                <a:cs typeface="Montserrat"/>
                <a:sym typeface="Montserrat"/>
              </a:rPr>
              <a:t>REASON?</a:t>
            </a:r>
            <a:endParaRPr b="1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-</a:t>
            </a:r>
            <a:r>
              <a:rPr lang="en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only bring one device</a:t>
            </a:r>
            <a:endParaRPr>
              <a:solidFill>
                <a:srgbClr val="434343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- simplicity at its best</a:t>
            </a:r>
            <a:endParaRPr>
              <a:solidFill>
                <a:srgbClr val="434343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- practical</a:t>
            </a:r>
            <a:endParaRPr>
              <a:solidFill>
                <a:srgbClr val="434343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61" name="Google Shape;161;p16"/>
          <p:cNvSpPr/>
          <p:nvPr/>
        </p:nvSpPr>
        <p:spPr>
          <a:xfrm>
            <a:off x="954650" y="3157175"/>
            <a:ext cx="2752200" cy="1391400"/>
          </a:xfrm>
          <a:prstGeom prst="flowChartAlternateProcess">
            <a:avLst/>
          </a:prstGeom>
          <a:solidFill>
            <a:srgbClr val="EAD1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The model shows the characteristics and prove why different people have different kind of choices.</a:t>
            </a:r>
            <a:endParaRPr>
              <a:solidFill>
                <a:srgbClr val="434343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162" name="Google Shape;16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6575" y="2943575"/>
            <a:ext cx="1621250" cy="200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Sensitive Design (VST)</a:t>
            </a:r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762625" y="1444975"/>
            <a:ext cx="2082600" cy="1076100"/>
          </a:xfrm>
          <a:prstGeom prst="rect">
            <a:avLst/>
          </a:prstGeom>
          <a:solidFill>
            <a:srgbClr val="E6B8A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fortaa"/>
                <a:ea typeface="Comfortaa"/>
                <a:cs typeface="Comfortaa"/>
                <a:sym typeface="Comfortaa"/>
              </a:rPr>
              <a:t>Conceptualization</a:t>
            </a:r>
            <a:endParaRPr sz="15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69" name="Google Shape;169;p17"/>
          <p:cNvSpPr/>
          <p:nvPr/>
        </p:nvSpPr>
        <p:spPr>
          <a:xfrm>
            <a:off x="762625" y="2584225"/>
            <a:ext cx="2082600" cy="1076100"/>
          </a:xfrm>
          <a:prstGeom prst="rect">
            <a:avLst/>
          </a:prstGeom>
          <a:solidFill>
            <a:srgbClr val="E6B8A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mfortaa"/>
                <a:ea typeface="Comfortaa"/>
                <a:cs typeface="Comfortaa"/>
                <a:sym typeface="Comfortaa"/>
              </a:rPr>
              <a:t>Empirical</a:t>
            </a:r>
            <a:endParaRPr sz="16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762625" y="3723500"/>
            <a:ext cx="2082600" cy="1076100"/>
          </a:xfrm>
          <a:prstGeom prst="rect">
            <a:avLst/>
          </a:prstGeom>
          <a:solidFill>
            <a:srgbClr val="E6B8A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mfortaa"/>
                <a:ea typeface="Comfortaa"/>
                <a:cs typeface="Comfortaa"/>
                <a:sym typeface="Comfortaa"/>
              </a:rPr>
              <a:t>Technical</a:t>
            </a:r>
            <a:endParaRPr sz="16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71" name="Google Shape;171;p17"/>
          <p:cNvSpPr/>
          <p:nvPr/>
        </p:nvSpPr>
        <p:spPr>
          <a:xfrm>
            <a:off x="3064850" y="1444975"/>
            <a:ext cx="5313300" cy="10761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fortaa"/>
                <a:ea typeface="Comfortaa"/>
                <a:cs typeface="Comfortaa"/>
                <a:sym typeface="Comfortaa"/>
              </a:rPr>
              <a:t>What are the needs and goals of end users in the technology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72" name="Google Shape;172;p17"/>
          <p:cNvSpPr/>
          <p:nvPr/>
        </p:nvSpPr>
        <p:spPr>
          <a:xfrm>
            <a:off x="3064850" y="2584100"/>
            <a:ext cx="5334300" cy="10761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fortaa"/>
                <a:ea typeface="Comfortaa"/>
                <a:cs typeface="Comfortaa"/>
                <a:sym typeface="Comfortaa"/>
              </a:rPr>
              <a:t>What research or experiments to prove the design is preferable. 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73" name="Google Shape;173;p17"/>
          <p:cNvSpPr/>
          <p:nvPr/>
        </p:nvSpPr>
        <p:spPr>
          <a:xfrm>
            <a:off x="3075350" y="3723225"/>
            <a:ext cx="5313300" cy="10761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fortaa"/>
                <a:ea typeface="Comfortaa"/>
                <a:cs typeface="Comfortaa"/>
                <a:sym typeface="Comfortaa"/>
              </a:rPr>
              <a:t>Does the technology support or hinder people’s values?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74" name="Google Shape;174;p17"/>
          <p:cNvSpPr/>
          <p:nvPr/>
        </p:nvSpPr>
        <p:spPr>
          <a:xfrm>
            <a:off x="2742550" y="1776613"/>
            <a:ext cx="484200" cy="412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7"/>
          <p:cNvSpPr/>
          <p:nvPr/>
        </p:nvSpPr>
        <p:spPr>
          <a:xfrm>
            <a:off x="2742550" y="2921338"/>
            <a:ext cx="484200" cy="412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7"/>
          <p:cNvSpPr/>
          <p:nvPr/>
        </p:nvSpPr>
        <p:spPr>
          <a:xfrm>
            <a:off x="2742550" y="4055113"/>
            <a:ext cx="484200" cy="4128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